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8" r:id="rId5"/>
    <p:sldMasterId id="214748370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Lst>
  <p:sldSz cy="5143500" cx="9144000"/>
  <p:notesSz cx="6858000" cy="9144000"/>
  <p:embeddedFontLst>
    <p:embeddedFont>
      <p:font typeface="Roboto"/>
      <p:regular r:id="rId49"/>
      <p:bold r:id="rId50"/>
      <p:italic r:id="rId51"/>
      <p:boldItalic r:id="rId52"/>
    </p:embeddedFont>
    <p:embeddedFont>
      <p:font typeface="Lato"/>
      <p:regular r:id="rId53"/>
      <p:bold r:id="rId54"/>
      <p:italic r:id="rId55"/>
      <p:boldItalic r:id="rId56"/>
    </p:embeddedFont>
    <p:embeddedFont>
      <p:font typeface="Arial Black"/>
      <p:regular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FB983C-D048-4EE1-9C96-D4D19D81D451}">
  <a:tblStyle styleId="{DCFB983C-D048-4EE1-9C96-D4D19D81D451}"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font" Target="fonts/Roboto-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Roboto-italic.fntdata"/><Relationship Id="rId50" Type="http://schemas.openxmlformats.org/officeDocument/2006/relationships/font" Target="fonts/Roboto-bold.fntdata"/><Relationship Id="rId53" Type="http://schemas.openxmlformats.org/officeDocument/2006/relationships/font" Target="fonts/Lato-regular.fntdata"/><Relationship Id="rId52" Type="http://schemas.openxmlformats.org/officeDocument/2006/relationships/font" Target="fonts/Roboto-boldItalic.fntdata"/><Relationship Id="rId11" Type="http://schemas.openxmlformats.org/officeDocument/2006/relationships/slide" Target="slides/slide4.xml"/><Relationship Id="rId55" Type="http://schemas.openxmlformats.org/officeDocument/2006/relationships/font" Target="fonts/Lato-italic.fntdata"/><Relationship Id="rId10" Type="http://schemas.openxmlformats.org/officeDocument/2006/relationships/slide" Target="slides/slide3.xml"/><Relationship Id="rId54" Type="http://schemas.openxmlformats.org/officeDocument/2006/relationships/font" Target="fonts/Lato-bold.fntdata"/><Relationship Id="rId13" Type="http://schemas.openxmlformats.org/officeDocument/2006/relationships/slide" Target="slides/slide6.xml"/><Relationship Id="rId57" Type="http://schemas.openxmlformats.org/officeDocument/2006/relationships/font" Target="fonts/ArialBlack-regular.fntdata"/><Relationship Id="rId12" Type="http://schemas.openxmlformats.org/officeDocument/2006/relationships/slide" Target="slides/slide5.xml"/><Relationship Id="rId56" Type="http://schemas.openxmlformats.org/officeDocument/2006/relationships/font" Target="fonts/Lato-bold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3" name="Google Shape;48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23adef27377_0_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a:solidFill>
                  <a:schemeClr val="dk1"/>
                </a:solidFill>
              </a:rPr>
              <a:t>https://lingo.fluentcommerce.com/overview/capabilities/service/</a:t>
            </a:r>
            <a:endParaRPr/>
          </a:p>
        </p:txBody>
      </p:sp>
      <p:sp>
        <p:nvSpPr>
          <p:cNvPr id="664" name="Google Shape;664;g23adef27377_0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3adef27377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671" name="Google Shape;671;g23adef27377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23adef27377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677" name="Google Shape;677;g23adef27377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23adef27377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683" name="Google Shape;683;g23adef27377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21edbb342e4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GB">
                <a:solidFill>
                  <a:schemeClr val="dk1"/>
                </a:solidFill>
              </a:rPr>
              <a:t>Note: need to determine any changes in the delivery fee (incl any tax changes) and order totals. Determine business rules on exceeding an initially authorized </a:t>
            </a:r>
            <a:r>
              <a:rPr lang="en-GB">
                <a:solidFill>
                  <a:schemeClr val="dk1"/>
                </a:solidFill>
              </a:rPr>
              <a:t>payment</a:t>
            </a:r>
            <a:r>
              <a:rPr lang="en-GB">
                <a:solidFill>
                  <a:schemeClr val="dk1"/>
                </a:solidFill>
              </a:rPr>
              <a:t> amount.</a:t>
            </a:r>
            <a:endParaRPr/>
          </a:p>
        </p:txBody>
      </p:sp>
      <p:sp>
        <p:nvSpPr>
          <p:cNvPr id="690" name="Google Shape;690;g21edbb342e4_0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23adef27377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697" name="Google Shape;697;g23adef27377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3adef27377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03" name="Google Shape;703;g23adef27377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23adef27377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10" name="Google Shape;710;g23adef27377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21edbb342e4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17" name="Google Shape;717;g21edbb342e4_0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23adef27377_0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24" name="Google Shape;724;g23adef27377_0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23adef27377_0_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30" name="Google Shape;730;g23adef27377_0_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23adef27377_0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p:txBody>
      </p:sp>
      <p:sp>
        <p:nvSpPr>
          <p:cNvPr id="737" name="Google Shape;737;g23adef27377_0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23adef27377_0_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43" name="Google Shape;743;g23adef2737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10513cc7679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49" name="Google Shape;749;g10513cc7679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58" name="Google Shape;75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10513cc7679_0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64" name="Google Shape;764;g10513cc7679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8" name="Shape 768"/>
        <p:cNvGrpSpPr/>
        <p:nvPr/>
      </p:nvGrpSpPr>
      <p:grpSpPr>
        <a:xfrm>
          <a:off x="0" y="0"/>
          <a:ext cx="0" cy="0"/>
          <a:chOff x="0" y="0"/>
          <a:chExt cx="0" cy="0"/>
        </a:xfrm>
      </p:grpSpPr>
      <p:sp>
        <p:nvSpPr>
          <p:cNvPr id="769" name="Google Shape;769;g10513cc7679_0_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70" name="Google Shape;770;g10513cc7679_0_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10513cc7679_0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77" name="Google Shape;777;g10513cc7679_0_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10513cc7679_0_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83" name="Google Shape;783;g10513cc7679_0_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10513cc7679_0_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90" name="Google Shape;790;g10513cc7679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11629ec6d92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g11629ec6d9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g10513cc7679_0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797" name="Google Shape;797;g10513cc7679_0_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g10513cc7679_0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803" name="Google Shape;803;g10513cc7679_0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g10513cc7679_0_3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809" name="Google Shape;809;g10513cc7679_0_3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10513cc7679_0_5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816" name="Google Shape;816;g10513cc7679_0_5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0" name="Shape 820"/>
        <p:cNvGrpSpPr/>
        <p:nvPr/>
      </p:nvGrpSpPr>
      <p:grpSpPr>
        <a:xfrm>
          <a:off x="0" y="0"/>
          <a:ext cx="0" cy="0"/>
          <a:chOff x="0" y="0"/>
          <a:chExt cx="0" cy="0"/>
        </a:xfrm>
      </p:grpSpPr>
      <p:sp>
        <p:nvSpPr>
          <p:cNvPr id="821" name="Google Shape;821;p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8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KEY FEATURES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Install and Configure Quickly</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Use the App Launcher in your Salesforce environment to install in under 5 minutes.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Configure access to your Fluent Account and the App is ready for use.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Find customers, orders and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customers by Name, Email, or Phone Number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orders by Ref, Type or Status and filter by Date</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Search for existing returns by Ref, Type or Status and filter by Date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Remove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Edit quantity of a line item</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Update shipping address on an in-flight order (depending on order status)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Change delivery method (e.g., from Click and Collect to Home Delivery or Home Delivery to Click and Collect</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Cancel orders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Add comments to an order</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Automatically links customer orders with existing Salesforce Contact records (if they exist)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Appeasements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Create order level appeasements </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Enter price overrides at the line item level and capture reason codes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Manage Returns</a:t>
            </a:r>
            <a:endParaRPr b="1">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Initiate returns of an entire order, or one or more line items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and edit returns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Capture reason codes at the item level</a:t>
            </a:r>
            <a:endParaRPr>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View Custom Attributes</a:t>
            </a:r>
            <a:endParaRPr>
              <a:solidFill>
                <a:schemeClr val="dk1"/>
              </a:solidFill>
            </a:endParaRPr>
          </a:p>
          <a:p>
            <a:pPr indent="-298450" lvl="0" marL="457200" rtl="0" algn="l">
              <a:lnSpc>
                <a:spcPct val="115000"/>
              </a:lnSpc>
              <a:spcBef>
                <a:spcPts val="0"/>
              </a:spcBef>
              <a:spcAft>
                <a:spcPts val="0"/>
              </a:spcAft>
              <a:buClr>
                <a:schemeClr val="dk1"/>
              </a:buClr>
              <a:buSzPts val="1100"/>
              <a:buFont typeface="Calibri"/>
              <a:buChar char="●"/>
            </a:pPr>
            <a:r>
              <a:rPr lang="en-GB">
                <a:solidFill>
                  <a:schemeClr val="dk1"/>
                </a:solidFill>
              </a:rPr>
              <a:t>View custom attributes on all Fluent Order Management entities (e.g., orders, items, customer, fulfillment, returns) for example, customer loyalty status</a:t>
            </a:r>
            <a:endParaRPr/>
          </a:p>
        </p:txBody>
      </p:sp>
      <p:sp>
        <p:nvSpPr>
          <p:cNvPr id="832" name="Google Shape;832;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p1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40" name="Google Shape;84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46" name="Google Shape;846;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1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58" name="Google Shape;85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2" name="Shape 862"/>
        <p:cNvGrpSpPr/>
        <p:nvPr/>
      </p:nvGrpSpPr>
      <p:grpSpPr>
        <a:xfrm>
          <a:off x="0" y="0"/>
          <a:ext cx="0" cy="0"/>
          <a:chOff x="0" y="0"/>
          <a:chExt cx="0" cy="0"/>
        </a:xfrm>
      </p:grpSpPr>
      <p:sp>
        <p:nvSpPr>
          <p:cNvPr id="863" name="Google Shape;86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64" name="Google Shape;864;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13" name="Google Shape;51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9" name="Shape 869"/>
        <p:cNvGrpSpPr/>
        <p:nvPr/>
      </p:nvGrpSpPr>
      <p:grpSpPr>
        <a:xfrm>
          <a:off x="0" y="0"/>
          <a:ext cx="0" cy="0"/>
          <a:chOff x="0" y="0"/>
          <a:chExt cx="0" cy="0"/>
        </a:xfrm>
      </p:grpSpPr>
      <p:sp>
        <p:nvSpPr>
          <p:cNvPr id="870" name="Google Shape;87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1" name="Google Shape;87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11956772b43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g11956772b4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19" name="Google Shape;51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66" name="Google Shape;566;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5" name="Google Shape;64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1" name="Google Shape;651;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23adef27377_0_6: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8" name="Google Shape;658;g23adef27377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jpg"/><Relationship Id="rId3" Type="http://schemas.openxmlformats.org/officeDocument/2006/relationships/image" Target="../media/image5.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46" name="Shape 246"/>
        <p:cNvGrpSpPr/>
        <p:nvPr/>
      </p:nvGrpSpPr>
      <p:grpSpPr>
        <a:xfrm>
          <a:off x="0" y="0"/>
          <a:ext cx="0" cy="0"/>
          <a:chOff x="0" y="0"/>
          <a:chExt cx="0" cy="0"/>
        </a:xfrm>
      </p:grpSpPr>
      <p:sp>
        <p:nvSpPr>
          <p:cNvPr id="247" name="Google Shape;247;p37"/>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8" name="Google Shape;248;p37"/>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9" name="Google Shape;249;p3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0" name="Shape 250"/>
        <p:cNvGrpSpPr/>
        <p:nvPr/>
      </p:nvGrpSpPr>
      <p:grpSpPr>
        <a:xfrm>
          <a:off x="0" y="0"/>
          <a:ext cx="0" cy="0"/>
          <a:chOff x="0" y="0"/>
          <a:chExt cx="0" cy="0"/>
        </a:xfrm>
      </p:grpSpPr>
      <p:sp>
        <p:nvSpPr>
          <p:cNvPr id="251" name="Google Shape;251;p38"/>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2" name="Google Shape;252;p38"/>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3" name="Google Shape;253;p38"/>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8"/>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5" name="Google Shape;255;p38"/>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38"/>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8"/>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8"/>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8"/>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 name="Google Shape;260;p38"/>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8"/>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8"/>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8"/>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64" name="Google Shape;264;p38"/>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65" name="Google Shape;265;p38"/>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66" name="Google Shape;266;p38"/>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67" name="Google Shape;267;p38"/>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68" name="Google Shape;268;p38"/>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38"/>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0" name="Google Shape;270;p38"/>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1" name="Google Shape;271;p38"/>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2" name="Google Shape;272;p38"/>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3" name="Google Shape;273;p38"/>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4" name="Google Shape;274;p38"/>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5" name="Google Shape;275;p38"/>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76" name="Google Shape;276;p38"/>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7" name="Google Shape;277;p38"/>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8" name="Google Shape;278;p38"/>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9" name="Google Shape;279;p38"/>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0" name="Google Shape;280;p38"/>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8"/>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2" name="Google Shape;282;p3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3" name="Shape 283"/>
        <p:cNvGrpSpPr/>
        <p:nvPr/>
      </p:nvGrpSpPr>
      <p:grpSpPr>
        <a:xfrm>
          <a:off x="0" y="0"/>
          <a:ext cx="0" cy="0"/>
          <a:chOff x="0" y="0"/>
          <a:chExt cx="0" cy="0"/>
        </a:xfrm>
      </p:grpSpPr>
      <p:sp>
        <p:nvSpPr>
          <p:cNvPr id="284" name="Google Shape;284;p39"/>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5" name="Google Shape;285;p39"/>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6" name="Google Shape;286;p39"/>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7" name="Google Shape;287;p39"/>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39"/>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9" name="Google Shape;289;p39"/>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39"/>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39"/>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3" name="Shape 293"/>
        <p:cNvGrpSpPr/>
        <p:nvPr/>
      </p:nvGrpSpPr>
      <p:grpSpPr>
        <a:xfrm>
          <a:off x="0" y="0"/>
          <a:ext cx="0" cy="0"/>
          <a:chOff x="0" y="0"/>
          <a:chExt cx="0" cy="0"/>
        </a:xfrm>
      </p:grpSpPr>
      <p:sp>
        <p:nvSpPr>
          <p:cNvPr id="294" name="Google Shape;294;p40"/>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0"/>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9" name="Google Shape;299;p40"/>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40"/>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0"/>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0"/>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0"/>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0"/>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0"/>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07" name="Shape 307"/>
        <p:cNvGrpSpPr/>
        <p:nvPr/>
      </p:nvGrpSpPr>
      <p:grpSpPr>
        <a:xfrm>
          <a:off x="0" y="0"/>
          <a:ext cx="0" cy="0"/>
          <a:chOff x="0" y="0"/>
          <a:chExt cx="0" cy="0"/>
        </a:xfrm>
      </p:grpSpPr>
      <p:sp>
        <p:nvSpPr>
          <p:cNvPr id="308" name="Google Shape;308;p41"/>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0" name="Shape 310"/>
        <p:cNvGrpSpPr/>
        <p:nvPr/>
      </p:nvGrpSpPr>
      <p:grpSpPr>
        <a:xfrm>
          <a:off x="0" y="0"/>
          <a:ext cx="0" cy="0"/>
          <a:chOff x="0" y="0"/>
          <a:chExt cx="0" cy="0"/>
        </a:xfrm>
      </p:grpSpPr>
      <p:sp>
        <p:nvSpPr>
          <p:cNvPr id="311" name="Google Shape;311;p42"/>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2"/>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3" name="Google Shape;313;p42"/>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2"/>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2"/>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17" name="Shape 317"/>
        <p:cNvGrpSpPr/>
        <p:nvPr/>
      </p:nvGrpSpPr>
      <p:grpSpPr>
        <a:xfrm>
          <a:off x="0" y="0"/>
          <a:ext cx="0" cy="0"/>
          <a:chOff x="0" y="0"/>
          <a:chExt cx="0" cy="0"/>
        </a:xfrm>
      </p:grpSpPr>
      <p:sp>
        <p:nvSpPr>
          <p:cNvPr id="318" name="Google Shape;318;p43"/>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3"/>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3"/>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3"/>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26" name="Shape 326"/>
        <p:cNvGrpSpPr/>
        <p:nvPr/>
      </p:nvGrpSpPr>
      <p:grpSpPr>
        <a:xfrm>
          <a:off x="0" y="0"/>
          <a:ext cx="0" cy="0"/>
          <a:chOff x="0" y="0"/>
          <a:chExt cx="0" cy="0"/>
        </a:xfrm>
      </p:grpSpPr>
      <p:sp>
        <p:nvSpPr>
          <p:cNvPr id="327" name="Google Shape;327;p44"/>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p:nvPr>
            <p:ph idx="3" type="pic"/>
          </p:nvPr>
        </p:nvSpPr>
        <p:spPr>
          <a:xfrm>
            <a:off x="352427" y="1369220"/>
            <a:ext cx="783300" cy="782100"/>
          </a:xfrm>
          <a:prstGeom prst="rect">
            <a:avLst/>
          </a:prstGeom>
          <a:noFill/>
          <a:ln>
            <a:noFill/>
          </a:ln>
        </p:spPr>
      </p:sp>
      <p:sp>
        <p:nvSpPr>
          <p:cNvPr id="330" name="Google Shape;330;p44"/>
          <p:cNvSpPr/>
          <p:nvPr>
            <p:ph idx="4" type="pic"/>
          </p:nvPr>
        </p:nvSpPr>
        <p:spPr>
          <a:xfrm>
            <a:off x="4806466" y="1369220"/>
            <a:ext cx="783300" cy="782100"/>
          </a:xfrm>
          <a:prstGeom prst="rect">
            <a:avLst/>
          </a:prstGeom>
          <a:noFill/>
          <a:ln>
            <a:noFill/>
          </a:ln>
        </p:spPr>
      </p:sp>
      <p:sp>
        <p:nvSpPr>
          <p:cNvPr id="331" name="Google Shape;331;p44"/>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2" name="Google Shape;332;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33" name="Shape 333"/>
        <p:cNvGrpSpPr/>
        <p:nvPr/>
      </p:nvGrpSpPr>
      <p:grpSpPr>
        <a:xfrm>
          <a:off x="0" y="0"/>
          <a:ext cx="0" cy="0"/>
          <a:chOff x="0" y="0"/>
          <a:chExt cx="0" cy="0"/>
        </a:xfrm>
      </p:grpSpPr>
      <p:sp>
        <p:nvSpPr>
          <p:cNvPr id="334" name="Google Shape;334;p45"/>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5"/>
          <p:cNvSpPr/>
          <p:nvPr>
            <p:ph idx="2" type="pic"/>
          </p:nvPr>
        </p:nvSpPr>
        <p:spPr>
          <a:xfrm>
            <a:off x="352427" y="1369220"/>
            <a:ext cx="783300" cy="782100"/>
          </a:xfrm>
          <a:prstGeom prst="rect">
            <a:avLst/>
          </a:prstGeom>
          <a:noFill/>
          <a:ln>
            <a:noFill/>
          </a:ln>
        </p:spPr>
      </p:sp>
      <p:sp>
        <p:nvSpPr>
          <p:cNvPr id="336" name="Google Shape;336;p45"/>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5"/>
          <p:cNvSpPr/>
          <p:nvPr>
            <p:ph idx="4" type="pic"/>
          </p:nvPr>
        </p:nvSpPr>
        <p:spPr>
          <a:xfrm>
            <a:off x="3226700" y="1369220"/>
            <a:ext cx="783300" cy="782100"/>
          </a:xfrm>
          <a:prstGeom prst="rect">
            <a:avLst/>
          </a:prstGeom>
          <a:noFill/>
          <a:ln>
            <a:noFill/>
          </a:ln>
        </p:spPr>
      </p:sp>
      <p:sp>
        <p:nvSpPr>
          <p:cNvPr id="338" name="Google Shape;338;p45"/>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5"/>
          <p:cNvSpPr/>
          <p:nvPr>
            <p:ph idx="6" type="pic"/>
          </p:nvPr>
        </p:nvSpPr>
        <p:spPr>
          <a:xfrm>
            <a:off x="6100794" y="1369220"/>
            <a:ext cx="783300" cy="782100"/>
          </a:xfrm>
          <a:prstGeom prst="rect">
            <a:avLst/>
          </a:prstGeom>
          <a:noFill/>
          <a:ln>
            <a:noFill/>
          </a:ln>
        </p:spPr>
      </p:sp>
      <p:sp>
        <p:nvSpPr>
          <p:cNvPr id="340" name="Google Shape;340;p45"/>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42" name="Shape 342"/>
        <p:cNvGrpSpPr/>
        <p:nvPr/>
      </p:nvGrpSpPr>
      <p:grpSpPr>
        <a:xfrm>
          <a:off x="0" y="0"/>
          <a:ext cx="0" cy="0"/>
          <a:chOff x="0" y="0"/>
          <a:chExt cx="0" cy="0"/>
        </a:xfrm>
      </p:grpSpPr>
      <p:sp>
        <p:nvSpPr>
          <p:cNvPr id="343" name="Google Shape;343;p46"/>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6"/>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6"/>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6"/>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6"/>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6"/>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1" name="Shape 351"/>
        <p:cNvGrpSpPr/>
        <p:nvPr/>
      </p:nvGrpSpPr>
      <p:grpSpPr>
        <a:xfrm>
          <a:off x="0" y="0"/>
          <a:ext cx="0" cy="0"/>
          <a:chOff x="0" y="0"/>
          <a:chExt cx="0" cy="0"/>
        </a:xfrm>
      </p:grpSpPr>
      <p:sp>
        <p:nvSpPr>
          <p:cNvPr id="352" name="Google Shape;352;p47"/>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7"/>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7"/>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7"/>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7"/>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7" name="Google Shape;357;p47"/>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7"/>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7"/>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7"/>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7"/>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63" name="Shape 363"/>
        <p:cNvGrpSpPr/>
        <p:nvPr/>
      </p:nvGrpSpPr>
      <p:grpSpPr>
        <a:xfrm>
          <a:off x="0" y="0"/>
          <a:ext cx="0" cy="0"/>
          <a:chOff x="0" y="0"/>
          <a:chExt cx="0" cy="0"/>
        </a:xfrm>
      </p:grpSpPr>
      <p:sp>
        <p:nvSpPr>
          <p:cNvPr id="364" name="Google Shape;364;p48"/>
          <p:cNvSpPr/>
          <p:nvPr>
            <p:ph idx="2" type="pic"/>
          </p:nvPr>
        </p:nvSpPr>
        <p:spPr>
          <a:xfrm>
            <a:off x="352426" y="1369219"/>
            <a:ext cx="624600" cy="623700"/>
          </a:xfrm>
          <a:prstGeom prst="rect">
            <a:avLst/>
          </a:prstGeom>
          <a:noFill/>
          <a:ln>
            <a:noFill/>
          </a:ln>
        </p:spPr>
      </p:sp>
      <p:sp>
        <p:nvSpPr>
          <p:cNvPr id="365" name="Google Shape;365;p48"/>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8"/>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8"/>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9" name="Google Shape;369;p48"/>
          <p:cNvSpPr/>
          <p:nvPr>
            <p:ph idx="5" type="pic"/>
          </p:nvPr>
        </p:nvSpPr>
        <p:spPr>
          <a:xfrm>
            <a:off x="352426" y="3007519"/>
            <a:ext cx="624600" cy="623700"/>
          </a:xfrm>
          <a:prstGeom prst="rect">
            <a:avLst/>
          </a:prstGeom>
          <a:noFill/>
          <a:ln>
            <a:noFill/>
          </a:ln>
        </p:spPr>
      </p:sp>
      <p:sp>
        <p:nvSpPr>
          <p:cNvPr id="370" name="Google Shape;370;p48"/>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8"/>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8"/>
          <p:cNvSpPr/>
          <p:nvPr>
            <p:ph idx="8" type="pic"/>
          </p:nvPr>
        </p:nvSpPr>
        <p:spPr>
          <a:xfrm>
            <a:off x="4807100" y="1369219"/>
            <a:ext cx="624600" cy="623700"/>
          </a:xfrm>
          <a:prstGeom prst="rect">
            <a:avLst/>
          </a:prstGeom>
          <a:noFill/>
          <a:ln>
            <a:noFill/>
          </a:ln>
        </p:spPr>
      </p:sp>
      <p:sp>
        <p:nvSpPr>
          <p:cNvPr id="373" name="Google Shape;373;p48"/>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8"/>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48"/>
          <p:cNvSpPr/>
          <p:nvPr>
            <p:ph idx="14" type="pic"/>
          </p:nvPr>
        </p:nvSpPr>
        <p:spPr>
          <a:xfrm>
            <a:off x="4807100" y="3007519"/>
            <a:ext cx="624600" cy="623700"/>
          </a:xfrm>
          <a:prstGeom prst="rect">
            <a:avLst/>
          </a:prstGeom>
          <a:noFill/>
          <a:ln>
            <a:noFill/>
          </a:ln>
        </p:spPr>
      </p:sp>
      <p:sp>
        <p:nvSpPr>
          <p:cNvPr id="376" name="Google Shape;376;p48"/>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8"/>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48"/>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48"/>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8"/>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48"/>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82" name="Shape 382"/>
        <p:cNvGrpSpPr/>
        <p:nvPr/>
      </p:nvGrpSpPr>
      <p:grpSpPr>
        <a:xfrm>
          <a:off x="0" y="0"/>
          <a:ext cx="0" cy="0"/>
          <a:chOff x="0" y="0"/>
          <a:chExt cx="0" cy="0"/>
        </a:xfrm>
      </p:grpSpPr>
      <p:sp>
        <p:nvSpPr>
          <p:cNvPr id="383" name="Google Shape;383;p49"/>
          <p:cNvSpPr/>
          <p:nvPr>
            <p:ph idx="2" type="pic"/>
          </p:nvPr>
        </p:nvSpPr>
        <p:spPr>
          <a:xfrm>
            <a:off x="4806554" y="0"/>
            <a:ext cx="4337400" cy="5143500"/>
          </a:xfrm>
          <a:prstGeom prst="rect">
            <a:avLst/>
          </a:prstGeom>
          <a:noFill/>
          <a:ln>
            <a:noFill/>
          </a:ln>
        </p:spPr>
      </p:sp>
      <p:sp>
        <p:nvSpPr>
          <p:cNvPr id="384" name="Google Shape;384;p49"/>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p:nvPr>
            <p:ph idx="4" type="pic"/>
          </p:nvPr>
        </p:nvSpPr>
        <p:spPr>
          <a:xfrm>
            <a:off x="8320087" y="262855"/>
            <a:ext cx="494100" cy="445500"/>
          </a:xfrm>
          <a:prstGeom prst="rect">
            <a:avLst/>
          </a:prstGeom>
          <a:noFill/>
          <a:ln>
            <a:noFill/>
          </a:ln>
        </p:spPr>
      </p:sp>
      <p:sp>
        <p:nvSpPr>
          <p:cNvPr id="387" name="Google Shape;387;p49"/>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88" name="Shape 388"/>
        <p:cNvGrpSpPr/>
        <p:nvPr/>
      </p:nvGrpSpPr>
      <p:grpSpPr>
        <a:xfrm>
          <a:off x="0" y="0"/>
          <a:ext cx="0" cy="0"/>
          <a:chOff x="0" y="0"/>
          <a:chExt cx="0" cy="0"/>
        </a:xfrm>
      </p:grpSpPr>
      <p:sp>
        <p:nvSpPr>
          <p:cNvPr id="389" name="Google Shape;389;p50"/>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50"/>
          <p:cNvSpPr/>
          <p:nvPr>
            <p:ph idx="2" type="pic"/>
          </p:nvPr>
        </p:nvSpPr>
        <p:spPr>
          <a:xfrm>
            <a:off x="352426" y="1369219"/>
            <a:ext cx="627300" cy="623700"/>
          </a:xfrm>
          <a:prstGeom prst="rect">
            <a:avLst/>
          </a:prstGeom>
          <a:noFill/>
          <a:ln>
            <a:noFill/>
          </a:ln>
        </p:spPr>
      </p:sp>
      <p:sp>
        <p:nvSpPr>
          <p:cNvPr id="391" name="Google Shape;391;p50"/>
          <p:cNvSpPr/>
          <p:nvPr>
            <p:ph idx="3" type="pic"/>
          </p:nvPr>
        </p:nvSpPr>
        <p:spPr>
          <a:xfrm>
            <a:off x="4806554" y="0"/>
            <a:ext cx="4337400" cy="5143500"/>
          </a:xfrm>
          <a:prstGeom prst="rect">
            <a:avLst/>
          </a:prstGeom>
          <a:noFill/>
          <a:ln>
            <a:noFill/>
          </a:ln>
        </p:spPr>
      </p:sp>
      <p:sp>
        <p:nvSpPr>
          <p:cNvPr id="392" name="Google Shape;392;p50"/>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3" name="Google Shape;393;p50"/>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50"/>
          <p:cNvSpPr/>
          <p:nvPr>
            <p:ph idx="5" type="pic"/>
          </p:nvPr>
        </p:nvSpPr>
        <p:spPr>
          <a:xfrm>
            <a:off x="352426" y="2149648"/>
            <a:ext cx="627300" cy="626400"/>
          </a:xfrm>
          <a:prstGeom prst="rect">
            <a:avLst/>
          </a:prstGeom>
          <a:noFill/>
          <a:ln>
            <a:noFill/>
          </a:ln>
        </p:spPr>
      </p:sp>
      <p:sp>
        <p:nvSpPr>
          <p:cNvPr id="395" name="Google Shape;395;p50"/>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0"/>
          <p:cNvSpPr/>
          <p:nvPr>
            <p:ph idx="7" type="pic"/>
          </p:nvPr>
        </p:nvSpPr>
        <p:spPr>
          <a:xfrm>
            <a:off x="352426" y="2930077"/>
            <a:ext cx="627300" cy="626400"/>
          </a:xfrm>
          <a:prstGeom prst="rect">
            <a:avLst/>
          </a:prstGeom>
          <a:noFill/>
          <a:ln>
            <a:noFill/>
          </a:ln>
        </p:spPr>
      </p:sp>
      <p:sp>
        <p:nvSpPr>
          <p:cNvPr id="397" name="Google Shape;397;p50"/>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8" name="Google Shape;398;p50"/>
          <p:cNvSpPr/>
          <p:nvPr>
            <p:ph idx="9" type="pic"/>
          </p:nvPr>
        </p:nvSpPr>
        <p:spPr>
          <a:xfrm>
            <a:off x="352426" y="3710505"/>
            <a:ext cx="627300" cy="626400"/>
          </a:xfrm>
          <a:prstGeom prst="rect">
            <a:avLst/>
          </a:prstGeom>
          <a:noFill/>
          <a:ln>
            <a:noFill/>
          </a:ln>
        </p:spPr>
      </p:sp>
      <p:sp>
        <p:nvSpPr>
          <p:cNvPr id="399" name="Google Shape;399;p50"/>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0" name="Shape 400"/>
        <p:cNvGrpSpPr/>
        <p:nvPr/>
      </p:nvGrpSpPr>
      <p:grpSpPr>
        <a:xfrm>
          <a:off x="0" y="0"/>
          <a:ext cx="0" cy="0"/>
          <a:chOff x="0" y="0"/>
          <a:chExt cx="0" cy="0"/>
        </a:xfrm>
      </p:grpSpPr>
      <p:pic>
        <p:nvPicPr>
          <p:cNvPr id="401" name="Google Shape;401;p51"/>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2" name="Google Shape;402;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3" name="Google Shape;403;p5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05" name="Google Shape;405;p51"/>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6" name="Google Shape;406;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07" name="Shape 407"/>
        <p:cNvGrpSpPr/>
        <p:nvPr/>
      </p:nvGrpSpPr>
      <p:grpSpPr>
        <a:xfrm>
          <a:off x="0" y="0"/>
          <a:ext cx="0" cy="0"/>
          <a:chOff x="0" y="0"/>
          <a:chExt cx="0" cy="0"/>
        </a:xfrm>
      </p:grpSpPr>
      <p:pic>
        <p:nvPicPr>
          <p:cNvPr id="408" name="Google Shape;408;p52"/>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09" name="Google Shape;409;p52"/>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0" name="Google Shape;410;p52"/>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11" name="Google Shape;411;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2" name="Google Shape;412;p5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3" name="Google Shape;413;p5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4" name="Google Shape;414;p52"/>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15" name="Google Shape;415;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16" name="Shape 416"/>
        <p:cNvGrpSpPr/>
        <p:nvPr/>
      </p:nvGrpSpPr>
      <p:grpSpPr>
        <a:xfrm>
          <a:off x="0" y="0"/>
          <a:ext cx="0" cy="0"/>
          <a:chOff x="0" y="0"/>
          <a:chExt cx="0" cy="0"/>
        </a:xfrm>
      </p:grpSpPr>
      <p:sp>
        <p:nvSpPr>
          <p:cNvPr id="417" name="Google Shape;417;p53"/>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8" name="Google Shape;418;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19" name="Google Shape;419;p53"/>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0" name="Google Shape;420;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1" name="Shape 421"/>
        <p:cNvGrpSpPr/>
        <p:nvPr/>
      </p:nvGrpSpPr>
      <p:grpSpPr>
        <a:xfrm>
          <a:off x="0" y="0"/>
          <a:ext cx="0" cy="0"/>
          <a:chOff x="0" y="0"/>
          <a:chExt cx="0" cy="0"/>
        </a:xfrm>
      </p:grpSpPr>
      <p:sp>
        <p:nvSpPr>
          <p:cNvPr id="422" name="Google Shape;422;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3" name="Google Shape;423;p54"/>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24" name="Google Shape;424;p54"/>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5" name="Google Shape;425;p54"/>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6" name="Google Shape;426;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7" name="Google Shape;427;p54"/>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28" name="Shape 428"/>
        <p:cNvGrpSpPr/>
        <p:nvPr/>
      </p:nvGrpSpPr>
      <p:grpSpPr>
        <a:xfrm>
          <a:off x="0" y="0"/>
          <a:ext cx="0" cy="0"/>
          <a:chOff x="0" y="0"/>
          <a:chExt cx="0" cy="0"/>
        </a:xfrm>
      </p:grpSpPr>
      <p:pic>
        <p:nvPicPr>
          <p:cNvPr id="429" name="Google Shape;429;p55"/>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0" name="Google Shape;430;p55"/>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1" name="Google Shape;431;p55"/>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2" name="Google Shape;432;p55"/>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33" name="Shape 433"/>
        <p:cNvGrpSpPr/>
        <p:nvPr/>
      </p:nvGrpSpPr>
      <p:grpSpPr>
        <a:xfrm>
          <a:off x="0" y="0"/>
          <a:ext cx="0" cy="0"/>
          <a:chOff x="0" y="0"/>
          <a:chExt cx="0" cy="0"/>
        </a:xfrm>
      </p:grpSpPr>
      <p:sp>
        <p:nvSpPr>
          <p:cNvPr id="434" name="Google Shape;434;p56"/>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35" name="Google Shape;435;p56"/>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36" name="Google Shape;436;p56"/>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37" name="Google Shape;437;p56"/>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38" name="Google Shape;438;p56"/>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39" name="Google Shape;439;p56"/>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0" name="Google Shape;440;p56"/>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1" name="Google Shape;441;p56"/>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2" name="Google Shape;442;p56"/>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43" name="Shape 443"/>
        <p:cNvGrpSpPr/>
        <p:nvPr/>
      </p:nvGrpSpPr>
      <p:grpSpPr>
        <a:xfrm>
          <a:off x="0" y="0"/>
          <a:ext cx="0" cy="0"/>
          <a:chOff x="0" y="0"/>
          <a:chExt cx="0" cy="0"/>
        </a:xfrm>
      </p:grpSpPr>
      <p:pic>
        <p:nvPicPr>
          <p:cNvPr id="444" name="Google Shape;444;p57"/>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45" name="Shape 445"/>
        <p:cNvGrpSpPr/>
        <p:nvPr/>
      </p:nvGrpSpPr>
      <p:grpSpPr>
        <a:xfrm>
          <a:off x="0" y="0"/>
          <a:ext cx="0" cy="0"/>
          <a:chOff x="0" y="0"/>
          <a:chExt cx="0" cy="0"/>
        </a:xfrm>
      </p:grpSpPr>
      <p:pic>
        <p:nvPicPr>
          <p:cNvPr id="446" name="Google Shape;446;p58"/>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47" name="Google Shape;447;p58"/>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8" name="Google Shape;448;p58"/>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9" name="Google Shape;449;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0" name="Google Shape;450;p58"/>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51" name="Google Shape;451;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52" name="Shape 452"/>
        <p:cNvGrpSpPr/>
        <p:nvPr/>
      </p:nvGrpSpPr>
      <p:grpSpPr>
        <a:xfrm>
          <a:off x="0" y="0"/>
          <a:ext cx="0" cy="0"/>
          <a:chOff x="0" y="0"/>
          <a:chExt cx="0" cy="0"/>
        </a:xfrm>
      </p:grpSpPr>
      <p:pic>
        <p:nvPicPr>
          <p:cNvPr id="453" name="Google Shape;453;p5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54" name="Google Shape;454;p59"/>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5" name="Google Shape;455;p59"/>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6" name="Google Shape;456;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7" name="Google Shape;457;p59"/>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58" name="Google Shape;458;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59" name="Shape 459"/>
        <p:cNvGrpSpPr/>
        <p:nvPr/>
      </p:nvGrpSpPr>
      <p:grpSpPr>
        <a:xfrm>
          <a:off x="0" y="0"/>
          <a:ext cx="0" cy="0"/>
          <a:chOff x="0" y="0"/>
          <a:chExt cx="0" cy="0"/>
        </a:xfrm>
      </p:grpSpPr>
      <p:sp>
        <p:nvSpPr>
          <p:cNvPr id="460" name="Google Shape;460;p60"/>
          <p:cNvSpPr/>
          <p:nvPr>
            <p:ph idx="2" type="pic"/>
          </p:nvPr>
        </p:nvSpPr>
        <p:spPr>
          <a:xfrm>
            <a:off x="5019676" y="0"/>
            <a:ext cx="4124400" cy="5143500"/>
          </a:xfrm>
          <a:prstGeom prst="rect">
            <a:avLst/>
          </a:prstGeom>
          <a:noFill/>
          <a:ln>
            <a:noFill/>
          </a:ln>
        </p:spPr>
      </p:sp>
      <p:pic>
        <p:nvPicPr>
          <p:cNvPr id="461" name="Google Shape;461;p60"/>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62" name="Google Shape;462;p60"/>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3" name="Google Shape;463;p60"/>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4" name="Google Shape;464;p60"/>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65" name="Shape 465"/>
        <p:cNvGrpSpPr/>
        <p:nvPr/>
      </p:nvGrpSpPr>
      <p:grpSpPr>
        <a:xfrm>
          <a:off x="0" y="0"/>
          <a:ext cx="0" cy="0"/>
          <a:chOff x="0" y="0"/>
          <a:chExt cx="0" cy="0"/>
        </a:xfrm>
      </p:grpSpPr>
      <p:sp>
        <p:nvSpPr>
          <p:cNvPr id="466" name="Google Shape;466;p61"/>
          <p:cNvSpPr/>
          <p:nvPr>
            <p:ph idx="2" type="pic"/>
          </p:nvPr>
        </p:nvSpPr>
        <p:spPr>
          <a:xfrm>
            <a:off x="1" y="0"/>
            <a:ext cx="4124400" cy="5143500"/>
          </a:xfrm>
          <a:prstGeom prst="rect">
            <a:avLst/>
          </a:prstGeom>
          <a:noFill/>
          <a:ln>
            <a:noFill/>
          </a:ln>
        </p:spPr>
      </p:sp>
      <p:sp>
        <p:nvSpPr>
          <p:cNvPr id="467" name="Google Shape;467;p61"/>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8" name="Google Shape;468;p61"/>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9" name="Google Shape;469;p61"/>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70" name="Google Shape;470;p61"/>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71" name="Shape 471"/>
        <p:cNvGrpSpPr/>
        <p:nvPr/>
      </p:nvGrpSpPr>
      <p:grpSpPr>
        <a:xfrm>
          <a:off x="0" y="0"/>
          <a:ext cx="0" cy="0"/>
          <a:chOff x="0" y="0"/>
          <a:chExt cx="0" cy="0"/>
        </a:xfrm>
      </p:grpSpPr>
      <p:sp>
        <p:nvSpPr>
          <p:cNvPr id="472" name="Google Shape;472;p62"/>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3" name="Google Shape;473;p62"/>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4" name="Google Shape;474;p62"/>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5" name="Google Shape;475;p62"/>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6" name="Google Shape;476;p62"/>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7" name="Google Shape;477;p62"/>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8" name="Google Shape;478;p62"/>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9" name="Google Shape;479;p62"/>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0" name="Google Shape;480;p6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3.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0" Type="http://schemas.openxmlformats.org/officeDocument/2006/relationships/theme" Target="../theme/theme2.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4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2.xml"/><Relationship Id="rId3"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3.xml"/><Relationship Id="rId3" Type="http://schemas.openxmlformats.org/officeDocument/2006/relationships/image" Target="../media/image5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4.xml"/><Relationship Id="rId3" Type="http://schemas.openxmlformats.org/officeDocument/2006/relationships/image" Target="../media/image4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 Id="rId3" Type="http://schemas.openxmlformats.org/officeDocument/2006/relationships/image" Target="../media/image4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xml"/><Relationship Id="rId3"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7.xml"/><Relationship Id="rId3" Type="http://schemas.openxmlformats.org/officeDocument/2006/relationships/image" Target="../media/image4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xml"/><Relationship Id="rId3" Type="http://schemas.openxmlformats.org/officeDocument/2006/relationships/image" Target="../media/image5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9.xml"/><Relationship Id="rId3"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0.xml"/><Relationship Id="rId3" Type="http://schemas.openxmlformats.org/officeDocument/2006/relationships/image" Target="../media/image5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1.xml"/><Relationship Id="rId3" Type="http://schemas.openxmlformats.org/officeDocument/2006/relationships/image" Target="../media/image4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3.xml"/><Relationship Id="rId3" Type="http://schemas.openxmlformats.org/officeDocument/2006/relationships/hyperlink" Target="https://appexchange.salesforce.com/appxListingDetail?listingId=a0N3A00000GBlIsUAL" TargetMode="External"/><Relationship Id="rId4" Type="http://schemas.openxmlformats.org/officeDocument/2006/relationships/image" Target="../media/image30.png"/><Relationship Id="rId5"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4.xml"/><Relationship Id="rId3"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5.xml"/><Relationship Id="rId3" Type="http://schemas.openxmlformats.org/officeDocument/2006/relationships/image" Target="../media/image3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6.xml"/><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7.xml"/><Relationship Id="rId3"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8.xml"/><Relationship Id="rId3" Type="http://schemas.openxmlformats.org/officeDocument/2006/relationships/image" Target="../media/image5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 Id="rId3" Type="http://schemas.openxmlformats.org/officeDocument/2006/relationships/image" Target="../media/image4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0.xml"/><Relationship Id="rId3" Type="http://schemas.openxmlformats.org/officeDocument/2006/relationships/image" Target="../media/image6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1.xml"/><Relationship Id="rId3" Type="http://schemas.openxmlformats.org/officeDocument/2006/relationships/image" Target="../media/image5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2.xml"/><Relationship Id="rId3"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3.xml"/><Relationship Id="rId3" Type="http://schemas.openxmlformats.org/officeDocument/2006/relationships/image" Target="../media/image5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4.xml"/><Relationship Id="rId3"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5.xml"/><Relationship Id="rId3" Type="http://schemas.openxmlformats.org/officeDocument/2006/relationships/image" Target="../media/image5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7.xml"/><Relationship Id="rId3" Type="http://schemas.openxmlformats.org/officeDocument/2006/relationships/image" Target="../media/image5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9.xml"/><Relationship Id="rId3" Type="http://schemas.openxmlformats.org/officeDocument/2006/relationships/image" Target="../media/image4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 Id="rId3" Type="http://schemas.openxmlformats.org/officeDocument/2006/relationships/image" Target="../media/image57.png"/><Relationship Id="rId4" Type="http://schemas.openxmlformats.org/officeDocument/2006/relationships/image" Target="../media/image25.png"/><Relationship Id="rId5" Type="http://schemas.openxmlformats.org/officeDocument/2006/relationships/image" Target="../media/image23.png"/><Relationship Id="rId6" Type="http://schemas.openxmlformats.org/officeDocument/2006/relationships/image" Target="../media/image29.png"/><Relationship Id="rId7" Type="http://schemas.openxmlformats.org/officeDocument/2006/relationships/image" Target="../media/image34.png"/><Relationship Id="rId8"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 Id="rId3"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3"/>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Customer Service / Post-Purchase Activities – </a:t>
            </a:r>
            <a:endParaRPr/>
          </a:p>
          <a:p>
            <a:pPr indent="0" lvl="0" marL="0" rtl="0" algn="l">
              <a:lnSpc>
                <a:spcPct val="100000"/>
              </a:lnSpc>
              <a:spcBef>
                <a:spcPts val="0"/>
              </a:spcBef>
              <a:spcAft>
                <a:spcPts val="0"/>
              </a:spcAft>
              <a:buSzPts val="3300"/>
              <a:buNone/>
            </a:pPr>
            <a:r>
              <a:rPr b="0" lang="en-GB" sz="2700">
                <a:solidFill>
                  <a:srgbClr val="FFFFFF"/>
                </a:solidFill>
              </a:rPr>
              <a:t>Discovery Workshop </a:t>
            </a:r>
            <a:r>
              <a:rPr b="0" lang="en-GB" sz="2700">
                <a:solidFill>
                  <a:schemeClr val="lt1"/>
                </a:solidFill>
              </a:rPr>
              <a:t>#{{X}}</a:t>
            </a:r>
            <a:endParaRPr b="0" sz="2700">
              <a:solidFill>
                <a:srgbClr val="FFFFFF"/>
              </a:solidFill>
              <a:highlight>
                <a:srgbClr val="FFFF00"/>
              </a:highlight>
            </a:endParaRPr>
          </a:p>
        </p:txBody>
      </p:sp>
      <p:sp>
        <p:nvSpPr>
          <p:cNvPr id="486" name="Google Shape;486;p63"/>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72"/>
          <p:cNvSpPr txBox="1"/>
          <p:nvPr>
            <p:ph idx="4294967295" type="body"/>
          </p:nvPr>
        </p:nvSpPr>
        <p:spPr>
          <a:xfrm>
            <a:off x="208800" y="857300"/>
            <a:ext cx="6139500" cy="3263400"/>
          </a:xfrm>
          <a:prstGeom prst="rect">
            <a:avLst/>
          </a:prstGeom>
          <a:noFill/>
          <a:ln>
            <a:noFill/>
          </a:ln>
        </p:spPr>
        <p:txBody>
          <a:bodyPr anchorCtr="0" anchor="t" bIns="34275" lIns="68575" spcFirstLastPara="1" rIns="67500" wrap="square" tIns="34275">
            <a:noAutofit/>
          </a:bodyPr>
          <a:lstStyle/>
          <a:p>
            <a:pPr indent="-198437" lvl="0" marL="344487" rtl="0" algn="l">
              <a:lnSpc>
                <a:spcPct val="100000"/>
              </a:lnSpc>
              <a:spcBef>
                <a:spcPts val="0"/>
              </a:spcBef>
              <a:spcAft>
                <a:spcPts val="0"/>
              </a:spcAft>
              <a:buSzPts val="1300"/>
              <a:buFont typeface="Arial"/>
              <a:buChar char="•"/>
            </a:pPr>
            <a:r>
              <a:rPr lang="en-GB" sz="1300"/>
              <a:t>Dashboard </a:t>
            </a:r>
            <a:r>
              <a:rPr lang="en-GB" sz="1300"/>
              <a:t>providing</a:t>
            </a:r>
            <a:r>
              <a:rPr lang="en-GB" sz="1300"/>
              <a:t> an overview on inflight orders and escalations</a:t>
            </a:r>
            <a:endParaRPr b="1" sz="1300">
              <a:solidFill>
                <a:srgbClr val="0096D7"/>
              </a:solidFill>
            </a:endParaRPr>
          </a:p>
          <a:p>
            <a:pPr indent="-198437" lvl="0" marL="344487" rtl="0" algn="l">
              <a:lnSpc>
                <a:spcPct val="100000"/>
              </a:lnSpc>
              <a:spcBef>
                <a:spcPts val="1200"/>
              </a:spcBef>
              <a:spcAft>
                <a:spcPts val="0"/>
              </a:spcAft>
              <a:buSzPts val="1300"/>
              <a:buFont typeface="Arial"/>
              <a:buChar char="•"/>
            </a:pPr>
            <a:r>
              <a:rPr b="1" lang="en-GB" sz="1300"/>
              <a:t>Manage orders, appeasements and returns</a:t>
            </a:r>
            <a:r>
              <a:rPr lang="en-GB" sz="1300"/>
              <a:t> directly from the OMS</a:t>
            </a:r>
            <a:endParaRPr sz="1300">
              <a:solidFill>
                <a:schemeClr val="accent1"/>
              </a:solidFill>
            </a:endParaRPr>
          </a:p>
        </p:txBody>
      </p:sp>
      <p:sp>
        <p:nvSpPr>
          <p:cNvPr id="667" name="Google Shape;667;p72"/>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Customer Service Capabilities</a:t>
            </a:r>
            <a:endParaRPr/>
          </a:p>
        </p:txBody>
      </p:sp>
      <p:pic>
        <p:nvPicPr>
          <p:cNvPr id="668" name="Google Shape;668;p72"/>
          <p:cNvPicPr preferRelativeResize="0"/>
          <p:nvPr/>
        </p:nvPicPr>
        <p:blipFill>
          <a:blip r:embed="rId3">
            <a:alphaModFix/>
          </a:blip>
          <a:stretch>
            <a:fillRect/>
          </a:stretch>
        </p:blipFill>
        <p:spPr>
          <a:xfrm>
            <a:off x="405836" y="1633173"/>
            <a:ext cx="8428641" cy="3263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73"/>
          <p:cNvSpPr txBox="1"/>
          <p:nvPr/>
        </p:nvSpPr>
        <p:spPr>
          <a:xfrm>
            <a:off x="152400" y="152400"/>
            <a:ext cx="36918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Find Customer, Orders and Returns</a:t>
            </a:r>
            <a:endParaRPr b="1" i="0" sz="1600" u="none" cap="none" strike="noStrike">
              <a:solidFill>
                <a:srgbClr val="0096D7"/>
              </a:solidFill>
              <a:highlight>
                <a:srgbClr val="FFFFFF"/>
              </a:highlight>
              <a:latin typeface="Arial"/>
              <a:ea typeface="Arial"/>
              <a:cs typeface="Arial"/>
              <a:sym typeface="Arial"/>
            </a:endParaRPr>
          </a:p>
        </p:txBody>
      </p:sp>
      <p:pic>
        <p:nvPicPr>
          <p:cNvPr id="674" name="Google Shape;674;p73"/>
          <p:cNvPicPr preferRelativeResize="0"/>
          <p:nvPr/>
        </p:nvPicPr>
        <p:blipFill>
          <a:blip r:embed="rId3">
            <a:alphaModFix/>
          </a:blip>
          <a:stretch>
            <a:fillRect/>
          </a:stretch>
        </p:blipFill>
        <p:spPr>
          <a:xfrm>
            <a:off x="304800" y="953400"/>
            <a:ext cx="8285783" cy="40377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74"/>
          <p:cNvSpPr txBox="1"/>
          <p:nvPr/>
        </p:nvSpPr>
        <p:spPr>
          <a:xfrm>
            <a:off x="152400" y="152400"/>
            <a:ext cx="36918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Order List</a:t>
            </a:r>
            <a:endParaRPr b="1" i="0" sz="1600" u="none" cap="none" strike="noStrike">
              <a:solidFill>
                <a:srgbClr val="0096D7"/>
              </a:solidFill>
              <a:highlight>
                <a:srgbClr val="FFFFFF"/>
              </a:highlight>
              <a:latin typeface="Arial"/>
              <a:ea typeface="Arial"/>
              <a:cs typeface="Arial"/>
              <a:sym typeface="Arial"/>
            </a:endParaRPr>
          </a:p>
        </p:txBody>
      </p:sp>
      <p:pic>
        <p:nvPicPr>
          <p:cNvPr id="680" name="Google Shape;680;p74"/>
          <p:cNvPicPr preferRelativeResize="0"/>
          <p:nvPr/>
        </p:nvPicPr>
        <p:blipFill>
          <a:blip r:embed="rId3">
            <a:alphaModFix/>
          </a:blip>
          <a:stretch>
            <a:fillRect/>
          </a:stretch>
        </p:blipFill>
        <p:spPr>
          <a:xfrm>
            <a:off x="457200" y="953400"/>
            <a:ext cx="8092385" cy="40377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75"/>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Orders: Add, Remove and Edit Items</a:t>
            </a:r>
            <a:endParaRPr b="1" i="0" sz="1600" u="none" cap="none" strike="noStrike">
              <a:solidFill>
                <a:srgbClr val="0096D7"/>
              </a:solidFill>
              <a:highlight>
                <a:srgbClr val="FFFFFF"/>
              </a:highlight>
              <a:latin typeface="Arial"/>
              <a:ea typeface="Arial"/>
              <a:cs typeface="Arial"/>
              <a:sym typeface="Arial"/>
            </a:endParaRPr>
          </a:p>
        </p:txBody>
      </p:sp>
      <p:sp>
        <p:nvSpPr>
          <p:cNvPr id="686" name="Google Shape;686;p75"/>
          <p:cNvSpPr txBox="1"/>
          <p:nvPr/>
        </p:nvSpPr>
        <p:spPr>
          <a:xfrm>
            <a:off x="-117700" y="1308150"/>
            <a:ext cx="2317500" cy="16392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Add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Remove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Edit quantity of a line item</a:t>
            </a:r>
            <a:endParaRPr b="0" i="0" sz="1400" u="none" cap="none" strike="noStrike">
              <a:solidFill>
                <a:schemeClr val="dk1"/>
              </a:solidFill>
              <a:highlight>
                <a:srgbClr val="FFFFFF"/>
              </a:highlight>
              <a:latin typeface="Arial"/>
              <a:ea typeface="Arial"/>
              <a:cs typeface="Arial"/>
              <a:sym typeface="Arial"/>
            </a:endParaRPr>
          </a:p>
          <a:p>
            <a:pPr indent="-228600" lvl="0" marL="457200" rtl="0" algn="l">
              <a:lnSpc>
                <a:spcPct val="115000"/>
              </a:lnSpc>
              <a:spcBef>
                <a:spcPts val="0"/>
              </a:spcBef>
              <a:spcAft>
                <a:spcPts val="0"/>
              </a:spcAft>
              <a:buClr>
                <a:schemeClr val="dk1"/>
              </a:buClr>
              <a:buSzPts val="1100"/>
              <a:buFont typeface="Arial"/>
              <a:buNone/>
            </a:pPr>
            <a:r>
              <a:rPr lang="en-GB">
                <a:solidFill>
                  <a:schemeClr val="dk1"/>
                </a:solidFill>
                <a:highlight>
                  <a:schemeClr val="lt1"/>
                </a:highlight>
              </a:rPr>
              <a:t>●  Override price of a line item</a:t>
            </a:r>
            <a:endParaRPr>
              <a:solidFill>
                <a:schemeClr val="dk1"/>
              </a:solidFill>
              <a:highlight>
                <a:srgbClr val="FFFFFF"/>
              </a:highlight>
            </a:endParaRPr>
          </a:p>
        </p:txBody>
      </p:sp>
      <p:pic>
        <p:nvPicPr>
          <p:cNvPr id="687" name="Google Shape;687;p75"/>
          <p:cNvPicPr preferRelativeResize="0"/>
          <p:nvPr/>
        </p:nvPicPr>
        <p:blipFill>
          <a:blip r:embed="rId3">
            <a:alphaModFix/>
          </a:blip>
          <a:stretch>
            <a:fillRect/>
          </a:stretch>
        </p:blipFill>
        <p:spPr>
          <a:xfrm>
            <a:off x="2112550" y="1105800"/>
            <a:ext cx="7031451" cy="35615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76"/>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Orders: </a:t>
            </a:r>
            <a:r>
              <a:rPr b="1" lang="en-GB" sz="1600">
                <a:solidFill>
                  <a:srgbClr val="0096D7"/>
                </a:solidFill>
                <a:highlight>
                  <a:srgbClr val="FFFFFF"/>
                </a:highlight>
              </a:rPr>
              <a:t>Change Delivery Address</a:t>
            </a:r>
            <a:endParaRPr b="1" i="0" sz="1600" u="none" cap="none" strike="noStrike">
              <a:solidFill>
                <a:srgbClr val="0096D7"/>
              </a:solidFill>
              <a:highlight>
                <a:srgbClr val="FFFFFF"/>
              </a:highlight>
              <a:latin typeface="Arial"/>
              <a:ea typeface="Arial"/>
              <a:cs typeface="Arial"/>
              <a:sym typeface="Arial"/>
            </a:endParaRPr>
          </a:p>
        </p:txBody>
      </p:sp>
      <p:sp>
        <p:nvSpPr>
          <p:cNvPr id="693" name="Google Shape;693;p76"/>
          <p:cNvSpPr txBox="1"/>
          <p:nvPr/>
        </p:nvSpPr>
        <p:spPr>
          <a:xfrm>
            <a:off x="-117700" y="1308150"/>
            <a:ext cx="2317500" cy="16392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t>
            </a:r>
            <a:r>
              <a:rPr lang="en-GB">
                <a:solidFill>
                  <a:schemeClr val="dk1"/>
                </a:solidFill>
                <a:highlight>
                  <a:srgbClr val="FFFFFF"/>
                </a:highlight>
              </a:rPr>
              <a:t>Only available up to the pack stage</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t>
            </a:r>
            <a:r>
              <a:rPr lang="en-GB">
                <a:solidFill>
                  <a:schemeClr val="dk1"/>
                </a:solidFill>
                <a:highlight>
                  <a:srgbClr val="FFFFFF"/>
                </a:highlight>
              </a:rPr>
              <a:t>Edit the delivery address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t>
            </a:r>
            <a:r>
              <a:rPr lang="en-GB">
                <a:solidFill>
                  <a:schemeClr val="dk1"/>
                </a:solidFill>
                <a:highlight>
                  <a:srgbClr val="FFFFFF"/>
                </a:highlight>
              </a:rPr>
              <a:t>Capture a reason code</a:t>
            </a:r>
            <a:endParaRPr>
              <a:solidFill>
                <a:schemeClr val="dk1"/>
              </a:solidFill>
              <a:highlight>
                <a:srgbClr val="FFFFFF"/>
              </a:highlight>
            </a:endParaRPr>
          </a:p>
        </p:txBody>
      </p:sp>
      <p:pic>
        <p:nvPicPr>
          <p:cNvPr id="694" name="Google Shape;694;p76"/>
          <p:cNvPicPr preferRelativeResize="0"/>
          <p:nvPr/>
        </p:nvPicPr>
        <p:blipFill>
          <a:blip r:embed="rId3">
            <a:alphaModFix/>
          </a:blip>
          <a:stretch>
            <a:fillRect/>
          </a:stretch>
        </p:blipFill>
        <p:spPr>
          <a:xfrm>
            <a:off x="2121775" y="1105800"/>
            <a:ext cx="6869827" cy="3807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77"/>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Orders: Cancel Orders</a:t>
            </a:r>
            <a:endParaRPr b="1" i="0" sz="1600" u="none" cap="none" strike="noStrike">
              <a:solidFill>
                <a:srgbClr val="0096D7"/>
              </a:solidFill>
              <a:highlight>
                <a:srgbClr val="FFFFFF"/>
              </a:highlight>
              <a:latin typeface="Arial"/>
              <a:ea typeface="Arial"/>
              <a:cs typeface="Arial"/>
              <a:sym typeface="Arial"/>
            </a:endParaRPr>
          </a:p>
        </p:txBody>
      </p:sp>
      <p:pic>
        <p:nvPicPr>
          <p:cNvPr id="700" name="Google Shape;700;p77"/>
          <p:cNvPicPr preferRelativeResize="0"/>
          <p:nvPr/>
        </p:nvPicPr>
        <p:blipFill>
          <a:blip r:embed="rId3">
            <a:alphaModFix/>
          </a:blip>
          <a:stretch>
            <a:fillRect/>
          </a:stretch>
        </p:blipFill>
        <p:spPr>
          <a:xfrm>
            <a:off x="152400" y="1121000"/>
            <a:ext cx="8839204" cy="270182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78"/>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Appeasements</a:t>
            </a:r>
            <a:endParaRPr b="1" i="0" sz="1600" u="none" cap="none" strike="noStrike">
              <a:solidFill>
                <a:srgbClr val="0096D7"/>
              </a:solidFill>
              <a:highlight>
                <a:srgbClr val="FFFFFF"/>
              </a:highlight>
              <a:latin typeface="Arial"/>
              <a:ea typeface="Arial"/>
              <a:cs typeface="Arial"/>
              <a:sym typeface="Arial"/>
            </a:endParaRPr>
          </a:p>
        </p:txBody>
      </p:sp>
      <p:sp>
        <p:nvSpPr>
          <p:cNvPr id="706" name="Google Shape;706;p78"/>
          <p:cNvSpPr txBox="1"/>
          <p:nvPr/>
        </p:nvSpPr>
        <p:spPr>
          <a:xfrm>
            <a:off x="-117700" y="1308150"/>
            <a:ext cx="3000000" cy="13914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Create order level appeasements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t>
            </a:r>
            <a:r>
              <a:rPr lang="en-GB">
                <a:solidFill>
                  <a:schemeClr val="dk1"/>
                </a:solidFill>
                <a:highlight>
                  <a:srgbClr val="FFFFFF"/>
                </a:highlight>
              </a:rPr>
              <a:t>C</a:t>
            </a:r>
            <a:r>
              <a:rPr b="0" i="0" lang="en-GB" sz="1400" u="none" cap="none" strike="noStrike">
                <a:solidFill>
                  <a:schemeClr val="dk1"/>
                </a:solidFill>
                <a:highlight>
                  <a:srgbClr val="FFFFFF"/>
                </a:highlight>
                <a:latin typeface="Arial"/>
                <a:ea typeface="Arial"/>
                <a:cs typeface="Arial"/>
                <a:sym typeface="Arial"/>
              </a:rPr>
              <a:t>apture reason codes and comments </a:t>
            </a:r>
            <a:r>
              <a:rPr lang="en-GB">
                <a:solidFill>
                  <a:schemeClr val="dk1"/>
                </a:solidFill>
                <a:highlight>
                  <a:srgbClr val="FFFFFF"/>
                </a:highlight>
              </a:rPr>
              <a:t>around the transaction</a:t>
            </a:r>
            <a:endParaRPr>
              <a:solidFill>
                <a:schemeClr val="dk1"/>
              </a:solidFill>
              <a:highlight>
                <a:srgbClr val="FFFFFF"/>
              </a:highlight>
            </a:endParaRPr>
          </a:p>
        </p:txBody>
      </p:sp>
      <p:pic>
        <p:nvPicPr>
          <p:cNvPr id="707" name="Google Shape;707;p78"/>
          <p:cNvPicPr preferRelativeResize="0"/>
          <p:nvPr/>
        </p:nvPicPr>
        <p:blipFill>
          <a:blip r:embed="rId3">
            <a:alphaModFix/>
          </a:blip>
          <a:stretch>
            <a:fillRect/>
          </a:stretch>
        </p:blipFill>
        <p:spPr>
          <a:xfrm>
            <a:off x="2695375" y="1105800"/>
            <a:ext cx="6296226" cy="30482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79"/>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a:t>
            </a:r>
            <a:r>
              <a:rPr b="1" lang="en-GB" sz="1600">
                <a:solidFill>
                  <a:srgbClr val="0096D7"/>
                </a:solidFill>
                <a:highlight>
                  <a:srgbClr val="FFFFFF"/>
                </a:highlight>
              </a:rPr>
              <a:t>Order Details</a:t>
            </a:r>
            <a:endParaRPr b="1" i="0" sz="1600" u="none" cap="none" strike="noStrike">
              <a:solidFill>
                <a:srgbClr val="0096D7"/>
              </a:solidFill>
              <a:highlight>
                <a:srgbClr val="FFFFFF"/>
              </a:highlight>
              <a:latin typeface="Arial"/>
              <a:ea typeface="Arial"/>
              <a:cs typeface="Arial"/>
              <a:sym typeface="Arial"/>
            </a:endParaRPr>
          </a:p>
        </p:txBody>
      </p:sp>
      <p:sp>
        <p:nvSpPr>
          <p:cNvPr id="713" name="Google Shape;713;p79"/>
          <p:cNvSpPr txBox="1"/>
          <p:nvPr/>
        </p:nvSpPr>
        <p:spPr>
          <a:xfrm>
            <a:off x="-117700" y="1308150"/>
            <a:ext cx="2547900" cy="20409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View </a:t>
            </a:r>
            <a:r>
              <a:rPr lang="en-GB">
                <a:solidFill>
                  <a:schemeClr val="dk1"/>
                </a:solidFill>
                <a:highlight>
                  <a:srgbClr val="FFFFFF"/>
                </a:highlight>
              </a:rPr>
              <a:t>details on the order</a:t>
            </a:r>
            <a:r>
              <a:rPr b="0" i="0" lang="en-GB" sz="1400" u="none" cap="none" strike="noStrike">
                <a:solidFill>
                  <a:schemeClr val="dk1"/>
                </a:solidFill>
                <a:highlight>
                  <a:srgbClr val="FFFFFF"/>
                </a:highlight>
                <a:latin typeface="Arial"/>
                <a:ea typeface="Arial"/>
                <a:cs typeface="Arial"/>
                <a:sym typeface="Arial"/>
              </a:rPr>
              <a:t> and related entities </a:t>
            </a:r>
            <a:endParaRPr>
              <a:solidFill>
                <a:schemeClr val="dk1"/>
              </a:solidFill>
              <a:highlight>
                <a:srgbClr val="FFFFFF"/>
              </a:highlight>
            </a:endParaRPr>
          </a:p>
          <a:p>
            <a:pPr indent="0" lvl="0" marL="269999" marR="0" rtl="0" algn="l">
              <a:lnSpc>
                <a:spcPct val="115000"/>
              </a:lnSpc>
              <a:spcBef>
                <a:spcPts val="1200"/>
              </a:spcBef>
              <a:spcAft>
                <a:spcPts val="0"/>
              </a:spcAft>
              <a:buClr>
                <a:schemeClr val="dk1"/>
              </a:buClr>
              <a:buSzPts val="1100"/>
              <a:buFont typeface="Arial"/>
              <a:buNone/>
            </a:pPr>
            <a:r>
              <a:rPr lang="en-GB">
                <a:solidFill>
                  <a:schemeClr val="dk1"/>
                </a:solidFill>
                <a:highlight>
                  <a:schemeClr val="lt1"/>
                </a:highlight>
              </a:rPr>
              <a:t>●  </a:t>
            </a:r>
            <a:r>
              <a:rPr lang="en-GB">
                <a:solidFill>
                  <a:schemeClr val="dk1"/>
                </a:solidFill>
                <a:highlight>
                  <a:srgbClr val="FFFFFF"/>
                </a:highlight>
              </a:rPr>
              <a:t>E</a:t>
            </a:r>
            <a:r>
              <a:rPr b="0" i="0" lang="en-GB" sz="1400" u="none" cap="none" strike="noStrike">
                <a:solidFill>
                  <a:schemeClr val="dk1"/>
                </a:solidFill>
                <a:highlight>
                  <a:srgbClr val="FFFFFF"/>
                </a:highlight>
                <a:latin typeface="Arial"/>
                <a:ea typeface="Arial"/>
                <a:cs typeface="Arial"/>
                <a:sym typeface="Arial"/>
              </a:rPr>
              <a:t>.g. order items, customer details, delivery or pickup details, fulfillments, return</a:t>
            </a:r>
            <a:r>
              <a:rPr lang="en-GB">
                <a:solidFill>
                  <a:schemeClr val="dk1"/>
                </a:solidFill>
                <a:highlight>
                  <a:srgbClr val="FFFFFF"/>
                </a:highlight>
              </a:rPr>
              <a:t>s</a:t>
            </a:r>
            <a:endParaRPr b="0" i="0" sz="1400" u="none" cap="none" strike="noStrike">
              <a:solidFill>
                <a:schemeClr val="dk1"/>
              </a:solidFill>
              <a:highlight>
                <a:srgbClr val="FFFFFF"/>
              </a:highlight>
              <a:latin typeface="Arial"/>
              <a:ea typeface="Arial"/>
              <a:cs typeface="Arial"/>
              <a:sym typeface="Arial"/>
            </a:endParaRPr>
          </a:p>
        </p:txBody>
      </p:sp>
      <p:pic>
        <p:nvPicPr>
          <p:cNvPr id="714" name="Google Shape;714;p79"/>
          <p:cNvPicPr preferRelativeResize="0"/>
          <p:nvPr/>
        </p:nvPicPr>
        <p:blipFill>
          <a:blip r:embed="rId3">
            <a:alphaModFix/>
          </a:blip>
          <a:stretch>
            <a:fillRect/>
          </a:stretch>
        </p:blipFill>
        <p:spPr>
          <a:xfrm>
            <a:off x="2302325" y="953400"/>
            <a:ext cx="6689276" cy="34149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80"/>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Custom Attributes</a:t>
            </a:r>
            <a:endParaRPr b="1" i="0" sz="1600" u="none" cap="none" strike="noStrike">
              <a:solidFill>
                <a:srgbClr val="0096D7"/>
              </a:solidFill>
              <a:highlight>
                <a:srgbClr val="FFFFFF"/>
              </a:highlight>
              <a:latin typeface="Arial"/>
              <a:ea typeface="Arial"/>
              <a:cs typeface="Arial"/>
              <a:sym typeface="Arial"/>
            </a:endParaRPr>
          </a:p>
        </p:txBody>
      </p:sp>
      <p:sp>
        <p:nvSpPr>
          <p:cNvPr id="720" name="Google Shape;720;p80"/>
          <p:cNvSpPr txBox="1"/>
          <p:nvPr/>
        </p:nvSpPr>
        <p:spPr>
          <a:xfrm>
            <a:off x="-117700" y="1308150"/>
            <a:ext cx="2547900" cy="21348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View custom attributes on all Fluent Order Management entities (e.g., orders, items, customer, fulfillment, returns) for example, customer loyalty status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highlight>
                <a:srgbClr val="FFFFFF"/>
              </a:highlight>
              <a:latin typeface="Arial"/>
              <a:ea typeface="Arial"/>
              <a:cs typeface="Arial"/>
              <a:sym typeface="Arial"/>
            </a:endParaRPr>
          </a:p>
        </p:txBody>
      </p:sp>
      <p:pic>
        <p:nvPicPr>
          <p:cNvPr id="721" name="Google Shape;721;p80"/>
          <p:cNvPicPr preferRelativeResize="0"/>
          <p:nvPr/>
        </p:nvPicPr>
        <p:blipFill>
          <a:blip r:embed="rId3">
            <a:alphaModFix/>
          </a:blip>
          <a:stretch>
            <a:fillRect/>
          </a:stretch>
        </p:blipFill>
        <p:spPr>
          <a:xfrm>
            <a:off x="2479700" y="1084288"/>
            <a:ext cx="8229877" cy="3833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81"/>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Returns List</a:t>
            </a:r>
            <a:endParaRPr b="1" i="0" sz="1600" u="none" cap="none" strike="noStrike">
              <a:solidFill>
                <a:srgbClr val="0096D7"/>
              </a:solidFill>
              <a:highlight>
                <a:srgbClr val="FFFFFF"/>
              </a:highlight>
              <a:latin typeface="Arial"/>
              <a:ea typeface="Arial"/>
              <a:cs typeface="Arial"/>
              <a:sym typeface="Arial"/>
            </a:endParaRPr>
          </a:p>
        </p:txBody>
      </p:sp>
      <p:pic>
        <p:nvPicPr>
          <p:cNvPr id="727" name="Google Shape;727;p81"/>
          <p:cNvPicPr preferRelativeResize="0"/>
          <p:nvPr/>
        </p:nvPicPr>
        <p:blipFill>
          <a:blip r:embed="rId3">
            <a:alphaModFix/>
          </a:blip>
          <a:stretch>
            <a:fillRect/>
          </a:stretch>
        </p:blipFill>
        <p:spPr>
          <a:xfrm>
            <a:off x="152400" y="1334400"/>
            <a:ext cx="8839198" cy="26459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492" name="Google Shape;492;p64"/>
          <p:cNvGraphicFramePr/>
          <p:nvPr/>
        </p:nvGraphicFramePr>
        <p:xfrm>
          <a:off x="354063" y="1153725"/>
          <a:ext cx="3000000" cy="3000000"/>
        </p:xfrm>
        <a:graphic>
          <a:graphicData uri="http://schemas.openxmlformats.org/drawingml/2006/table">
            <a:tbl>
              <a:tblPr>
                <a:noFill/>
                <a:tableStyleId>{DCFB983C-D048-4EE1-9C96-D4D19D81D451}</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93" name="Google Shape;493;p64"/>
          <p:cNvSpPr/>
          <p:nvPr/>
        </p:nvSpPr>
        <p:spPr>
          <a:xfrm>
            <a:off x="354150" y="3005623"/>
            <a:ext cx="8554200" cy="2511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82"/>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Returns</a:t>
            </a:r>
            <a:endParaRPr b="1" i="0" sz="1600" u="none" cap="none" strike="noStrike">
              <a:solidFill>
                <a:srgbClr val="0096D7"/>
              </a:solidFill>
              <a:highlight>
                <a:srgbClr val="FFFFFF"/>
              </a:highlight>
              <a:latin typeface="Arial"/>
              <a:ea typeface="Arial"/>
              <a:cs typeface="Arial"/>
              <a:sym typeface="Arial"/>
            </a:endParaRPr>
          </a:p>
        </p:txBody>
      </p:sp>
      <p:sp>
        <p:nvSpPr>
          <p:cNvPr id="733" name="Google Shape;733;p82"/>
          <p:cNvSpPr txBox="1"/>
          <p:nvPr/>
        </p:nvSpPr>
        <p:spPr>
          <a:xfrm>
            <a:off x="-117700" y="1308150"/>
            <a:ext cx="2040600" cy="18870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Initiate returns of an entire order, or one or more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Capture reason code at the item level</a:t>
            </a:r>
            <a:endParaRPr b="0" i="0" sz="1400" u="none" cap="none" strike="noStrike">
              <a:solidFill>
                <a:schemeClr val="dk1"/>
              </a:solidFill>
              <a:highlight>
                <a:srgbClr val="FFFFFF"/>
              </a:highlight>
              <a:latin typeface="Arial"/>
              <a:ea typeface="Arial"/>
              <a:cs typeface="Arial"/>
              <a:sym typeface="Arial"/>
            </a:endParaRPr>
          </a:p>
        </p:txBody>
      </p:sp>
      <p:pic>
        <p:nvPicPr>
          <p:cNvPr id="734" name="Google Shape;734;p82"/>
          <p:cNvPicPr preferRelativeResize="0"/>
          <p:nvPr/>
        </p:nvPicPr>
        <p:blipFill>
          <a:blip r:embed="rId3">
            <a:alphaModFix/>
          </a:blip>
          <a:stretch>
            <a:fillRect/>
          </a:stretch>
        </p:blipFill>
        <p:spPr>
          <a:xfrm>
            <a:off x="1922775" y="877200"/>
            <a:ext cx="7221228" cy="36353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83"/>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Returns: View and Edit</a:t>
            </a:r>
            <a:endParaRPr b="1" i="0" sz="1600" u="none" cap="none" strike="noStrike">
              <a:solidFill>
                <a:srgbClr val="0096D7"/>
              </a:solidFill>
              <a:highlight>
                <a:srgbClr val="FFFFFF"/>
              </a:highlight>
              <a:latin typeface="Arial"/>
              <a:ea typeface="Arial"/>
              <a:cs typeface="Arial"/>
              <a:sym typeface="Arial"/>
            </a:endParaRPr>
          </a:p>
        </p:txBody>
      </p:sp>
      <p:pic>
        <p:nvPicPr>
          <p:cNvPr id="740" name="Google Shape;740;p83"/>
          <p:cNvPicPr preferRelativeResize="0"/>
          <p:nvPr/>
        </p:nvPicPr>
        <p:blipFill>
          <a:blip r:embed="rId3">
            <a:alphaModFix/>
          </a:blip>
          <a:stretch>
            <a:fillRect/>
          </a:stretch>
        </p:blipFill>
        <p:spPr>
          <a:xfrm>
            <a:off x="152400" y="953400"/>
            <a:ext cx="8839198" cy="385215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4" name="Shape 744"/>
        <p:cNvGrpSpPr/>
        <p:nvPr/>
      </p:nvGrpSpPr>
      <p:grpSpPr>
        <a:xfrm>
          <a:off x="0" y="0"/>
          <a:ext cx="0" cy="0"/>
          <a:chOff x="0" y="0"/>
          <a:chExt cx="0" cy="0"/>
        </a:xfrm>
      </p:grpSpPr>
      <p:sp>
        <p:nvSpPr>
          <p:cNvPr id="745" name="Google Shape;745;p84"/>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Service Activities -</a:t>
            </a:r>
            <a:endParaRPr/>
          </a:p>
          <a:p>
            <a:pPr indent="0" lvl="0" marL="0" rtl="0" algn="l">
              <a:lnSpc>
                <a:spcPct val="100000"/>
              </a:lnSpc>
              <a:spcBef>
                <a:spcPts val="0"/>
              </a:spcBef>
              <a:spcAft>
                <a:spcPts val="0"/>
              </a:spcAft>
              <a:buSzPts val="3000"/>
              <a:buNone/>
            </a:pPr>
            <a:r>
              <a:rPr lang="en-GB"/>
              <a:t>Salesforce Service Cloud</a:t>
            </a:r>
            <a:endParaRPr/>
          </a:p>
        </p:txBody>
      </p:sp>
      <p:sp>
        <p:nvSpPr>
          <p:cNvPr id="746" name="Google Shape;746;p84"/>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0" name="Shape 750"/>
        <p:cNvGrpSpPr/>
        <p:nvPr/>
      </p:nvGrpSpPr>
      <p:grpSpPr>
        <a:xfrm>
          <a:off x="0" y="0"/>
          <a:ext cx="0" cy="0"/>
          <a:chOff x="0" y="0"/>
          <a:chExt cx="0" cy="0"/>
        </a:xfrm>
      </p:grpSpPr>
      <p:sp>
        <p:nvSpPr>
          <p:cNvPr id="751" name="Google Shape;751;p85"/>
          <p:cNvSpPr txBox="1"/>
          <p:nvPr>
            <p:ph idx="4294967295" type="body"/>
          </p:nvPr>
        </p:nvSpPr>
        <p:spPr>
          <a:xfrm>
            <a:off x="208801" y="1223939"/>
            <a:ext cx="3042300" cy="3263400"/>
          </a:xfrm>
          <a:prstGeom prst="rect">
            <a:avLst/>
          </a:prstGeom>
          <a:noFill/>
          <a:ln>
            <a:noFill/>
          </a:ln>
        </p:spPr>
        <p:txBody>
          <a:bodyPr anchorCtr="0" anchor="t" bIns="34275" lIns="68575" spcFirstLastPara="1" rIns="67500" wrap="square" tIns="34275">
            <a:noAutofit/>
          </a:bodyPr>
          <a:lstStyle/>
          <a:p>
            <a:pPr indent="-198436" lvl="0" marL="344487" rtl="0" algn="l">
              <a:lnSpc>
                <a:spcPct val="100000"/>
              </a:lnSpc>
              <a:spcBef>
                <a:spcPts val="0"/>
              </a:spcBef>
              <a:spcAft>
                <a:spcPts val="0"/>
              </a:spcAft>
              <a:buSzPts val="1300"/>
              <a:buFont typeface="Arial"/>
              <a:buChar char="•"/>
            </a:pPr>
            <a:r>
              <a:rPr lang="en-GB" sz="1300"/>
              <a:t>Pre-built connector provides </a:t>
            </a:r>
            <a:r>
              <a:rPr b="1" lang="en-GB" sz="1300">
                <a:solidFill>
                  <a:srgbClr val="0096D7"/>
                </a:solidFill>
              </a:rPr>
              <a:t>fast, </a:t>
            </a:r>
            <a:r>
              <a:rPr lang="en-GB" sz="1300">
                <a:solidFill>
                  <a:srgbClr val="0096D7"/>
                </a:solidFill>
              </a:rPr>
              <a:t> </a:t>
            </a:r>
            <a:r>
              <a:rPr b="1" lang="en-GB" sz="1300">
                <a:solidFill>
                  <a:srgbClr val="0096D7"/>
                </a:solidFill>
              </a:rPr>
              <a:t>seamless integration</a:t>
            </a:r>
            <a:endParaRPr b="1" sz="1300">
              <a:solidFill>
                <a:srgbClr val="0096D7"/>
              </a:solidFill>
            </a:endParaRPr>
          </a:p>
          <a:p>
            <a:pPr indent="-198436" lvl="0" marL="344487" rtl="0" algn="l">
              <a:lnSpc>
                <a:spcPct val="100000"/>
              </a:lnSpc>
              <a:spcBef>
                <a:spcPts val="1200"/>
              </a:spcBef>
              <a:spcAft>
                <a:spcPts val="0"/>
              </a:spcAft>
              <a:buSzPts val="1300"/>
              <a:buFont typeface="Arial"/>
              <a:buChar char="•"/>
            </a:pPr>
            <a:r>
              <a:rPr b="1" lang="en-GB" sz="1300">
                <a:solidFill>
                  <a:srgbClr val="0096D7"/>
                </a:solidFill>
              </a:rPr>
              <a:t>Manage orders, </a:t>
            </a:r>
            <a:r>
              <a:rPr b="1" i="1" lang="en-GB" sz="1300">
                <a:solidFill>
                  <a:srgbClr val="0096D7"/>
                </a:solidFill>
              </a:rPr>
              <a:t>appeasements</a:t>
            </a:r>
            <a:r>
              <a:rPr b="1" lang="en-GB" sz="1300">
                <a:solidFill>
                  <a:srgbClr val="0096D7"/>
                </a:solidFill>
              </a:rPr>
              <a:t> and returns</a:t>
            </a:r>
            <a:r>
              <a:rPr lang="en-GB" sz="1300"/>
              <a:t> directly from Salesforce Service Cloud</a:t>
            </a:r>
            <a:endParaRPr/>
          </a:p>
          <a:p>
            <a:pPr indent="-198436" lvl="0" marL="344487" rtl="0" algn="l">
              <a:lnSpc>
                <a:spcPct val="100000"/>
              </a:lnSpc>
              <a:spcBef>
                <a:spcPts val="1200"/>
              </a:spcBef>
              <a:spcAft>
                <a:spcPts val="1200"/>
              </a:spcAft>
              <a:buSzPts val="1300"/>
              <a:buFont typeface="Arial"/>
              <a:buChar char="•"/>
            </a:pPr>
            <a:r>
              <a:rPr b="1" lang="en-GB" sz="1300"/>
              <a:t>SFSC Connector </a:t>
            </a:r>
            <a:r>
              <a:rPr lang="en-GB" sz="1300"/>
              <a:t>awaiting certification on the </a:t>
            </a:r>
            <a:r>
              <a:rPr lang="en-GB" sz="1300" u="sng">
                <a:solidFill>
                  <a:schemeClr val="accent1"/>
                </a:solidFill>
                <a:hlinkClick r:id="rId3">
                  <a:extLst>
                    <a:ext uri="{A12FA001-AC4F-418D-AE19-62706E023703}">
                      <ahyp:hlinkClr val="tx"/>
                    </a:ext>
                  </a:extLst>
                </a:hlinkClick>
              </a:rPr>
              <a:t>Salesforce App Exchange</a:t>
            </a:r>
            <a:endParaRPr sz="1300">
              <a:solidFill>
                <a:schemeClr val="accent1"/>
              </a:solidFill>
            </a:endParaRPr>
          </a:p>
        </p:txBody>
      </p:sp>
      <p:sp>
        <p:nvSpPr>
          <p:cNvPr id="752" name="Google Shape;752;p85"/>
          <p:cNvSpPr txBox="1"/>
          <p:nvPr>
            <p:ph idx="1" type="body"/>
          </p:nvPr>
        </p:nvSpPr>
        <p:spPr>
          <a:xfrm>
            <a:off x="353702" y="692109"/>
            <a:ext cx="7736700" cy="273900"/>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Salesforce Commerce Cloud and Salesforce Service Cloud Integration</a:t>
            </a:r>
            <a:endParaRPr sz="1100"/>
          </a:p>
        </p:txBody>
      </p:sp>
      <p:sp>
        <p:nvSpPr>
          <p:cNvPr id="753" name="Google Shape;753;p85"/>
          <p:cNvSpPr txBox="1"/>
          <p:nvPr>
            <p:ph type="title"/>
          </p:nvPr>
        </p:nvSpPr>
        <p:spPr>
          <a:xfrm>
            <a:off x="354082"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 for Salesforce</a:t>
            </a:r>
            <a:endParaRPr/>
          </a:p>
        </p:txBody>
      </p:sp>
      <p:pic>
        <p:nvPicPr>
          <p:cNvPr id="754" name="Google Shape;754;p85"/>
          <p:cNvPicPr preferRelativeResize="0"/>
          <p:nvPr/>
        </p:nvPicPr>
        <p:blipFill rotWithShape="1">
          <a:blip r:embed="rId4">
            <a:alphaModFix/>
          </a:blip>
          <a:srcRect b="0" l="0" r="0" t="0"/>
          <a:stretch/>
        </p:blipFill>
        <p:spPr>
          <a:xfrm>
            <a:off x="3847100" y="1326897"/>
            <a:ext cx="4944474" cy="2819740"/>
          </a:xfrm>
          <a:prstGeom prst="rect">
            <a:avLst/>
          </a:prstGeom>
          <a:noFill/>
          <a:ln>
            <a:noFill/>
          </a:ln>
          <a:effectLst>
            <a:outerShdw blurRad="228600" rotWithShape="0" algn="bl" dir="5400000" dist="19050">
              <a:srgbClr val="000000">
                <a:alpha val="27450"/>
              </a:srgbClr>
            </a:outerShdw>
          </a:effectLst>
        </p:spPr>
      </p:pic>
      <p:pic>
        <p:nvPicPr>
          <p:cNvPr id="755" name="Google Shape;755;p85"/>
          <p:cNvPicPr preferRelativeResize="0"/>
          <p:nvPr/>
        </p:nvPicPr>
        <p:blipFill rotWithShape="1">
          <a:blip r:embed="rId5">
            <a:alphaModFix/>
          </a:blip>
          <a:srcRect b="0" l="0" r="0" t="0"/>
          <a:stretch/>
        </p:blipFill>
        <p:spPr>
          <a:xfrm>
            <a:off x="6230749" y="2781965"/>
            <a:ext cx="2312275" cy="2000300"/>
          </a:xfrm>
          <a:prstGeom prst="rect">
            <a:avLst/>
          </a:prstGeom>
          <a:noFill/>
          <a:ln>
            <a:noFill/>
          </a:ln>
          <a:effectLst>
            <a:outerShdw blurRad="257175" rotWithShape="0" algn="bl" dir="5400000" dist="19050">
              <a:srgbClr val="000000">
                <a:alpha val="2549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9" name="Shape 759"/>
        <p:cNvGrpSpPr/>
        <p:nvPr/>
      </p:nvGrpSpPr>
      <p:grpSpPr>
        <a:xfrm>
          <a:off x="0" y="0"/>
          <a:ext cx="0" cy="0"/>
          <a:chOff x="0" y="0"/>
          <a:chExt cx="0" cy="0"/>
        </a:xfrm>
      </p:grpSpPr>
      <p:sp>
        <p:nvSpPr>
          <p:cNvPr id="760" name="Google Shape;760;p86"/>
          <p:cNvSpPr txBox="1"/>
          <p:nvPr/>
        </p:nvSpPr>
        <p:spPr>
          <a:xfrm>
            <a:off x="152400" y="152400"/>
            <a:ext cx="36918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Find Customer, Orders and Returns</a:t>
            </a:r>
            <a:endParaRPr b="1" i="0" sz="1600" u="none" cap="none" strike="noStrike">
              <a:solidFill>
                <a:srgbClr val="0096D7"/>
              </a:solidFill>
              <a:highlight>
                <a:srgbClr val="FFFFFF"/>
              </a:highlight>
              <a:latin typeface="Arial"/>
              <a:ea typeface="Arial"/>
              <a:cs typeface="Arial"/>
              <a:sym typeface="Arial"/>
            </a:endParaRPr>
          </a:p>
        </p:txBody>
      </p:sp>
      <p:pic>
        <p:nvPicPr>
          <p:cNvPr id="761" name="Google Shape;761;p86"/>
          <p:cNvPicPr preferRelativeResize="0"/>
          <p:nvPr/>
        </p:nvPicPr>
        <p:blipFill rotWithShape="1">
          <a:blip r:embed="rId3">
            <a:alphaModFix/>
          </a:blip>
          <a:srcRect b="0" l="0" r="0" t="0"/>
          <a:stretch/>
        </p:blipFill>
        <p:spPr>
          <a:xfrm>
            <a:off x="1164775" y="953400"/>
            <a:ext cx="7112641" cy="40377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65" name="Shape 765"/>
        <p:cNvGrpSpPr/>
        <p:nvPr/>
      </p:nvGrpSpPr>
      <p:grpSpPr>
        <a:xfrm>
          <a:off x="0" y="0"/>
          <a:ext cx="0" cy="0"/>
          <a:chOff x="0" y="0"/>
          <a:chExt cx="0" cy="0"/>
        </a:xfrm>
      </p:grpSpPr>
      <p:sp>
        <p:nvSpPr>
          <p:cNvPr id="766" name="Google Shape;766;p87"/>
          <p:cNvSpPr txBox="1"/>
          <p:nvPr/>
        </p:nvSpPr>
        <p:spPr>
          <a:xfrm>
            <a:off x="152400" y="152400"/>
            <a:ext cx="36918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Order List</a:t>
            </a:r>
            <a:endParaRPr b="1" i="0" sz="1600" u="none" cap="none" strike="noStrike">
              <a:solidFill>
                <a:srgbClr val="0096D7"/>
              </a:solidFill>
              <a:highlight>
                <a:srgbClr val="FFFFFF"/>
              </a:highlight>
              <a:latin typeface="Arial"/>
              <a:ea typeface="Arial"/>
              <a:cs typeface="Arial"/>
              <a:sym typeface="Arial"/>
            </a:endParaRPr>
          </a:p>
        </p:txBody>
      </p:sp>
      <p:pic>
        <p:nvPicPr>
          <p:cNvPr id="767" name="Google Shape;767;p87"/>
          <p:cNvPicPr preferRelativeResize="0"/>
          <p:nvPr/>
        </p:nvPicPr>
        <p:blipFill rotWithShape="1">
          <a:blip r:embed="rId3">
            <a:alphaModFix/>
          </a:blip>
          <a:srcRect b="0" l="0" r="0" t="0"/>
          <a:stretch/>
        </p:blipFill>
        <p:spPr>
          <a:xfrm>
            <a:off x="1205575" y="866325"/>
            <a:ext cx="6913607" cy="40376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71" name="Shape 771"/>
        <p:cNvGrpSpPr/>
        <p:nvPr/>
      </p:nvGrpSpPr>
      <p:grpSpPr>
        <a:xfrm>
          <a:off x="0" y="0"/>
          <a:ext cx="0" cy="0"/>
          <a:chOff x="0" y="0"/>
          <a:chExt cx="0" cy="0"/>
        </a:xfrm>
      </p:grpSpPr>
      <p:sp>
        <p:nvSpPr>
          <p:cNvPr id="772" name="Google Shape;772;p88"/>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Orders: Add, Remove and Edit Items</a:t>
            </a:r>
            <a:endParaRPr b="1" i="0" sz="1600" u="none" cap="none" strike="noStrike">
              <a:solidFill>
                <a:srgbClr val="0096D7"/>
              </a:solidFill>
              <a:highlight>
                <a:srgbClr val="FFFFFF"/>
              </a:highlight>
              <a:latin typeface="Arial"/>
              <a:ea typeface="Arial"/>
              <a:cs typeface="Arial"/>
              <a:sym typeface="Arial"/>
            </a:endParaRPr>
          </a:p>
        </p:txBody>
      </p:sp>
      <p:sp>
        <p:nvSpPr>
          <p:cNvPr id="773" name="Google Shape;773;p88"/>
          <p:cNvSpPr txBox="1"/>
          <p:nvPr/>
        </p:nvSpPr>
        <p:spPr>
          <a:xfrm>
            <a:off x="-117700" y="1308150"/>
            <a:ext cx="3000000" cy="8958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Add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Remove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Edit quantity of a line item</a:t>
            </a:r>
            <a:endParaRPr b="0" i="0" sz="1400" u="none" cap="none" strike="noStrike">
              <a:solidFill>
                <a:schemeClr val="dk1"/>
              </a:solidFill>
              <a:highlight>
                <a:srgbClr val="FFFFFF"/>
              </a:highlight>
              <a:latin typeface="Arial"/>
              <a:ea typeface="Arial"/>
              <a:cs typeface="Arial"/>
              <a:sym typeface="Arial"/>
            </a:endParaRPr>
          </a:p>
        </p:txBody>
      </p:sp>
      <p:pic>
        <p:nvPicPr>
          <p:cNvPr id="774" name="Google Shape;774;p88"/>
          <p:cNvPicPr preferRelativeResize="0"/>
          <p:nvPr/>
        </p:nvPicPr>
        <p:blipFill rotWithShape="1">
          <a:blip r:embed="rId3">
            <a:alphaModFix/>
          </a:blip>
          <a:srcRect b="0" l="0" r="0" t="0"/>
          <a:stretch/>
        </p:blipFill>
        <p:spPr>
          <a:xfrm>
            <a:off x="2773775" y="953400"/>
            <a:ext cx="6299450" cy="372359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78" name="Shape 778"/>
        <p:cNvGrpSpPr/>
        <p:nvPr/>
      </p:nvGrpSpPr>
      <p:grpSpPr>
        <a:xfrm>
          <a:off x="0" y="0"/>
          <a:ext cx="0" cy="0"/>
          <a:chOff x="0" y="0"/>
          <a:chExt cx="0" cy="0"/>
        </a:xfrm>
      </p:grpSpPr>
      <p:sp>
        <p:nvSpPr>
          <p:cNvPr id="779" name="Google Shape;779;p89"/>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Orders: Cancel Orders</a:t>
            </a:r>
            <a:endParaRPr b="1" i="0" sz="1600" u="none" cap="none" strike="noStrike">
              <a:solidFill>
                <a:srgbClr val="0096D7"/>
              </a:solidFill>
              <a:highlight>
                <a:srgbClr val="FFFFFF"/>
              </a:highlight>
              <a:latin typeface="Arial"/>
              <a:ea typeface="Arial"/>
              <a:cs typeface="Arial"/>
              <a:sym typeface="Arial"/>
            </a:endParaRPr>
          </a:p>
        </p:txBody>
      </p:sp>
      <p:pic>
        <p:nvPicPr>
          <p:cNvPr id="780" name="Google Shape;780;p89"/>
          <p:cNvPicPr preferRelativeResize="0"/>
          <p:nvPr/>
        </p:nvPicPr>
        <p:blipFill rotWithShape="1">
          <a:blip r:embed="rId3">
            <a:alphaModFix/>
          </a:blip>
          <a:srcRect b="0" l="0" r="0" t="0"/>
          <a:stretch/>
        </p:blipFill>
        <p:spPr>
          <a:xfrm>
            <a:off x="1813025" y="888775"/>
            <a:ext cx="7127676" cy="394992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84" name="Shape 784"/>
        <p:cNvGrpSpPr/>
        <p:nvPr/>
      </p:nvGrpSpPr>
      <p:grpSpPr>
        <a:xfrm>
          <a:off x="0" y="0"/>
          <a:ext cx="0" cy="0"/>
          <a:chOff x="0" y="0"/>
          <a:chExt cx="0" cy="0"/>
        </a:xfrm>
      </p:grpSpPr>
      <p:sp>
        <p:nvSpPr>
          <p:cNvPr id="785" name="Google Shape;785;p90"/>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Appeasements</a:t>
            </a:r>
            <a:endParaRPr b="1" i="0" sz="1600" u="none" cap="none" strike="noStrike">
              <a:solidFill>
                <a:srgbClr val="0096D7"/>
              </a:solidFill>
              <a:highlight>
                <a:srgbClr val="FFFFFF"/>
              </a:highlight>
              <a:latin typeface="Arial"/>
              <a:ea typeface="Arial"/>
              <a:cs typeface="Arial"/>
              <a:sym typeface="Arial"/>
            </a:endParaRPr>
          </a:p>
        </p:txBody>
      </p:sp>
      <p:sp>
        <p:nvSpPr>
          <p:cNvPr id="786" name="Google Shape;786;p90"/>
          <p:cNvSpPr txBox="1"/>
          <p:nvPr/>
        </p:nvSpPr>
        <p:spPr>
          <a:xfrm>
            <a:off x="-117700" y="1308150"/>
            <a:ext cx="3000000" cy="13914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Create order level appeasements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Enter price overrides at the line items level and capture reason codes</a:t>
            </a:r>
            <a:endParaRPr b="0" i="0" sz="1400" u="none" cap="none" strike="noStrike">
              <a:solidFill>
                <a:schemeClr val="dk1"/>
              </a:solidFill>
              <a:highlight>
                <a:srgbClr val="FFFFFF"/>
              </a:highlight>
              <a:latin typeface="Arial"/>
              <a:ea typeface="Arial"/>
              <a:cs typeface="Arial"/>
              <a:sym typeface="Arial"/>
            </a:endParaRPr>
          </a:p>
        </p:txBody>
      </p:sp>
      <p:pic>
        <p:nvPicPr>
          <p:cNvPr id="787" name="Google Shape;787;p90"/>
          <p:cNvPicPr preferRelativeResize="0"/>
          <p:nvPr/>
        </p:nvPicPr>
        <p:blipFill rotWithShape="1">
          <a:blip r:embed="rId3">
            <a:alphaModFix/>
          </a:blip>
          <a:srcRect b="0" l="0" r="0" t="0"/>
          <a:stretch/>
        </p:blipFill>
        <p:spPr>
          <a:xfrm>
            <a:off x="3034700" y="953400"/>
            <a:ext cx="5956901" cy="333375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91" name="Shape 791"/>
        <p:cNvGrpSpPr/>
        <p:nvPr/>
      </p:nvGrpSpPr>
      <p:grpSpPr>
        <a:xfrm>
          <a:off x="0" y="0"/>
          <a:ext cx="0" cy="0"/>
          <a:chOff x="0" y="0"/>
          <a:chExt cx="0" cy="0"/>
        </a:xfrm>
      </p:grpSpPr>
      <p:sp>
        <p:nvSpPr>
          <p:cNvPr id="792" name="Google Shape;792;p91"/>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Custom Attributes</a:t>
            </a:r>
            <a:endParaRPr b="1" i="0" sz="1600" u="none" cap="none" strike="noStrike">
              <a:solidFill>
                <a:srgbClr val="0096D7"/>
              </a:solidFill>
              <a:highlight>
                <a:srgbClr val="FFFFFF"/>
              </a:highlight>
              <a:latin typeface="Arial"/>
              <a:ea typeface="Arial"/>
              <a:cs typeface="Arial"/>
              <a:sym typeface="Arial"/>
            </a:endParaRPr>
          </a:p>
        </p:txBody>
      </p:sp>
      <p:sp>
        <p:nvSpPr>
          <p:cNvPr id="793" name="Google Shape;793;p91"/>
          <p:cNvSpPr txBox="1"/>
          <p:nvPr/>
        </p:nvSpPr>
        <p:spPr>
          <a:xfrm>
            <a:off x="-117700" y="1308150"/>
            <a:ext cx="3000000" cy="21348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View custom attributes on all Fluent Order Management entities (e.g., orders, items, customer, fulfillment, returns) for example, customer loyalty status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highlight>
                <a:srgbClr val="FFFFFF"/>
              </a:highlight>
              <a:latin typeface="Arial"/>
              <a:ea typeface="Arial"/>
              <a:cs typeface="Arial"/>
              <a:sym typeface="Arial"/>
            </a:endParaRPr>
          </a:p>
        </p:txBody>
      </p:sp>
      <p:pic>
        <p:nvPicPr>
          <p:cNvPr id="794" name="Google Shape;794;p91"/>
          <p:cNvPicPr preferRelativeResize="0"/>
          <p:nvPr/>
        </p:nvPicPr>
        <p:blipFill rotWithShape="1">
          <a:blip r:embed="rId3">
            <a:alphaModFix/>
          </a:blip>
          <a:srcRect b="0" l="0" r="0" t="0"/>
          <a:stretch/>
        </p:blipFill>
        <p:spPr>
          <a:xfrm>
            <a:off x="3034700" y="953400"/>
            <a:ext cx="5956901" cy="33752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499" name="Google Shape;499;p65"/>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00" name="Google Shape;500;p65"/>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Customer Service</a:t>
            </a:r>
            <a:r>
              <a:rPr lang="en-GB" sz="1300">
                <a:solidFill>
                  <a:schemeClr val="dk1"/>
                </a:solidFill>
              </a:rPr>
              <a:t> Concepts in Fluent OMS / Product Demo / Best Practices</a:t>
            </a:r>
            <a:endParaRPr b="1"/>
          </a:p>
        </p:txBody>
      </p:sp>
      <p:sp>
        <p:nvSpPr>
          <p:cNvPr id="501" name="Google Shape;501;p65"/>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sz="1300">
                <a:solidFill>
                  <a:schemeClr val="dk1"/>
                </a:solidFill>
              </a:rPr>
              <a:t>Customer Service</a:t>
            </a:r>
            <a:r>
              <a:rPr lang="en-GB" sz="1300">
                <a:solidFill>
                  <a:schemeClr val="dk1"/>
                </a:solidFill>
              </a:rPr>
              <a:t> Demo</a:t>
            </a:r>
            <a:endParaRPr b="1"/>
          </a:p>
        </p:txBody>
      </p:sp>
      <p:sp>
        <p:nvSpPr>
          <p:cNvPr id="502" name="Google Shape;502;p65"/>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03" name="Google Shape;503;p65"/>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04" name="Google Shape;504;p65"/>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05" name="Google Shape;505;p65"/>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06" name="Google Shape;506;p65"/>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07" name="Google Shape;507;p65"/>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i="0" u="none" cap="none" strike="noStrike">
              <a:solidFill>
                <a:srgbClr val="000000"/>
              </a:solidFill>
            </a:endParaRPr>
          </a:p>
        </p:txBody>
      </p:sp>
      <p:sp>
        <p:nvSpPr>
          <p:cNvPr id="508" name="Google Shape;508;p65"/>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a:p>
        </p:txBody>
      </p:sp>
      <p:sp>
        <p:nvSpPr>
          <p:cNvPr id="509" name="Google Shape;509;p65"/>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10" name="Google Shape;510;p65"/>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98" name="Shape 798"/>
        <p:cNvGrpSpPr/>
        <p:nvPr/>
      </p:nvGrpSpPr>
      <p:grpSpPr>
        <a:xfrm>
          <a:off x="0" y="0"/>
          <a:ext cx="0" cy="0"/>
          <a:chOff x="0" y="0"/>
          <a:chExt cx="0" cy="0"/>
        </a:xfrm>
      </p:grpSpPr>
      <p:sp>
        <p:nvSpPr>
          <p:cNvPr id="799" name="Google Shape;799;p92"/>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View Customers Details</a:t>
            </a:r>
            <a:endParaRPr b="1" i="0" sz="1600" u="none" cap="none" strike="noStrike">
              <a:solidFill>
                <a:srgbClr val="0096D7"/>
              </a:solidFill>
              <a:highlight>
                <a:srgbClr val="FFFFFF"/>
              </a:highlight>
              <a:latin typeface="Arial"/>
              <a:ea typeface="Arial"/>
              <a:cs typeface="Arial"/>
              <a:sym typeface="Arial"/>
            </a:endParaRPr>
          </a:p>
        </p:txBody>
      </p:sp>
      <p:pic>
        <p:nvPicPr>
          <p:cNvPr id="800" name="Google Shape;800;p92"/>
          <p:cNvPicPr preferRelativeResize="0"/>
          <p:nvPr/>
        </p:nvPicPr>
        <p:blipFill rotWithShape="1">
          <a:blip r:embed="rId3">
            <a:alphaModFix/>
          </a:blip>
          <a:srcRect b="0" l="0" r="0" t="0"/>
          <a:stretch/>
        </p:blipFill>
        <p:spPr>
          <a:xfrm>
            <a:off x="968825" y="904400"/>
            <a:ext cx="7288304" cy="40377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04" name="Shape 804"/>
        <p:cNvGrpSpPr/>
        <p:nvPr/>
      </p:nvGrpSpPr>
      <p:grpSpPr>
        <a:xfrm>
          <a:off x="0" y="0"/>
          <a:ext cx="0" cy="0"/>
          <a:chOff x="0" y="0"/>
          <a:chExt cx="0" cy="0"/>
        </a:xfrm>
      </p:grpSpPr>
      <p:sp>
        <p:nvSpPr>
          <p:cNvPr id="805" name="Google Shape;805;p93"/>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Returns List</a:t>
            </a:r>
            <a:endParaRPr b="1" i="0" sz="1600" u="none" cap="none" strike="noStrike">
              <a:solidFill>
                <a:srgbClr val="0096D7"/>
              </a:solidFill>
              <a:highlight>
                <a:srgbClr val="FFFFFF"/>
              </a:highlight>
              <a:latin typeface="Arial"/>
              <a:ea typeface="Arial"/>
              <a:cs typeface="Arial"/>
              <a:sym typeface="Arial"/>
            </a:endParaRPr>
          </a:p>
        </p:txBody>
      </p:sp>
      <p:pic>
        <p:nvPicPr>
          <p:cNvPr id="806" name="Google Shape;806;p93"/>
          <p:cNvPicPr preferRelativeResize="0"/>
          <p:nvPr/>
        </p:nvPicPr>
        <p:blipFill rotWithShape="1">
          <a:blip r:embed="rId3">
            <a:alphaModFix/>
          </a:blip>
          <a:srcRect b="0" l="0" r="0" t="0"/>
          <a:stretch/>
        </p:blipFill>
        <p:spPr>
          <a:xfrm>
            <a:off x="1342825" y="966475"/>
            <a:ext cx="7298497" cy="40376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10" name="Shape 810"/>
        <p:cNvGrpSpPr/>
        <p:nvPr/>
      </p:nvGrpSpPr>
      <p:grpSpPr>
        <a:xfrm>
          <a:off x="0" y="0"/>
          <a:ext cx="0" cy="0"/>
          <a:chOff x="0" y="0"/>
          <a:chExt cx="0" cy="0"/>
        </a:xfrm>
      </p:grpSpPr>
      <p:sp>
        <p:nvSpPr>
          <p:cNvPr id="811" name="Google Shape;811;p94"/>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Returns</a:t>
            </a:r>
            <a:endParaRPr b="1" i="0" sz="1600" u="none" cap="none" strike="noStrike">
              <a:solidFill>
                <a:srgbClr val="0096D7"/>
              </a:solidFill>
              <a:highlight>
                <a:srgbClr val="FFFFFF"/>
              </a:highlight>
              <a:latin typeface="Arial"/>
              <a:ea typeface="Arial"/>
              <a:cs typeface="Arial"/>
              <a:sym typeface="Arial"/>
            </a:endParaRPr>
          </a:p>
        </p:txBody>
      </p:sp>
      <p:sp>
        <p:nvSpPr>
          <p:cNvPr id="812" name="Google Shape;812;p94"/>
          <p:cNvSpPr txBox="1"/>
          <p:nvPr/>
        </p:nvSpPr>
        <p:spPr>
          <a:xfrm>
            <a:off x="-117700" y="1308150"/>
            <a:ext cx="2705700" cy="1391400"/>
          </a:xfrm>
          <a:prstGeom prst="rect">
            <a:avLst/>
          </a:prstGeom>
          <a:noFill/>
          <a:ln>
            <a:noFill/>
          </a:ln>
        </p:spPr>
        <p:txBody>
          <a:bodyPr anchorCtr="0" anchor="t" bIns="91425" lIns="91425" spcFirstLastPara="1" rIns="91425" wrap="square" tIns="91425">
            <a:spAutoFit/>
          </a:bodyPr>
          <a:lstStyle/>
          <a:p>
            <a:pPr indent="-228600" lvl="0" marL="457200" marR="0" rtl="0" algn="l">
              <a:lnSpc>
                <a:spcPct val="115000"/>
              </a:lnSpc>
              <a:spcBef>
                <a:spcPts val="120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Initiate returns of an entire order, or one or more line items</a:t>
            </a:r>
            <a:endParaRPr b="0" i="0" sz="1400" u="none" cap="none" strike="noStrike">
              <a:solidFill>
                <a:schemeClr val="dk1"/>
              </a:solidFill>
              <a:highlight>
                <a:srgbClr val="FFFFFF"/>
              </a:highlight>
              <a:latin typeface="Arial"/>
              <a:ea typeface="Arial"/>
              <a:cs typeface="Arial"/>
              <a:sym typeface="Arial"/>
            </a:endParaRPr>
          </a:p>
          <a:p>
            <a:pPr indent="-228600" lvl="0" marL="457200" marR="0" rtl="0" algn="l">
              <a:lnSpc>
                <a:spcPct val="115000"/>
              </a:lnSpc>
              <a:spcBef>
                <a:spcPts val="0"/>
              </a:spcBef>
              <a:spcAft>
                <a:spcPts val="0"/>
              </a:spcAft>
              <a:buClr>
                <a:schemeClr val="dk1"/>
              </a:buClr>
              <a:buSzPts val="1100"/>
              <a:buFont typeface="Arial"/>
              <a:buNone/>
            </a:pPr>
            <a:r>
              <a:rPr b="0" i="0" lang="en-GB" sz="1400" u="none" cap="none" strike="noStrike">
                <a:solidFill>
                  <a:schemeClr val="dk1"/>
                </a:solidFill>
                <a:highlight>
                  <a:srgbClr val="FFFFFF"/>
                </a:highlight>
                <a:latin typeface="Arial"/>
                <a:ea typeface="Arial"/>
                <a:cs typeface="Arial"/>
                <a:sym typeface="Arial"/>
              </a:rPr>
              <a:t>● Capture reason code at the item level</a:t>
            </a:r>
            <a:endParaRPr b="0" i="0" sz="1400" u="none" cap="none" strike="noStrike">
              <a:solidFill>
                <a:schemeClr val="dk1"/>
              </a:solidFill>
              <a:highlight>
                <a:srgbClr val="FFFFFF"/>
              </a:highlight>
              <a:latin typeface="Arial"/>
              <a:ea typeface="Arial"/>
              <a:cs typeface="Arial"/>
              <a:sym typeface="Arial"/>
            </a:endParaRPr>
          </a:p>
        </p:txBody>
      </p:sp>
      <p:pic>
        <p:nvPicPr>
          <p:cNvPr id="813" name="Google Shape;813;p94"/>
          <p:cNvPicPr preferRelativeResize="0"/>
          <p:nvPr/>
        </p:nvPicPr>
        <p:blipFill rotWithShape="1">
          <a:blip r:embed="rId3">
            <a:alphaModFix/>
          </a:blip>
          <a:srcRect b="0" l="0" r="0" t="0"/>
          <a:stretch/>
        </p:blipFill>
        <p:spPr>
          <a:xfrm>
            <a:off x="2707675" y="152400"/>
            <a:ext cx="6234424" cy="440132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17" name="Shape 817"/>
        <p:cNvGrpSpPr/>
        <p:nvPr/>
      </p:nvGrpSpPr>
      <p:grpSpPr>
        <a:xfrm>
          <a:off x="0" y="0"/>
          <a:ext cx="0" cy="0"/>
          <a:chOff x="0" y="0"/>
          <a:chExt cx="0" cy="0"/>
        </a:xfrm>
      </p:grpSpPr>
      <p:sp>
        <p:nvSpPr>
          <p:cNvPr id="818" name="Google Shape;818;p95"/>
          <p:cNvSpPr txBox="1"/>
          <p:nvPr/>
        </p:nvSpPr>
        <p:spPr>
          <a:xfrm>
            <a:off x="152400" y="152400"/>
            <a:ext cx="4541700" cy="6486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2400"/>
              <a:buFont typeface="Arial"/>
              <a:buNone/>
            </a:pPr>
            <a:r>
              <a:rPr b="1" i="0" lang="en-GB" sz="2400" u="none" cap="none" strike="noStrike">
                <a:solidFill>
                  <a:srgbClr val="000000"/>
                </a:solidFill>
                <a:highlight>
                  <a:srgbClr val="FFFFFF"/>
                </a:highlight>
                <a:latin typeface="Arial"/>
                <a:ea typeface="Arial"/>
                <a:cs typeface="Arial"/>
                <a:sym typeface="Arial"/>
              </a:rPr>
              <a:t>Key Features</a:t>
            </a:r>
            <a:endParaRPr b="1" i="0" sz="2400" u="none" cap="none" strike="noStrike">
              <a:solidFill>
                <a:srgbClr val="000000"/>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600"/>
              <a:buFont typeface="Arial"/>
              <a:buNone/>
            </a:pPr>
            <a:r>
              <a:rPr b="1" i="0" lang="en-GB" sz="1600" u="none" cap="none" strike="noStrike">
                <a:solidFill>
                  <a:srgbClr val="0096D7"/>
                </a:solidFill>
                <a:highlight>
                  <a:srgbClr val="FFFFFF"/>
                </a:highlight>
                <a:latin typeface="Arial"/>
                <a:ea typeface="Arial"/>
                <a:cs typeface="Arial"/>
                <a:sym typeface="Arial"/>
              </a:rPr>
              <a:t>Manage Returns: View and Edit</a:t>
            </a:r>
            <a:endParaRPr b="1" i="0" sz="1600" u="none" cap="none" strike="noStrike">
              <a:solidFill>
                <a:srgbClr val="0096D7"/>
              </a:solidFill>
              <a:highlight>
                <a:srgbClr val="FFFFFF"/>
              </a:highlight>
              <a:latin typeface="Arial"/>
              <a:ea typeface="Arial"/>
              <a:cs typeface="Arial"/>
              <a:sym typeface="Arial"/>
            </a:endParaRPr>
          </a:p>
        </p:txBody>
      </p:sp>
      <p:pic>
        <p:nvPicPr>
          <p:cNvPr id="819" name="Google Shape;819;p95"/>
          <p:cNvPicPr preferRelativeResize="0"/>
          <p:nvPr/>
        </p:nvPicPr>
        <p:blipFill rotWithShape="1">
          <a:blip r:embed="rId3">
            <a:alphaModFix/>
          </a:blip>
          <a:srcRect b="0" l="0" r="0" t="0"/>
          <a:stretch/>
        </p:blipFill>
        <p:spPr>
          <a:xfrm>
            <a:off x="1251250" y="979550"/>
            <a:ext cx="7215621" cy="403770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23" name="Shape 823"/>
        <p:cNvGrpSpPr/>
        <p:nvPr/>
      </p:nvGrpSpPr>
      <p:grpSpPr>
        <a:xfrm>
          <a:off x="0" y="0"/>
          <a:ext cx="0" cy="0"/>
          <a:chOff x="0" y="0"/>
          <a:chExt cx="0" cy="0"/>
        </a:xfrm>
      </p:grpSpPr>
      <p:sp>
        <p:nvSpPr>
          <p:cNvPr id="824" name="Google Shape;824;p9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t/>
            </a:r>
            <a:endParaRPr/>
          </a:p>
        </p:txBody>
      </p:sp>
      <p:sp>
        <p:nvSpPr>
          <p:cNvPr id="825" name="Google Shape;825;p9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SFCC Cartridge/Connector</a:t>
            </a:r>
            <a:endParaRPr/>
          </a:p>
        </p:txBody>
      </p:sp>
      <p:sp>
        <p:nvSpPr>
          <p:cNvPr id="826" name="Google Shape;826;p96"/>
          <p:cNvSpPr txBox="1"/>
          <p:nvPr/>
        </p:nvSpPr>
        <p:spPr>
          <a:xfrm>
            <a:off x="353701" y="1318762"/>
            <a:ext cx="4416261" cy="3013646"/>
          </a:xfrm>
          <a:prstGeom prst="rect">
            <a:avLst/>
          </a:prstGeom>
          <a:noFill/>
          <a:ln>
            <a:noFill/>
          </a:ln>
        </p:spPr>
        <p:txBody>
          <a:bodyPr anchorCtr="0" anchor="t" bIns="45700" lIns="91425" spcFirstLastPara="1" rIns="91425" wrap="square" tIns="45700">
            <a:spAutoFit/>
          </a:bodyPr>
          <a:lstStyle/>
          <a:p>
            <a:pPr indent="-285750" lvl="0" marL="314325" marR="0" rtl="0" algn="l">
              <a:lnSpc>
                <a:spcPct val="100000"/>
              </a:lnSpc>
              <a:spcBef>
                <a:spcPts val="0"/>
              </a:spcBef>
              <a:spcAft>
                <a:spcPts val="0"/>
              </a:spcAft>
              <a:buNone/>
            </a:pPr>
            <a:r>
              <a:rPr b="1" i="0" lang="en-GB" sz="1600" u="none" cap="none" strike="noStrike">
                <a:solidFill>
                  <a:srgbClr val="434343"/>
                </a:solidFill>
                <a:latin typeface="Lato"/>
                <a:ea typeface="Lato"/>
                <a:cs typeface="Lato"/>
                <a:sym typeface="Lato"/>
              </a:rPr>
              <a:t>Key Features</a:t>
            </a:r>
            <a:endParaRPr b="0" i="0" sz="1200" u="none" cap="none" strike="noStrike">
              <a:solidFill>
                <a:srgbClr val="000000"/>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Product data export to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Store location import from OMS</a:t>
            </a:r>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Realtime store stock check</a:t>
            </a:r>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Realtime fulfillment options for cart</a:t>
            </a:r>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Order data (incl. payment) export to OMS</a:t>
            </a:r>
            <a:endParaRPr b="0" i="0" sz="11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Order status changes export to SFCC</a:t>
            </a:r>
            <a:endParaRPr/>
          </a:p>
          <a:p>
            <a:pPr indent="-285750" lvl="1" marL="314325" marR="0" rtl="0" algn="l">
              <a:lnSpc>
                <a:spcPct val="100000"/>
              </a:lnSpc>
              <a:spcBef>
                <a:spcPts val="1333"/>
              </a:spcBef>
              <a:spcAft>
                <a:spcPts val="0"/>
              </a:spcAft>
              <a:buClr>
                <a:srgbClr val="000000"/>
              </a:buClr>
              <a:buSzPts val="1400"/>
              <a:buFont typeface="Arial"/>
              <a:buChar char="•"/>
            </a:pPr>
            <a:r>
              <a:rPr b="0" i="0" lang="en-GB" sz="1400" u="none" cap="none" strike="noStrike">
                <a:solidFill>
                  <a:srgbClr val="434343"/>
                </a:solidFill>
                <a:latin typeface="Lato"/>
                <a:ea typeface="Lato"/>
                <a:cs typeface="Lato"/>
                <a:sym typeface="Lato"/>
              </a:rPr>
              <a:t>Realtime order status check</a:t>
            </a:r>
            <a:endParaRPr b="0" i="0" sz="1400" u="none" cap="none" strike="noStrike">
              <a:solidFill>
                <a:srgbClr val="434343"/>
              </a:solidFill>
              <a:latin typeface="Lato"/>
              <a:ea typeface="Lato"/>
              <a:cs typeface="Lato"/>
              <a:sym typeface="Lato"/>
            </a:endParaRPr>
          </a:p>
        </p:txBody>
      </p:sp>
      <p:pic>
        <p:nvPicPr>
          <p:cNvPr id="827" name="Google Shape;827;p96"/>
          <p:cNvPicPr preferRelativeResize="0"/>
          <p:nvPr/>
        </p:nvPicPr>
        <p:blipFill rotWithShape="1">
          <a:blip r:embed="rId3">
            <a:alphaModFix/>
          </a:blip>
          <a:srcRect b="0" l="0" r="0" t="0"/>
          <a:stretch/>
        </p:blipFill>
        <p:spPr>
          <a:xfrm>
            <a:off x="4937075" y="1288666"/>
            <a:ext cx="3853223" cy="3022135"/>
          </a:xfrm>
          <a:prstGeom prst="rect">
            <a:avLst/>
          </a:prstGeom>
          <a:noFill/>
          <a:ln>
            <a:noFill/>
          </a:ln>
        </p:spPr>
      </p:pic>
      <p:sp>
        <p:nvSpPr>
          <p:cNvPr id="828" name="Google Shape;828;p96"/>
          <p:cNvSpPr txBox="1"/>
          <p:nvPr/>
        </p:nvSpPr>
        <p:spPr>
          <a:xfrm>
            <a:off x="461913" y="4716247"/>
            <a:ext cx="3546164"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rgbClr val="7F7F7F"/>
                </a:solidFill>
                <a:latin typeface="Arial"/>
                <a:ea typeface="Arial"/>
                <a:cs typeface="Arial"/>
                <a:sym typeface="Arial"/>
              </a:rPr>
              <a:t>Note: ATS caching is not included in the cartridge</a:t>
            </a:r>
            <a:endParaRPr/>
          </a:p>
        </p:txBody>
      </p:sp>
      <p:sp>
        <p:nvSpPr>
          <p:cNvPr id="829" name="Google Shape;829;p96"/>
          <p:cNvSpPr/>
          <p:nvPr/>
        </p:nvSpPr>
        <p:spPr>
          <a:xfrm>
            <a:off x="267855" y="3592945"/>
            <a:ext cx="3740222" cy="739463"/>
          </a:xfrm>
          <a:prstGeom prst="roundRect">
            <a:avLst>
              <a:gd fmla="val 16667" name="adj"/>
            </a:avLst>
          </a:prstGeom>
          <a:noFill/>
          <a:ln cap="flat" cmpd="sng" w="25400">
            <a:solidFill>
              <a:srgbClr val="FF0000"/>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97"/>
          <p:cNvSpPr txBox="1"/>
          <p:nvPr>
            <p:ph type="title"/>
          </p:nvPr>
        </p:nvSpPr>
        <p:spPr>
          <a:xfrm>
            <a:off x="285750" y="285750"/>
            <a:ext cx="8572500" cy="4732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SzPts val="1800"/>
              <a:buNone/>
            </a:pPr>
            <a:r>
              <a:rPr lang="en-GB"/>
              <a:t>Customer Notifications</a:t>
            </a:r>
            <a:endParaRPr/>
          </a:p>
        </p:txBody>
      </p:sp>
      <p:sp>
        <p:nvSpPr>
          <p:cNvPr id="835" name="Google Shape;835;p97"/>
          <p:cNvSpPr txBox="1"/>
          <p:nvPr>
            <p:ph idx="1" type="body"/>
          </p:nvPr>
        </p:nvSpPr>
        <p:spPr>
          <a:xfrm>
            <a:off x="285750" y="2680451"/>
            <a:ext cx="4601936" cy="2012707"/>
          </a:xfrm>
          <a:prstGeom prst="rect">
            <a:avLst/>
          </a:prstGeom>
          <a:noFill/>
          <a:ln>
            <a:noFill/>
          </a:ln>
        </p:spPr>
        <p:txBody>
          <a:bodyPr anchorCtr="0" anchor="t" bIns="34275" lIns="68575" spcFirstLastPara="1" rIns="67500" wrap="square" tIns="34275">
            <a:noAutofit/>
          </a:bodyPr>
          <a:lstStyle/>
          <a:p>
            <a:pPr indent="0" lvl="0" marL="7938" rtl="0" algn="l">
              <a:lnSpc>
                <a:spcPct val="150000"/>
              </a:lnSpc>
              <a:spcBef>
                <a:spcPts val="0"/>
              </a:spcBef>
              <a:spcAft>
                <a:spcPts val="0"/>
              </a:spcAft>
              <a:buSzPts val="1350"/>
              <a:buNone/>
            </a:pPr>
            <a:r>
              <a:rPr b="1" lang="en-GB"/>
              <a:t>Examples of transactional emails triggered by OMS:</a:t>
            </a:r>
            <a:endParaRPr b="1"/>
          </a:p>
          <a:p>
            <a:pPr indent="-214312" lvl="0" marL="255982" rtl="0" algn="l">
              <a:lnSpc>
                <a:spcPct val="150000"/>
              </a:lnSpc>
              <a:spcBef>
                <a:spcPts val="0"/>
              </a:spcBef>
              <a:spcAft>
                <a:spcPts val="0"/>
              </a:spcAft>
              <a:buSzPts val="1400"/>
              <a:buChar char="•"/>
            </a:pPr>
            <a:r>
              <a:rPr lang="en-GB"/>
              <a:t>Order has shipped</a:t>
            </a:r>
            <a:endParaRPr/>
          </a:p>
          <a:p>
            <a:pPr indent="-214312" lvl="0" marL="255982" rtl="0" algn="l">
              <a:lnSpc>
                <a:spcPct val="150000"/>
              </a:lnSpc>
              <a:spcBef>
                <a:spcPts val="0"/>
              </a:spcBef>
              <a:spcAft>
                <a:spcPts val="0"/>
              </a:spcAft>
              <a:buSzPts val="1400"/>
              <a:buFont typeface="Arial"/>
              <a:buChar char="•"/>
            </a:pPr>
            <a:r>
              <a:rPr lang="en-GB"/>
              <a:t>Order is ready for collection</a:t>
            </a:r>
            <a:endParaRPr/>
          </a:p>
          <a:p>
            <a:pPr indent="-214312" lvl="0" marL="255982" rtl="0" algn="l">
              <a:lnSpc>
                <a:spcPct val="150000"/>
              </a:lnSpc>
              <a:spcBef>
                <a:spcPts val="0"/>
              </a:spcBef>
              <a:spcAft>
                <a:spcPts val="0"/>
              </a:spcAft>
              <a:buSzPts val="1400"/>
              <a:buFont typeface="Arial"/>
              <a:buChar char="•"/>
            </a:pPr>
            <a:r>
              <a:rPr lang="en-GB"/>
              <a:t>Order was picked up</a:t>
            </a:r>
            <a:endParaRPr/>
          </a:p>
          <a:p>
            <a:pPr indent="-214312" lvl="0" marL="255982" rtl="0" algn="l">
              <a:lnSpc>
                <a:spcPct val="150000"/>
              </a:lnSpc>
              <a:spcBef>
                <a:spcPts val="0"/>
              </a:spcBef>
              <a:spcAft>
                <a:spcPts val="0"/>
              </a:spcAft>
              <a:buSzPts val="1400"/>
              <a:buFont typeface="Arial"/>
              <a:buChar char="•"/>
            </a:pPr>
            <a:r>
              <a:rPr lang="en-GB"/>
              <a:t>Return was created</a:t>
            </a:r>
            <a:endParaRPr/>
          </a:p>
          <a:p>
            <a:pPr indent="-214312" lvl="0" marL="255982" rtl="0" algn="l">
              <a:lnSpc>
                <a:spcPct val="150000"/>
              </a:lnSpc>
              <a:spcBef>
                <a:spcPts val="0"/>
              </a:spcBef>
              <a:spcAft>
                <a:spcPts val="0"/>
              </a:spcAft>
              <a:buSzPts val="1400"/>
              <a:buFont typeface="Arial"/>
              <a:buChar char="•"/>
            </a:pPr>
            <a:r>
              <a:rPr lang="en-GB"/>
              <a:t>…</a:t>
            </a:r>
            <a:endParaRPr/>
          </a:p>
        </p:txBody>
      </p:sp>
      <p:sp>
        <p:nvSpPr>
          <p:cNvPr id="836" name="Google Shape;836;p97"/>
          <p:cNvSpPr txBox="1"/>
          <p:nvPr/>
        </p:nvSpPr>
        <p:spPr>
          <a:xfrm>
            <a:off x="285750" y="823984"/>
            <a:ext cx="4601936" cy="1692901"/>
          </a:xfrm>
          <a:prstGeom prst="rect">
            <a:avLst/>
          </a:prstGeom>
          <a:noFill/>
          <a:ln>
            <a:noFill/>
          </a:ln>
        </p:spPr>
        <p:txBody>
          <a:bodyPr anchorCtr="0" anchor="t" bIns="34275" lIns="68575" spcFirstLastPara="1" rIns="67500" wrap="square" tIns="34275">
            <a:noAutofit/>
          </a:bodyPr>
          <a:lstStyle/>
          <a:p>
            <a:pPr indent="-282575" lvl="0" marL="319088" marR="0" rtl="0" algn="l">
              <a:lnSpc>
                <a:spcPct val="150000"/>
              </a:lnSpc>
              <a:spcBef>
                <a:spcPts val="0"/>
              </a:spcBef>
              <a:spcAft>
                <a:spcPts val="0"/>
              </a:spcAft>
              <a:buClr>
                <a:schemeClr val="accent6"/>
              </a:buClr>
              <a:buSzPts val="1350"/>
              <a:buFont typeface="Arial"/>
              <a:buNone/>
            </a:pPr>
            <a:r>
              <a:rPr b="1" i="0" lang="en-GB" sz="1350" u="none" cap="none" strike="noStrike">
                <a:solidFill>
                  <a:schemeClr val="dk1"/>
                </a:solidFill>
                <a:latin typeface="Arial"/>
                <a:ea typeface="Arial"/>
                <a:cs typeface="Arial"/>
                <a:sym typeface="Arial"/>
              </a:rPr>
              <a:t>Integration principles: </a:t>
            </a:r>
            <a:endParaRPr/>
          </a:p>
          <a:p>
            <a:pPr indent="-282575" lvl="0" marL="319088" marR="0" rtl="0" algn="l">
              <a:lnSpc>
                <a:spcPct val="150000"/>
              </a:lnSpc>
              <a:spcBef>
                <a:spcPts val="0"/>
              </a:spcBef>
              <a:spcAft>
                <a:spcPts val="0"/>
              </a:spcAft>
              <a:buClr>
                <a:schemeClr val="accent6"/>
              </a:buClr>
              <a:buSzPts val="1350"/>
              <a:buFont typeface="Arial"/>
              <a:buChar char="•"/>
            </a:pPr>
            <a:r>
              <a:rPr b="0" i="0" lang="en-GB" sz="1350" u="none" cap="none" strike="noStrike">
                <a:solidFill>
                  <a:schemeClr val="dk1"/>
                </a:solidFill>
                <a:latin typeface="Arial"/>
                <a:ea typeface="Arial"/>
                <a:cs typeface="Arial"/>
                <a:sym typeface="Arial"/>
              </a:rPr>
              <a:t>Fluent OMS monitors status change events and publishes webhooks to the middleware</a:t>
            </a:r>
            <a:endParaRPr/>
          </a:p>
          <a:p>
            <a:pPr indent="-282575" lvl="0" marL="319088" marR="0" rtl="0" algn="l">
              <a:lnSpc>
                <a:spcPct val="150000"/>
              </a:lnSpc>
              <a:spcBef>
                <a:spcPts val="0"/>
              </a:spcBef>
              <a:spcAft>
                <a:spcPts val="0"/>
              </a:spcAft>
              <a:buClr>
                <a:schemeClr val="accent6"/>
              </a:buClr>
              <a:buSzPts val="1350"/>
              <a:buFont typeface="Arial"/>
              <a:buChar char="•"/>
            </a:pPr>
            <a:r>
              <a:rPr b="0" i="0" lang="en-GB" sz="1350" u="none" cap="none" strike="noStrike">
                <a:solidFill>
                  <a:schemeClr val="dk1"/>
                </a:solidFill>
                <a:latin typeface="Arial"/>
                <a:ea typeface="Arial"/>
                <a:cs typeface="Arial"/>
                <a:sym typeface="Arial"/>
              </a:rPr>
              <a:t>The email generation system triggers the email, assigns the html template….</a:t>
            </a:r>
            <a:endParaRPr/>
          </a:p>
        </p:txBody>
      </p:sp>
      <p:pic>
        <p:nvPicPr>
          <p:cNvPr descr="5,035 Email Notification Icon Illustrations &amp;amp; Clip Art - iStock" id="837" name="Google Shape;837;p97"/>
          <p:cNvPicPr preferRelativeResize="0"/>
          <p:nvPr/>
        </p:nvPicPr>
        <p:blipFill rotWithShape="1">
          <a:blip r:embed="rId3">
            <a:alphaModFix/>
          </a:blip>
          <a:srcRect b="0" l="0" r="0" t="0"/>
          <a:stretch/>
        </p:blipFill>
        <p:spPr>
          <a:xfrm>
            <a:off x="5259150" y="1543829"/>
            <a:ext cx="3599099" cy="261693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98"/>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Service - Demo</a:t>
            </a:r>
            <a:endParaRPr/>
          </a:p>
        </p:txBody>
      </p:sp>
      <p:sp>
        <p:nvSpPr>
          <p:cNvPr id="843" name="Google Shape;843;p9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9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Customer Service Activities - Demo</a:t>
            </a:r>
            <a:endParaRPr/>
          </a:p>
        </p:txBody>
      </p:sp>
      <p:grpSp>
        <p:nvGrpSpPr>
          <p:cNvPr id="849" name="Google Shape;849;p99"/>
          <p:cNvGrpSpPr/>
          <p:nvPr/>
        </p:nvGrpSpPr>
        <p:grpSpPr>
          <a:xfrm>
            <a:off x="343196" y="2911796"/>
            <a:ext cx="3827916" cy="1568206"/>
            <a:chOff x="3367022" y="993629"/>
            <a:chExt cx="2311575" cy="1477717"/>
          </a:xfrm>
        </p:grpSpPr>
        <p:sp>
          <p:nvSpPr>
            <p:cNvPr id="850" name="Google Shape;850;p99"/>
            <p:cNvSpPr txBox="1"/>
            <p:nvPr/>
          </p:nvSpPr>
          <p:spPr>
            <a:xfrm>
              <a:off x="3368221" y="993629"/>
              <a:ext cx="2310376" cy="140076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rgbClr val="262626"/>
                  </a:solidFill>
                  <a:latin typeface="Arial"/>
                  <a:ea typeface="Arial"/>
                  <a:cs typeface="Arial"/>
                  <a:sym typeface="Arial"/>
                </a:rPr>
                <a:t>Scenario 2 – Change Delivery Address </a:t>
              </a:r>
              <a:endParaRPr b="1" i="0" sz="1400" u="none" cap="none" strike="noStrike">
                <a:solidFill>
                  <a:srgbClr val="000000"/>
                </a:solidFill>
                <a:latin typeface="Arial"/>
                <a:ea typeface="Arial"/>
                <a:cs typeface="Arial"/>
                <a:sym typeface="Arial"/>
              </a:endParaRPr>
            </a:p>
          </p:txBody>
        </p:sp>
        <p:sp>
          <p:nvSpPr>
            <p:cNvPr id="851" name="Google Shape;851;p99"/>
            <p:cNvSpPr txBox="1"/>
            <p:nvPr/>
          </p:nvSpPr>
          <p:spPr>
            <a:xfrm>
              <a:off x="3367022" y="1463122"/>
              <a:ext cx="2310375" cy="100822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100" u="none" cap="none" strike="noStrike">
                  <a:solidFill>
                    <a:srgbClr val="262626"/>
                  </a:solidFill>
                  <a:latin typeface="Arial"/>
                  <a:ea typeface="Arial"/>
                  <a:cs typeface="Arial"/>
                  <a:sym typeface="Arial"/>
                </a:rPr>
                <a:t>Open the details of an order and update the address details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100" u="none" cap="none" strike="noStrike">
                  <a:solidFill>
                    <a:srgbClr val="000000"/>
                  </a:solidFill>
                  <a:latin typeface="Arial"/>
                  <a:ea typeface="Arial"/>
                  <a:cs typeface="Arial"/>
                  <a:sym typeface="Arial"/>
                </a:rPr>
                <a:t>Check the order details in the Fluent order management console</a:t>
              </a:r>
              <a:endParaRPr/>
            </a:p>
          </p:txBody>
        </p:sp>
      </p:grpSp>
      <p:grpSp>
        <p:nvGrpSpPr>
          <p:cNvPr id="852" name="Google Shape;852;p99"/>
          <p:cNvGrpSpPr/>
          <p:nvPr/>
        </p:nvGrpSpPr>
        <p:grpSpPr>
          <a:xfrm>
            <a:off x="344934" y="1166122"/>
            <a:ext cx="3829905" cy="1577077"/>
            <a:chOff x="3367022" y="993628"/>
            <a:chExt cx="2311575" cy="1777403"/>
          </a:xfrm>
        </p:grpSpPr>
        <p:sp>
          <p:nvSpPr>
            <p:cNvPr id="853" name="Google Shape;853;p99"/>
            <p:cNvSpPr txBox="1"/>
            <p:nvPr/>
          </p:nvSpPr>
          <p:spPr>
            <a:xfrm>
              <a:off x="3368221" y="993628"/>
              <a:ext cx="2310376" cy="1777403"/>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rgbClr val="262626"/>
                  </a:solidFill>
                  <a:latin typeface="Arial"/>
                  <a:ea typeface="Arial"/>
                  <a:cs typeface="Arial"/>
                  <a:sym typeface="Arial"/>
                </a:rPr>
                <a:t>Scenario 1 – Order Cancellation</a:t>
              </a:r>
              <a:endParaRPr b="1" i="0" sz="1400" u="none" cap="none" strike="noStrike">
                <a:solidFill>
                  <a:srgbClr val="000000"/>
                </a:solidFill>
                <a:latin typeface="Arial"/>
                <a:ea typeface="Arial"/>
                <a:cs typeface="Arial"/>
                <a:sym typeface="Arial"/>
              </a:endParaRPr>
            </a:p>
          </p:txBody>
        </p:sp>
        <p:sp>
          <p:nvSpPr>
            <p:cNvPr id="854" name="Google Shape;854;p99"/>
            <p:cNvSpPr txBox="1"/>
            <p:nvPr/>
          </p:nvSpPr>
          <p:spPr>
            <a:xfrm>
              <a:off x="3367022" y="1463122"/>
              <a:ext cx="2310375" cy="1307909"/>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100" u="none" cap="none" strike="noStrike">
                  <a:solidFill>
                    <a:srgbClr val="000000"/>
                  </a:solidFill>
                  <a:latin typeface="Arial"/>
                  <a:ea typeface="Arial"/>
                  <a:cs typeface="Arial"/>
                  <a:sym typeface="Arial"/>
                </a:rPr>
                <a:t>Connect to Salesforce Service Cloud and look up the customer details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100" u="none" cap="none" strike="noStrike">
                  <a:solidFill>
                    <a:srgbClr val="000000"/>
                  </a:solidFill>
                  <a:latin typeface="Arial"/>
                  <a:ea typeface="Arial"/>
                  <a:cs typeface="Arial"/>
                  <a:sym typeface="Arial"/>
                </a:rPr>
                <a:t>Cancel the order that the customer is calling for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100" u="none" cap="none" strike="noStrike">
                  <a:solidFill>
                    <a:srgbClr val="000000"/>
                  </a:solidFill>
                  <a:latin typeface="Arial"/>
                  <a:ea typeface="Arial"/>
                  <a:cs typeface="Arial"/>
                  <a:sym typeface="Arial"/>
                </a:rPr>
                <a:t>Check the order status in the Fluent order management console</a:t>
              </a:r>
              <a:endParaRPr/>
            </a:p>
          </p:txBody>
        </p:sp>
      </p:grpSp>
      <p:pic>
        <p:nvPicPr>
          <p:cNvPr descr="4 Key Personality Traits for A Perfect Customer Service Representative |  Provide Support" id="855" name="Google Shape;855;p99"/>
          <p:cNvPicPr preferRelativeResize="0"/>
          <p:nvPr/>
        </p:nvPicPr>
        <p:blipFill rotWithShape="1">
          <a:blip r:embed="rId3">
            <a:alphaModFix/>
          </a:blip>
          <a:srcRect b="0" l="0" r="0" t="0"/>
          <a:stretch/>
        </p:blipFill>
        <p:spPr>
          <a:xfrm>
            <a:off x="4295675" y="1166121"/>
            <a:ext cx="4848326" cy="323221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10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861" name="Google Shape;861;p10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10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Customer Service – Best Practices</a:t>
            </a:r>
            <a:endParaRPr/>
          </a:p>
        </p:txBody>
      </p:sp>
      <p:pic>
        <p:nvPicPr>
          <p:cNvPr descr="When adopting best practices isn&amp;#39;t your best practice" id="867" name="Google Shape;867;p101"/>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868" name="Google Shape;868;p101"/>
          <p:cNvSpPr txBox="1"/>
          <p:nvPr/>
        </p:nvSpPr>
        <p:spPr>
          <a:xfrm>
            <a:off x="210845" y="1055408"/>
            <a:ext cx="5330973" cy="2708393"/>
          </a:xfrm>
          <a:prstGeom prst="rect">
            <a:avLst/>
          </a:prstGeom>
          <a:noFill/>
          <a:ln>
            <a:noFill/>
          </a:ln>
        </p:spPr>
        <p:txBody>
          <a:bodyPr anchorCtr="0" anchor="t" bIns="45700" lIns="91425" spcFirstLastPara="1" rIns="91425" wrap="square" tIns="45700">
            <a:spAutoFit/>
          </a:bodyPr>
          <a:lstStyle/>
          <a:p>
            <a:pPr indent="-285750" lvl="0" marL="423863"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Include a customer remorse period for non urgent orders (e.g. Home Delivery orders)</a:t>
            </a:r>
            <a:endParaRPr/>
          </a:p>
          <a:p>
            <a:pPr indent="-285750" lvl="0" marL="423863"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An order can generally be cancelled/modified until it’s released for fulfillment</a:t>
            </a:r>
            <a:endParaRPr b="0" i="0" sz="1500" u="none" cap="none" strike="noStrike">
              <a:solidFill>
                <a:srgbClr val="000000"/>
              </a:solidFill>
              <a:latin typeface="Arial"/>
              <a:ea typeface="Arial"/>
              <a:cs typeface="Arial"/>
              <a:sym typeface="Arial"/>
            </a:endParaRPr>
          </a:p>
          <a:p>
            <a:pPr indent="-285750" lvl="0" marL="423863"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Activities resulting in an increase of the order total amount will require payment data entry, and could be challenging to implement in OMS UIs (create order, add item, exchange with higher amount…)</a:t>
            </a:r>
            <a:endParaRPr/>
          </a:p>
          <a:p>
            <a:pPr indent="-285750" lvl="0" marL="423863"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Leverage real time calls to the OMS to fetch latest order information in user and customer facing channels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6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Service Concepts</a:t>
            </a:r>
            <a:endParaRPr/>
          </a:p>
        </p:txBody>
      </p:sp>
      <p:sp>
        <p:nvSpPr>
          <p:cNvPr id="516" name="Google Shape;516;p6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876" name="Shape 876"/>
        <p:cNvGrpSpPr/>
        <p:nvPr/>
      </p:nvGrpSpPr>
      <p:grpSpPr>
        <a:xfrm>
          <a:off x="0" y="0"/>
          <a:ext cx="0" cy="0"/>
          <a:chOff x="0" y="0"/>
          <a:chExt cx="0" cy="0"/>
        </a:xfrm>
      </p:grpSpPr>
      <p:sp>
        <p:nvSpPr>
          <p:cNvPr id="877" name="Google Shape;877;p103"/>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878" name="Google Shape;878;p103"/>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6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22" name="Google Shape;522;p67"/>
          <p:cNvGrpSpPr/>
          <p:nvPr/>
        </p:nvGrpSpPr>
        <p:grpSpPr>
          <a:xfrm>
            <a:off x="0" y="899724"/>
            <a:ext cx="9453957" cy="4077756"/>
            <a:chOff x="0" y="899724"/>
            <a:chExt cx="9453957" cy="4077756"/>
          </a:xfrm>
        </p:grpSpPr>
        <p:sp>
          <p:nvSpPr>
            <p:cNvPr id="523" name="Google Shape;523;p67"/>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24" name="Google Shape;524;p67"/>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25" name="Google Shape;525;p67"/>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26" name="Google Shape;526;p67"/>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27" name="Google Shape;527;p67"/>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28" name="Google Shape;528;p67"/>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29" name="Google Shape;529;p67"/>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30" name="Google Shape;530;p67"/>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31" name="Google Shape;531;p67"/>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32" name="Google Shape;532;p67"/>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33" name="Google Shape;533;p67"/>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34" name="Google Shape;534;p67"/>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35" name="Google Shape;535;p67"/>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36" name="Google Shape;536;p67"/>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37" name="Google Shape;537;p67"/>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38" name="Google Shape;538;p67"/>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39" name="Google Shape;539;p67"/>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40" name="Google Shape;540;p67"/>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41" name="Google Shape;541;p67"/>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42" name="Google Shape;542;p67"/>
            <p:cNvSpPr/>
            <p:nvPr/>
          </p:nvSpPr>
          <p:spPr>
            <a:xfrm>
              <a:off x="3282517"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43" name="Google Shape;543;p67"/>
            <p:cNvSpPr/>
            <p:nvPr/>
          </p:nvSpPr>
          <p:spPr>
            <a:xfrm>
              <a:off x="4640863"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44" name="Google Shape;544;p67"/>
            <p:cNvSpPr/>
            <p:nvPr/>
          </p:nvSpPr>
          <p:spPr>
            <a:xfrm>
              <a:off x="3275526" y="3648710"/>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45" name="Google Shape;545;p67"/>
            <p:cNvSpPr/>
            <p:nvPr/>
          </p:nvSpPr>
          <p:spPr>
            <a:xfrm>
              <a:off x="4640863" y="3648709"/>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46" name="Google Shape;546;p67"/>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47" name="Google Shape;547;p67"/>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48" name="Google Shape;548;p67"/>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49" name="Google Shape;549;p67"/>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0" name="Google Shape;550;p67"/>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1" name="Google Shape;551;p67"/>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52" name="Google Shape;552;p67"/>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53" name="Google Shape;553;p67"/>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4" name="Google Shape;554;p67"/>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55" name="Google Shape;555;p67"/>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56" name="Google Shape;556;p67"/>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57" name="Google Shape;557;p67"/>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58" name="Google Shape;558;p67"/>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59" name="Google Shape;559;p67"/>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60" name="Google Shape;560;p67"/>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61" name="Google Shape;561;p67"/>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62" name="Google Shape;562;p67"/>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
        <p:nvSpPr>
          <p:cNvPr id="563" name="Google Shape;563;p67"/>
          <p:cNvSpPr/>
          <p:nvPr/>
        </p:nvSpPr>
        <p:spPr>
          <a:xfrm>
            <a:off x="4651600" y="2968725"/>
            <a:ext cx="1268700" cy="612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68"/>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69" name="Google Shape;569;p68"/>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70" name="Google Shape;570;p68"/>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71" name="Google Shape;571;p68"/>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72" name="Google Shape;572;p68"/>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73" name="Google Shape;573;p68"/>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pic>
        <p:nvPicPr>
          <p:cNvPr id="574" name="Google Shape;574;p68"/>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575" name="Google Shape;575;p68"/>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76" name="Google Shape;576;p68"/>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77" name="Google Shape;577;p68"/>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78" name="Google Shape;578;p68"/>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79" name="Google Shape;579;p68"/>
          <p:cNvGrpSpPr/>
          <p:nvPr/>
        </p:nvGrpSpPr>
        <p:grpSpPr>
          <a:xfrm>
            <a:off x="3824629" y="2727358"/>
            <a:ext cx="1650756" cy="1038711"/>
            <a:chOff x="3824629" y="2635918"/>
            <a:chExt cx="1650756" cy="1038711"/>
          </a:xfrm>
        </p:grpSpPr>
        <p:sp>
          <p:nvSpPr>
            <p:cNvPr id="580" name="Google Shape;580;p68"/>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81" name="Google Shape;581;p68"/>
            <p:cNvGrpSpPr/>
            <p:nvPr/>
          </p:nvGrpSpPr>
          <p:grpSpPr>
            <a:xfrm>
              <a:off x="4019396" y="2921663"/>
              <a:ext cx="1455989" cy="752966"/>
              <a:chOff x="5653100" y="3529078"/>
              <a:chExt cx="1941319" cy="1003955"/>
            </a:xfrm>
          </p:grpSpPr>
          <p:sp>
            <p:nvSpPr>
              <p:cNvPr id="582" name="Google Shape;582;p68"/>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83" name="Google Shape;583;p68"/>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584" name="Google Shape;584;p68"/>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585" name="Google Shape;585;p68"/>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586" name="Google Shape;586;p68"/>
            <p:cNvGrpSpPr/>
            <p:nvPr/>
          </p:nvGrpSpPr>
          <p:grpSpPr>
            <a:xfrm>
              <a:off x="3824629" y="2935500"/>
              <a:ext cx="91440" cy="715224"/>
              <a:chOff x="418090" y="2930893"/>
              <a:chExt cx="91440" cy="715224"/>
            </a:xfrm>
          </p:grpSpPr>
          <p:sp>
            <p:nvSpPr>
              <p:cNvPr id="587" name="Google Shape;587;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88" name="Google Shape;588;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89" name="Google Shape;589;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0" name="Google Shape;590;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591" name="Google Shape;591;p68"/>
          <p:cNvGrpSpPr/>
          <p:nvPr/>
        </p:nvGrpSpPr>
        <p:grpSpPr>
          <a:xfrm>
            <a:off x="363226" y="2727358"/>
            <a:ext cx="1548234" cy="1014421"/>
            <a:chOff x="363226" y="2635918"/>
            <a:chExt cx="1548234" cy="1014421"/>
          </a:xfrm>
        </p:grpSpPr>
        <p:grpSp>
          <p:nvGrpSpPr>
            <p:cNvPr id="592" name="Google Shape;592;p68"/>
            <p:cNvGrpSpPr/>
            <p:nvPr/>
          </p:nvGrpSpPr>
          <p:grpSpPr>
            <a:xfrm>
              <a:off x="363226" y="2930893"/>
              <a:ext cx="91440" cy="715224"/>
              <a:chOff x="418090" y="2930893"/>
              <a:chExt cx="91440" cy="715224"/>
            </a:xfrm>
          </p:grpSpPr>
          <p:sp>
            <p:nvSpPr>
              <p:cNvPr id="593" name="Google Shape;593;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4" name="Google Shape;594;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5" name="Google Shape;595;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6" name="Google Shape;596;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sp>
          <p:nvSpPr>
            <p:cNvPr id="597" name="Google Shape;597;p68"/>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598" name="Google Shape;598;p68"/>
            <p:cNvGrpSpPr/>
            <p:nvPr/>
          </p:nvGrpSpPr>
          <p:grpSpPr>
            <a:xfrm>
              <a:off x="559435" y="2921668"/>
              <a:ext cx="1352025" cy="728671"/>
              <a:chOff x="1164983" y="3529078"/>
              <a:chExt cx="1802701" cy="971560"/>
            </a:xfrm>
          </p:grpSpPr>
          <p:sp>
            <p:nvSpPr>
              <p:cNvPr id="599" name="Google Shape;599;p68"/>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600" name="Google Shape;600;p68"/>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01" name="Google Shape;601;p68"/>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02" name="Google Shape;602;p68"/>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603" name="Google Shape;603;p68"/>
          <p:cNvPicPr preferRelativeResize="0"/>
          <p:nvPr/>
        </p:nvPicPr>
        <p:blipFill rotWithShape="1">
          <a:blip r:embed="rId8">
            <a:alphaModFix/>
          </a:blip>
          <a:srcRect b="0" l="0" r="0" t="0"/>
          <a:stretch/>
        </p:blipFill>
        <p:spPr>
          <a:xfrm>
            <a:off x="4998689" y="2629000"/>
            <a:ext cx="289305" cy="289305"/>
          </a:xfrm>
          <a:prstGeom prst="rect">
            <a:avLst/>
          </a:prstGeom>
          <a:noFill/>
          <a:ln>
            <a:noFill/>
          </a:ln>
        </p:spPr>
      </p:pic>
      <p:pic>
        <p:nvPicPr>
          <p:cNvPr descr="Success Green Check Mark icon PNG and SVG Vector Free Download" id="604" name="Google Shape;604;p68"/>
          <p:cNvPicPr preferRelativeResize="0"/>
          <p:nvPr/>
        </p:nvPicPr>
        <p:blipFill rotWithShape="1">
          <a:blip r:embed="rId8">
            <a:alphaModFix/>
          </a:blip>
          <a:srcRect b="0" l="0" r="0" t="0"/>
          <a:stretch/>
        </p:blipFill>
        <p:spPr>
          <a:xfrm>
            <a:off x="1394109" y="2629000"/>
            <a:ext cx="289305" cy="289305"/>
          </a:xfrm>
          <a:prstGeom prst="rect">
            <a:avLst/>
          </a:prstGeom>
          <a:noFill/>
          <a:ln>
            <a:noFill/>
          </a:ln>
        </p:spPr>
      </p:pic>
      <p:grpSp>
        <p:nvGrpSpPr>
          <p:cNvPr id="605" name="Google Shape;605;p68"/>
          <p:cNvGrpSpPr/>
          <p:nvPr/>
        </p:nvGrpSpPr>
        <p:grpSpPr>
          <a:xfrm>
            <a:off x="2080377" y="2727358"/>
            <a:ext cx="1655955" cy="1014421"/>
            <a:chOff x="2080377" y="2635918"/>
            <a:chExt cx="1655955" cy="1014421"/>
          </a:xfrm>
        </p:grpSpPr>
        <p:sp>
          <p:nvSpPr>
            <p:cNvPr id="606" name="Google Shape;606;p68"/>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Orchestration</a:t>
              </a:r>
              <a:endParaRPr b="0" i="0" sz="1100" u="none" cap="none" strike="noStrike">
                <a:solidFill>
                  <a:schemeClr val="dk1"/>
                </a:solidFill>
                <a:latin typeface="Arial"/>
                <a:ea typeface="Arial"/>
                <a:cs typeface="Arial"/>
                <a:sym typeface="Arial"/>
              </a:endParaRPr>
            </a:p>
          </p:txBody>
        </p:sp>
        <p:grpSp>
          <p:nvGrpSpPr>
            <p:cNvPr id="607" name="Google Shape;607;p68"/>
            <p:cNvGrpSpPr/>
            <p:nvPr/>
          </p:nvGrpSpPr>
          <p:grpSpPr>
            <a:xfrm>
              <a:off x="2271128" y="2921665"/>
              <a:ext cx="1465204" cy="728674"/>
              <a:chOff x="3312568" y="3529078"/>
              <a:chExt cx="1953606" cy="971565"/>
            </a:xfrm>
          </p:grpSpPr>
          <p:sp>
            <p:nvSpPr>
              <p:cNvPr id="608" name="Google Shape;608;p68"/>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609" name="Google Shape;609;p68"/>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610" name="Google Shape;610;p68"/>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chemeClr val="dk1"/>
                  </a:solidFill>
                  <a:latin typeface="Arial"/>
                  <a:ea typeface="Arial"/>
                  <a:cs typeface="Arial"/>
                  <a:sym typeface="Arial"/>
                </a:endParaRPr>
              </a:p>
            </p:txBody>
          </p:sp>
          <p:sp>
            <p:nvSpPr>
              <p:cNvPr id="611" name="Google Shape;611;p68"/>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Triggers &amp; Notifications</a:t>
                </a:r>
                <a:endParaRPr b="0" i="0" sz="1400" u="none" cap="none" strike="noStrike">
                  <a:solidFill>
                    <a:schemeClr val="dk1"/>
                  </a:solidFill>
                  <a:latin typeface="Arial"/>
                  <a:ea typeface="Arial"/>
                  <a:cs typeface="Arial"/>
                  <a:sym typeface="Arial"/>
                </a:endParaRPr>
              </a:p>
            </p:txBody>
          </p:sp>
        </p:grpSp>
        <p:grpSp>
          <p:nvGrpSpPr>
            <p:cNvPr id="612" name="Google Shape;612;p68"/>
            <p:cNvGrpSpPr/>
            <p:nvPr/>
          </p:nvGrpSpPr>
          <p:grpSpPr>
            <a:xfrm>
              <a:off x="2080377" y="2925653"/>
              <a:ext cx="91440" cy="715224"/>
              <a:chOff x="418090" y="2930893"/>
              <a:chExt cx="91440" cy="715224"/>
            </a:xfrm>
          </p:grpSpPr>
          <p:sp>
            <p:nvSpPr>
              <p:cNvPr id="613" name="Google Shape;613;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4" name="Google Shape;614;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5" name="Google Shape;615;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16" name="Google Shape;616;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pic>
        <p:nvPicPr>
          <p:cNvPr descr="Success Green Check Mark icon PNG and SVG Vector Free Download" id="617" name="Google Shape;617;p68"/>
          <p:cNvPicPr preferRelativeResize="0"/>
          <p:nvPr/>
        </p:nvPicPr>
        <p:blipFill rotWithShape="1">
          <a:blip r:embed="rId8">
            <a:alphaModFix/>
          </a:blip>
          <a:srcRect b="0" l="0" r="0" t="0"/>
          <a:stretch/>
        </p:blipFill>
        <p:spPr>
          <a:xfrm>
            <a:off x="3193030" y="2629000"/>
            <a:ext cx="289305" cy="289305"/>
          </a:xfrm>
          <a:prstGeom prst="rect">
            <a:avLst/>
          </a:prstGeom>
          <a:noFill/>
          <a:ln>
            <a:noFill/>
          </a:ln>
        </p:spPr>
      </p:pic>
      <p:grpSp>
        <p:nvGrpSpPr>
          <p:cNvPr id="618" name="Google Shape;618;p68"/>
          <p:cNvGrpSpPr/>
          <p:nvPr/>
        </p:nvGrpSpPr>
        <p:grpSpPr>
          <a:xfrm>
            <a:off x="5627056" y="2727358"/>
            <a:ext cx="1839808" cy="1045426"/>
            <a:chOff x="5627056" y="2635918"/>
            <a:chExt cx="1839808" cy="1045426"/>
          </a:xfrm>
        </p:grpSpPr>
        <p:sp>
          <p:nvSpPr>
            <p:cNvPr id="619" name="Google Shape;619;p68"/>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Store</a:t>
              </a:r>
              <a:endParaRPr b="0" i="0" sz="1100" u="none" cap="none" strike="noStrike">
                <a:solidFill>
                  <a:schemeClr val="dk1"/>
                </a:solidFill>
                <a:latin typeface="Arial"/>
                <a:ea typeface="Arial"/>
                <a:cs typeface="Arial"/>
                <a:sym typeface="Arial"/>
              </a:endParaRPr>
            </a:p>
          </p:txBody>
        </p:sp>
        <p:grpSp>
          <p:nvGrpSpPr>
            <p:cNvPr id="620" name="Google Shape;620;p68"/>
            <p:cNvGrpSpPr/>
            <p:nvPr/>
          </p:nvGrpSpPr>
          <p:grpSpPr>
            <a:xfrm>
              <a:off x="5785950" y="2912521"/>
              <a:ext cx="1680914" cy="768823"/>
              <a:chOff x="7976846" y="3529078"/>
              <a:chExt cx="2241219" cy="1025097"/>
            </a:xfrm>
          </p:grpSpPr>
          <p:sp>
            <p:nvSpPr>
              <p:cNvPr id="621" name="Google Shape;621;p68"/>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622" name="Google Shape;622;p68"/>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a:t>
                </a:r>
                <a:endParaRPr b="0" i="0" sz="700" u="none" cap="none" strike="noStrike">
                  <a:solidFill>
                    <a:schemeClr val="dk1"/>
                  </a:solidFill>
                  <a:latin typeface="Arial"/>
                  <a:ea typeface="Arial"/>
                  <a:cs typeface="Arial"/>
                  <a:sym typeface="Arial"/>
                </a:endParaRPr>
              </a:p>
            </p:txBody>
          </p:sp>
          <p:sp>
            <p:nvSpPr>
              <p:cNvPr id="623" name="Google Shape;623;p68"/>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624" name="Google Shape;624;p68"/>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25" name="Google Shape;625;p68"/>
            <p:cNvGrpSpPr/>
            <p:nvPr/>
          </p:nvGrpSpPr>
          <p:grpSpPr>
            <a:xfrm>
              <a:off x="5627056" y="2925984"/>
              <a:ext cx="91440" cy="715224"/>
              <a:chOff x="418090" y="2930893"/>
              <a:chExt cx="91440" cy="715224"/>
            </a:xfrm>
          </p:grpSpPr>
          <p:sp>
            <p:nvSpPr>
              <p:cNvPr id="626" name="Google Shape;626;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7" name="Google Shape;627;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8" name="Google Shape;628;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9" name="Google Shape;629;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30" name="Google Shape;630;p68"/>
          <p:cNvGrpSpPr/>
          <p:nvPr/>
        </p:nvGrpSpPr>
        <p:grpSpPr>
          <a:xfrm>
            <a:off x="7711339" y="2727358"/>
            <a:ext cx="1706982" cy="1010345"/>
            <a:chOff x="7711339" y="2635918"/>
            <a:chExt cx="1706982" cy="1010345"/>
          </a:xfrm>
        </p:grpSpPr>
        <p:sp>
          <p:nvSpPr>
            <p:cNvPr id="631" name="Google Shape;631;p68"/>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FF0000"/>
                  </a:solidFill>
                  <a:latin typeface="Arial"/>
                  <a:ea typeface="Arial"/>
                  <a:cs typeface="Arial"/>
                  <a:sym typeface="Arial"/>
                </a:rPr>
                <a:t>Service</a:t>
              </a:r>
              <a:endParaRPr b="0" i="0" sz="1100" u="none" cap="none" strike="noStrike">
                <a:solidFill>
                  <a:srgbClr val="FF0000"/>
                </a:solidFill>
                <a:latin typeface="Arial"/>
                <a:ea typeface="Arial"/>
                <a:cs typeface="Arial"/>
                <a:sym typeface="Arial"/>
              </a:endParaRPr>
            </a:p>
          </p:txBody>
        </p:sp>
        <p:grpSp>
          <p:nvGrpSpPr>
            <p:cNvPr id="632" name="Google Shape;632;p68"/>
            <p:cNvGrpSpPr/>
            <p:nvPr/>
          </p:nvGrpSpPr>
          <p:grpSpPr>
            <a:xfrm>
              <a:off x="7880221" y="2921667"/>
              <a:ext cx="1538100" cy="724596"/>
              <a:chOff x="10141200" y="3529077"/>
              <a:chExt cx="2050799" cy="966128"/>
            </a:xfrm>
          </p:grpSpPr>
          <p:sp>
            <p:nvSpPr>
              <p:cNvPr id="633" name="Google Shape;633;p68"/>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Order Amendments</a:t>
                </a:r>
                <a:endParaRPr b="0" i="0" sz="700" u="none" cap="none" strike="noStrike">
                  <a:solidFill>
                    <a:srgbClr val="FF0000"/>
                  </a:solidFill>
                  <a:latin typeface="Arial"/>
                  <a:ea typeface="Arial"/>
                  <a:cs typeface="Arial"/>
                  <a:sym typeface="Arial"/>
                </a:endParaRPr>
              </a:p>
            </p:txBody>
          </p:sp>
          <p:sp>
            <p:nvSpPr>
              <p:cNvPr id="634" name="Google Shape;634;p68"/>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Appeasements</a:t>
                </a:r>
                <a:endParaRPr b="0" i="0" sz="1400" u="none" cap="none" strike="noStrike">
                  <a:solidFill>
                    <a:srgbClr val="FF0000"/>
                  </a:solidFill>
                  <a:latin typeface="Arial"/>
                  <a:ea typeface="Arial"/>
                  <a:cs typeface="Arial"/>
                  <a:sym typeface="Arial"/>
                </a:endParaRPr>
              </a:p>
            </p:txBody>
          </p:sp>
          <p:sp>
            <p:nvSpPr>
              <p:cNvPr id="635" name="Google Shape;635;p68"/>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36" name="Google Shape;636;p68"/>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37" name="Google Shape;637;p68"/>
            <p:cNvGrpSpPr/>
            <p:nvPr/>
          </p:nvGrpSpPr>
          <p:grpSpPr>
            <a:xfrm>
              <a:off x="7711339" y="2928938"/>
              <a:ext cx="91440" cy="715224"/>
              <a:chOff x="418090" y="2930893"/>
              <a:chExt cx="91440" cy="715224"/>
            </a:xfrm>
          </p:grpSpPr>
          <p:sp>
            <p:nvSpPr>
              <p:cNvPr id="638" name="Google Shape;638;p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9" name="Google Shape;639;p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0" name="Google Shape;640;p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1" name="Google Shape;641;p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descr="Success Green Check Mark icon PNG and SVG Vector Free Download" id="642" name="Google Shape;642;p68"/>
          <p:cNvPicPr preferRelativeResize="0"/>
          <p:nvPr/>
        </p:nvPicPr>
        <p:blipFill rotWithShape="1">
          <a:blip r:embed="rId8">
            <a:alphaModFix/>
          </a:blip>
          <a:srcRect b="0" l="0" r="0" t="0"/>
          <a:stretch/>
        </p:blipFill>
        <p:spPr>
          <a:xfrm>
            <a:off x="6778962" y="2628999"/>
            <a:ext cx="289305" cy="2893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69"/>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Service Activities</a:t>
            </a:r>
            <a:endParaRPr/>
          </a:p>
        </p:txBody>
      </p:sp>
      <p:sp>
        <p:nvSpPr>
          <p:cNvPr id="648" name="Google Shape;648;p6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7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Supported Capabilities for Post-Purchase Processes</a:t>
            </a:r>
            <a:endParaRPr/>
          </a:p>
        </p:txBody>
      </p:sp>
      <p:sp>
        <p:nvSpPr>
          <p:cNvPr id="654" name="Google Shape;654;p70"/>
          <p:cNvSpPr txBox="1"/>
          <p:nvPr/>
        </p:nvSpPr>
        <p:spPr>
          <a:xfrm>
            <a:off x="299200" y="1530375"/>
            <a:ext cx="3638100" cy="2780100"/>
          </a:xfrm>
          <a:prstGeom prst="rect">
            <a:avLst/>
          </a:prstGeom>
          <a:noFill/>
          <a:ln>
            <a:noFill/>
          </a:ln>
        </p:spPr>
        <p:txBody>
          <a:bodyPr anchorCtr="0" anchor="t" bIns="34275" lIns="68575" spcFirstLastPara="1" rIns="67500" wrap="square" tIns="34275">
            <a:noAutofit/>
          </a:bodyPr>
          <a:lstStyle/>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View List of Orders for Customer</a:t>
            </a:r>
            <a:endParaRPr b="0" i="0" sz="1300" u="none" cap="none" strike="noStrike">
              <a:solidFill>
                <a:schemeClr val="dk1"/>
              </a:solidFill>
              <a:latin typeface="Arial"/>
              <a:ea typeface="Arial"/>
              <a:cs typeface="Arial"/>
              <a:sym typeface="Arial"/>
            </a:endParaRPr>
          </a:p>
          <a:p>
            <a:pPr indent="-228600" lvl="0" marL="457200" marR="0" rtl="0" algn="l">
              <a:lnSpc>
                <a:spcPct val="100000"/>
              </a:lnSpc>
              <a:spcBef>
                <a:spcPts val="0"/>
              </a:spcBef>
              <a:spcAft>
                <a:spcPts val="0"/>
              </a:spcAft>
              <a:buClr>
                <a:schemeClr val="dk1"/>
              </a:buClr>
              <a:buSzPts val="1300"/>
              <a:buFont typeface="Arial"/>
              <a:buNone/>
            </a:pPr>
            <a:r>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View Orders Details</a:t>
            </a:r>
            <a:endParaRPr/>
          </a:p>
          <a:p>
            <a:pPr indent="-228600" lvl="0" marL="457200" marR="0" rtl="0" algn="l">
              <a:lnSpc>
                <a:spcPct val="100000"/>
              </a:lnSpc>
              <a:spcBef>
                <a:spcPts val="0"/>
              </a:spcBef>
              <a:spcAft>
                <a:spcPts val="0"/>
              </a:spcAft>
              <a:buClr>
                <a:schemeClr val="dk1"/>
              </a:buClr>
              <a:buSzPts val="1300"/>
              <a:buFont typeface="Arial"/>
              <a:buNone/>
            </a:pPr>
            <a:r>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Cancel Orders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sz="1300">
              <a:solidFill>
                <a:schemeClr val="dk1"/>
              </a:solidFill>
            </a:endParaRPr>
          </a:p>
          <a:p>
            <a:pPr indent="-311150" lvl="0" marL="457200" marR="0" rtl="0" algn="l">
              <a:lnSpc>
                <a:spcPct val="100000"/>
              </a:lnSpc>
              <a:spcBef>
                <a:spcPts val="0"/>
              </a:spcBef>
              <a:spcAft>
                <a:spcPts val="0"/>
              </a:spcAft>
              <a:buClr>
                <a:schemeClr val="dk1"/>
              </a:buClr>
              <a:buSzPts val="1300"/>
              <a:buChar char="●"/>
            </a:pPr>
            <a:r>
              <a:rPr lang="en-GB" sz="1300">
                <a:solidFill>
                  <a:schemeClr val="dk1"/>
                </a:solidFill>
              </a:rPr>
              <a:t>Edit Order Details</a:t>
            </a:r>
            <a:endParaRPr sz="1300">
              <a:solidFill>
                <a:schemeClr val="dk1"/>
              </a:solidFill>
            </a:endParaRPr>
          </a:p>
          <a:p>
            <a:pPr indent="-228600" lvl="0" marL="457200" marR="0" rtl="0" algn="l">
              <a:lnSpc>
                <a:spcPct val="100000"/>
              </a:lnSpc>
              <a:spcBef>
                <a:spcPts val="0"/>
              </a:spcBef>
              <a:spcAft>
                <a:spcPts val="0"/>
              </a:spcAft>
              <a:buClr>
                <a:schemeClr val="dk1"/>
              </a:buClr>
              <a:buSzPts val="1300"/>
              <a:buFont typeface="Arial"/>
              <a:buNone/>
            </a:pPr>
            <a:r>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Edit Order Items</a:t>
            </a:r>
            <a:endParaRPr b="0" i="0" sz="1300" u="none" cap="none" strike="noStrike">
              <a:solidFill>
                <a:schemeClr val="dk1"/>
              </a:solidFill>
              <a:latin typeface="Arial"/>
              <a:ea typeface="Arial"/>
              <a:cs typeface="Arial"/>
              <a:sym typeface="Arial"/>
            </a:endParaRPr>
          </a:p>
          <a:p>
            <a:pPr indent="0" lvl="0" marL="14605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Create Returns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sz="1300">
              <a:solidFill>
                <a:schemeClr val="dk1"/>
              </a:solidFill>
            </a:endParaRPr>
          </a:p>
          <a:p>
            <a:pPr indent="-311150" lvl="0" marL="457200" marR="0" rtl="0" algn="l">
              <a:lnSpc>
                <a:spcPct val="100000"/>
              </a:lnSpc>
              <a:spcBef>
                <a:spcPts val="0"/>
              </a:spcBef>
              <a:spcAft>
                <a:spcPts val="0"/>
              </a:spcAft>
              <a:buClr>
                <a:schemeClr val="dk1"/>
              </a:buClr>
              <a:buSzPts val="1300"/>
              <a:buChar char="●"/>
            </a:pPr>
            <a:r>
              <a:rPr lang="en-GB" sz="1300">
                <a:solidFill>
                  <a:schemeClr val="dk1"/>
                </a:solidFill>
              </a:rPr>
              <a:t>Appease a Customer</a:t>
            </a:r>
            <a:endParaRPr sz="1300">
              <a:solidFill>
                <a:schemeClr val="dk1"/>
              </a:solidFill>
            </a:endParaRPr>
          </a:p>
        </p:txBody>
      </p:sp>
      <p:pic>
        <p:nvPicPr>
          <p:cNvPr id="655" name="Google Shape;655;p70"/>
          <p:cNvPicPr preferRelativeResize="0"/>
          <p:nvPr/>
        </p:nvPicPr>
        <p:blipFill rotWithShape="1">
          <a:blip r:embed="rId3">
            <a:alphaModFix/>
          </a:blip>
          <a:srcRect b="0" l="0" r="0" t="0"/>
          <a:stretch/>
        </p:blipFill>
        <p:spPr>
          <a:xfrm>
            <a:off x="4123946" y="1172718"/>
            <a:ext cx="4683892" cy="308348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7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Customer Service Activities -</a:t>
            </a:r>
            <a:endParaRPr/>
          </a:p>
          <a:p>
            <a:pPr indent="0" lvl="0" marL="0" rtl="0" algn="l">
              <a:lnSpc>
                <a:spcPct val="100000"/>
              </a:lnSpc>
              <a:spcBef>
                <a:spcPts val="0"/>
              </a:spcBef>
              <a:spcAft>
                <a:spcPts val="0"/>
              </a:spcAft>
              <a:buSzPts val="3000"/>
              <a:buNone/>
            </a:pPr>
            <a:r>
              <a:rPr lang="en-GB"/>
              <a:t>Fluent OMS</a:t>
            </a:r>
            <a:endParaRPr/>
          </a:p>
        </p:txBody>
      </p:sp>
      <p:sp>
        <p:nvSpPr>
          <p:cNvPr id="661" name="Google Shape;661;p7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