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10" r:id="rId5"/>
    <p:sldMasterId id="214748371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Lst>
  <p:sldSz cy="5143500" cx="9144000"/>
  <p:notesSz cx="6858000" cy="9144000"/>
  <p:embeddedFontLst>
    <p:embeddedFont>
      <p:font typeface="Roboto"/>
      <p:regular r:id="rId37"/>
      <p:bold r:id="rId38"/>
      <p:italic r:id="rId39"/>
      <p:boldItalic r:id="rId40"/>
    </p:embeddedFont>
    <p:embeddedFont>
      <p:font typeface="Lato"/>
      <p:regular r:id="rId41"/>
      <p:bold r:id="rId42"/>
      <p:italic r:id="rId43"/>
      <p:boldItalic r:id="rId44"/>
    </p:embeddedFont>
    <p:embeddedFont>
      <p:font typeface="Arial Black"/>
      <p:regular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83FB026-279A-40D2-9628-3DE065DB12CF}">
  <a:tblStyle styleId="{583FB026-279A-40D2-9628-3DE065DB12CF}"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312C57E6-3E11-475E-B3F0-7382BC0E242E}" styleName="Table_1">
    <a:wholeTbl>
      <a:tcTxStyle b="off" i="off">
        <a:font>
          <a:latin typeface="Arial"/>
          <a:ea typeface="Arial"/>
          <a:cs typeface="Arial"/>
        </a:font>
        <a:schemeClr val="dk1"/>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tcBdr>
      </a:tcStyle>
    </a:band1H>
    <a:band2H>
      <a:tcTxStyle/>
    </a:band2H>
    <a:band1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1V>
    <a:band2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6"/>
              </a:solidFill>
              <a:prstDash val="solid"/>
              <a:round/>
              <a:headEnd len="sm" w="sm" type="none"/>
              <a:tailEnd len="sm" w="sm" type="none"/>
            </a:ln>
          </a:top>
        </a:tcBdr>
      </a:tcStyle>
    </a:lastRow>
    <a:seCell>
      <a:tcTxStyle/>
    </a:seCell>
    <a:swCell>
      <a:tcTxStyle/>
    </a:swCell>
    <a:firstRow>
      <a:tcTxStyle b="on" i="off">
        <a:font>
          <a:latin typeface="Arial"/>
          <a:ea typeface="Arial"/>
          <a:cs typeface="Arial"/>
        </a:font>
        <a:schemeClr val="lt1"/>
      </a:tcTxStyle>
      <a:tcStyle>
        <a:fill>
          <a:solidFill>
            <a:schemeClr val="accent6"/>
          </a:solidFill>
        </a:fill>
      </a:tcStyle>
    </a:firstRow>
    <a:neCell>
      <a:tcTxStyle/>
    </a:neCell>
    <a:nwCell>
      <a:tcTxStyle/>
    </a:nwCell>
  </a:tblStyle>
  <a:tblStyle styleId="{F12C9E96-94F3-4A26-B10D-A555CD0BD0B6}" styleName="Table_2">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oboto-boldItalic.fntdata"/><Relationship Id="rId20" Type="http://schemas.openxmlformats.org/officeDocument/2006/relationships/slide" Target="slides/slide13.xml"/><Relationship Id="rId42" Type="http://schemas.openxmlformats.org/officeDocument/2006/relationships/font" Target="fonts/Lato-bold.fntdata"/><Relationship Id="rId41" Type="http://schemas.openxmlformats.org/officeDocument/2006/relationships/font" Target="fonts/Lato-regular.fntdata"/><Relationship Id="rId22" Type="http://schemas.openxmlformats.org/officeDocument/2006/relationships/slide" Target="slides/slide15.xml"/><Relationship Id="rId44" Type="http://schemas.openxmlformats.org/officeDocument/2006/relationships/font" Target="fonts/Lato-boldItalic.fntdata"/><Relationship Id="rId21" Type="http://schemas.openxmlformats.org/officeDocument/2006/relationships/slide" Target="slides/slide14.xml"/><Relationship Id="rId43" Type="http://schemas.openxmlformats.org/officeDocument/2006/relationships/font" Target="fonts/Lato-italic.fntdata"/><Relationship Id="rId24" Type="http://schemas.openxmlformats.org/officeDocument/2006/relationships/slide" Target="slides/slide17.xml"/><Relationship Id="rId23" Type="http://schemas.openxmlformats.org/officeDocument/2006/relationships/slide" Target="slides/slide16.xml"/><Relationship Id="rId45" Type="http://schemas.openxmlformats.org/officeDocument/2006/relationships/font" Target="fonts/ArialBlack-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slide" Target="slides/slide26.xml"/><Relationship Id="rId10" Type="http://schemas.openxmlformats.org/officeDocument/2006/relationships/slide" Target="slides/slide3.xml"/><Relationship Id="rId32" Type="http://schemas.openxmlformats.org/officeDocument/2006/relationships/slide" Target="slides/slide25.xml"/><Relationship Id="rId13" Type="http://schemas.openxmlformats.org/officeDocument/2006/relationships/slide" Target="slides/slide6.xml"/><Relationship Id="rId35" Type="http://schemas.openxmlformats.org/officeDocument/2006/relationships/slide" Target="slides/slide28.xml"/><Relationship Id="rId12" Type="http://schemas.openxmlformats.org/officeDocument/2006/relationships/slide" Target="slides/slide5.xml"/><Relationship Id="rId34" Type="http://schemas.openxmlformats.org/officeDocument/2006/relationships/slide" Target="slides/slide27.xml"/><Relationship Id="rId15" Type="http://schemas.openxmlformats.org/officeDocument/2006/relationships/slide" Target="slides/slide8.xml"/><Relationship Id="rId37" Type="http://schemas.openxmlformats.org/officeDocument/2006/relationships/font" Target="fonts/Roboto-regular.fntdata"/><Relationship Id="rId14" Type="http://schemas.openxmlformats.org/officeDocument/2006/relationships/slide" Target="slides/slide7.xml"/><Relationship Id="rId36" Type="http://schemas.openxmlformats.org/officeDocument/2006/relationships/slide" Target="slides/slide29.xml"/><Relationship Id="rId17" Type="http://schemas.openxmlformats.org/officeDocument/2006/relationships/slide" Target="slides/slide10.xml"/><Relationship Id="rId39" Type="http://schemas.openxmlformats.org/officeDocument/2006/relationships/font" Target="fonts/Roboto-italic.fntdata"/><Relationship Id="rId16" Type="http://schemas.openxmlformats.org/officeDocument/2006/relationships/slide" Target="slides/slide9.xml"/><Relationship Id="rId38" Type="http://schemas.openxmlformats.org/officeDocument/2006/relationships/font" Target="fonts/Roboto-bold.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0" name="Google Shape;50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9" name="Google Shape;67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rPr>
              <a:t>Global Inventory is made up of four key components, Product Catalogs, Inventory Catalogs, Control Groups and Virtual Catalogs, which all work together to give you control over what inventory you sell where. </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8" name="Shape 698"/>
        <p:cNvGrpSpPr/>
        <p:nvPr/>
      </p:nvGrpSpPr>
      <p:grpSpPr>
        <a:xfrm>
          <a:off x="0" y="0"/>
          <a:ext cx="0" cy="0"/>
          <a:chOff x="0" y="0"/>
          <a:chExt cx="0" cy="0"/>
        </a:xfrm>
      </p:grpSpPr>
      <p:sp>
        <p:nvSpPr>
          <p:cNvPr id="699" name="Google Shape;699;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0" name="Google Shape;700;p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8" name="Shape 728"/>
        <p:cNvGrpSpPr/>
        <p:nvPr/>
      </p:nvGrpSpPr>
      <p:grpSpPr>
        <a:xfrm>
          <a:off x="0" y="0"/>
          <a:ext cx="0" cy="0"/>
          <a:chOff x="0" y="0"/>
          <a:chExt cx="0" cy="0"/>
        </a:xfrm>
      </p:grpSpPr>
      <p:sp>
        <p:nvSpPr>
          <p:cNvPr id="729" name="Google Shape;729;g114939f53c5_0_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0" name="Google Shape;730;g114939f53c5_0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rPr>
              <a:t>Global Inventory is made up of four key components, Product Catalogs, Inventory Catalogs, Control Groups and Virtual Catalogs, which all work together to give you control over what inventory you sell where. </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0" name="Google Shape;750;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rPr lang="en-US">
                <a:solidFill>
                  <a:schemeClr val="dk1"/>
                </a:solidFill>
              </a:rPr>
              <a:t>The Product Catalogue contains all your product information imported from your product master, such as a PIM or ERP, ecommerce. </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6" name="Google Shape;766;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rPr lang="en-US">
                <a:solidFill>
                  <a:schemeClr val="dk1"/>
                </a:solidFill>
              </a:rPr>
              <a:t>In the Product Catalog, the base product is called a Standard Product.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5" name="Shape 775"/>
        <p:cNvGrpSpPr/>
        <p:nvPr/>
      </p:nvGrpSpPr>
      <p:grpSpPr>
        <a:xfrm>
          <a:off x="0" y="0"/>
          <a:ext cx="0" cy="0"/>
          <a:chOff x="0" y="0"/>
          <a:chExt cx="0" cy="0"/>
        </a:xfrm>
      </p:grpSpPr>
      <p:sp>
        <p:nvSpPr>
          <p:cNvPr id="776" name="Google Shape;776;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7" name="Google Shape;777;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rPr lang="en-US">
                <a:solidFill>
                  <a:schemeClr val="dk1"/>
                </a:solidFill>
              </a:rPr>
              <a:t>Each Standard Product may also have one or more Variant Products. These are the individual SKUs, such as color and size. </a:t>
            </a:r>
            <a:endParaRPr>
              <a:solidFill>
                <a:schemeClr val="dk1"/>
              </a:solidFill>
            </a:endParaRPr>
          </a:p>
          <a:p>
            <a:pPr indent="0" lvl="0" marL="0" rtl="0" algn="l">
              <a:lnSpc>
                <a:spcPct val="100000"/>
              </a:lnSpc>
              <a:spcBef>
                <a:spcPts val="0"/>
              </a:spcBef>
              <a:spcAft>
                <a:spcPts val="0"/>
              </a:spcAft>
              <a:buClr>
                <a:schemeClr val="dk1"/>
              </a:buClr>
              <a:buSzPts val="900"/>
              <a:buFont typeface="Calibri"/>
              <a:buNone/>
            </a:pPr>
            <a:r>
              <a:t/>
            </a:r>
            <a:endParaRPr>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5" name="Google Shape;795;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a:solidFill>
                  <a:schemeClr val="dk1"/>
                </a:solidFill>
              </a:rPr>
              <a:t>Products also can be organized into categories and sub-categories.</a:t>
            </a:r>
            <a:endParaRPr>
              <a:solidFill>
                <a:schemeClr val="dk1"/>
              </a:solidFill>
            </a:endParaRPr>
          </a:p>
          <a:p>
            <a:pPr indent="0" lvl="0" marL="0" rtl="0" algn="l">
              <a:lnSpc>
                <a:spcPct val="100000"/>
              </a:lnSpc>
              <a:spcBef>
                <a:spcPts val="0"/>
              </a:spcBef>
              <a:spcAft>
                <a:spcPts val="0"/>
              </a:spcAft>
              <a:buClr>
                <a:schemeClr val="dk1"/>
              </a:buClr>
              <a:buSzPts val="900"/>
              <a:buFont typeface="Calibri"/>
              <a:buNone/>
            </a:pPr>
            <a:r>
              <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9" name="Google Shape;809;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The Product Catalogue also supports custom attributes that can be used in your fulfillment logic. For example, you may not want to ship fragile items from stores.</a:t>
            </a:r>
            <a:endParaRPr/>
          </a:p>
        </p:txBody>
      </p:sp>
      <p:sp>
        <p:nvSpPr>
          <p:cNvPr id="810" name="Google Shape;810;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p1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114939f53c5_0_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3" name="Google Shape;843;g114939f53c5_0_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rPr>
              <a:t>Global Inventory is made up of four key components, Product Catalogs, Inventory Catalogs, Control Groups and Virtual Catalogs, which all work together to give you control over what inventory you sell where. </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6" name="Google Shape;50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1" name="Shape 861"/>
        <p:cNvGrpSpPr/>
        <p:nvPr/>
      </p:nvGrpSpPr>
      <p:grpSpPr>
        <a:xfrm>
          <a:off x="0" y="0"/>
          <a:ext cx="0" cy="0"/>
          <a:chOff x="0" y="0"/>
          <a:chExt cx="0" cy="0"/>
        </a:xfrm>
      </p:grpSpPr>
      <p:sp>
        <p:nvSpPr>
          <p:cNvPr id="862" name="Google Shape;862;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3" name="Google Shape;86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a:solidFill>
                  <a:schemeClr val="dk1"/>
                </a:solidFill>
              </a:rPr>
              <a:t>The Inventory Catalog serves as your Inventory Availability Master within Fluent Order Management. It maintains a record of the inventory position for each variant product at each location. It can also be extended to track inventory that is not on hand so you can support pre-orders and backorders. Let’s look at how it works.</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5" name="Shape 875"/>
        <p:cNvGrpSpPr/>
        <p:nvPr/>
      </p:nvGrpSpPr>
      <p:grpSpPr>
        <a:xfrm>
          <a:off x="0" y="0"/>
          <a:ext cx="0" cy="0"/>
          <a:chOff x="0" y="0"/>
          <a:chExt cx="0" cy="0"/>
        </a:xfrm>
      </p:grpSpPr>
      <p:sp>
        <p:nvSpPr>
          <p:cNvPr id="876" name="Google Shape;876;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7" name="Google Shape;877;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a:solidFill>
                  <a:schemeClr val="dk1"/>
                </a:solidFill>
              </a:rPr>
              <a:t>The Inventory Catalog receives three types of data:</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171450" lvl="0" marL="171450" rtl="0" algn="l">
              <a:lnSpc>
                <a:spcPct val="100000"/>
              </a:lnSpc>
              <a:spcBef>
                <a:spcPts val="0"/>
              </a:spcBef>
              <a:spcAft>
                <a:spcPts val="0"/>
              </a:spcAft>
              <a:buClr>
                <a:schemeClr val="dk1"/>
              </a:buClr>
              <a:buSzPts val="1100"/>
              <a:buFont typeface="Arial"/>
              <a:buChar char="•"/>
            </a:pPr>
            <a:r>
              <a:rPr b="1" lang="en-US">
                <a:solidFill>
                  <a:schemeClr val="dk1"/>
                </a:solidFill>
              </a:rPr>
              <a:t>Last on Hand</a:t>
            </a:r>
            <a:r>
              <a:rPr lang="en-US">
                <a:solidFill>
                  <a:schemeClr val="dk1"/>
                </a:solidFill>
              </a:rPr>
              <a:t> stock positions at each location are imported from your other inventory systems, such as ERP, Warehouse management, Point of Sale, and other third party vendors’ systems.</a:t>
            </a:r>
            <a:endParaRPr>
              <a:solidFill>
                <a:schemeClr val="dk1"/>
              </a:solidFill>
            </a:endParaRPr>
          </a:p>
          <a:p>
            <a:pPr indent="-171450" lvl="0" marL="171450" rtl="0" algn="l">
              <a:lnSpc>
                <a:spcPct val="100000"/>
              </a:lnSpc>
              <a:spcBef>
                <a:spcPts val="0"/>
              </a:spcBef>
              <a:spcAft>
                <a:spcPts val="0"/>
              </a:spcAft>
              <a:buClr>
                <a:schemeClr val="dk1"/>
              </a:buClr>
              <a:buSzPts val="1100"/>
              <a:buFont typeface="Arial"/>
              <a:buChar char="•"/>
            </a:pPr>
            <a:r>
              <a:rPr b="1" lang="en-US">
                <a:solidFill>
                  <a:schemeClr val="dk1"/>
                </a:solidFill>
              </a:rPr>
              <a:t>Product Updates</a:t>
            </a:r>
            <a:r>
              <a:rPr lang="en-US">
                <a:solidFill>
                  <a:schemeClr val="dk1"/>
                </a:solidFill>
              </a:rPr>
              <a:t>, including product status updates and new products, are received from the Product Catalog.</a:t>
            </a:r>
            <a:endParaRPr>
              <a:solidFill>
                <a:schemeClr val="dk1"/>
              </a:solidFill>
            </a:endParaRPr>
          </a:p>
          <a:p>
            <a:pPr indent="-171450" lvl="0" marL="171450" rtl="0" algn="l">
              <a:lnSpc>
                <a:spcPct val="100000"/>
              </a:lnSpc>
              <a:spcBef>
                <a:spcPts val="0"/>
              </a:spcBef>
              <a:spcAft>
                <a:spcPts val="0"/>
              </a:spcAft>
              <a:buClr>
                <a:schemeClr val="dk1"/>
              </a:buClr>
              <a:buSzPts val="1100"/>
              <a:buFont typeface="Arial"/>
              <a:buChar char="•"/>
            </a:pPr>
            <a:r>
              <a:rPr b="1" lang="en-US">
                <a:solidFill>
                  <a:schemeClr val="dk1"/>
                </a:solidFill>
              </a:rPr>
              <a:t>Inventory Updates</a:t>
            </a:r>
            <a:r>
              <a:rPr lang="en-US">
                <a:solidFill>
                  <a:schemeClr val="dk1"/>
                </a:solidFill>
              </a:rPr>
              <a:t> based on order data such as stock reservations, confirmed sales, cancellations and returns, are received from the Order Management workflows, which are part of the Fluent Order Management system.</a:t>
            </a:r>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US">
                <a:solidFill>
                  <a:schemeClr val="dk1"/>
                </a:solidFill>
              </a:rPr>
              <a:t>As this data is received, it is processed by the Inventory Catalog Workflow, which updates all the inventory positions in the inventory catalog in near real-time, so the Inventory Catalog is always up to date, and gives you an accurate view of inventory across your entire enterprise.</a:t>
            </a:r>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900"/>
              <a:buFont typeface="Calibri"/>
              <a:buNone/>
            </a:pPr>
            <a:r>
              <a:t/>
            </a:r>
            <a:endParaRPr>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2" name="Google Shape;912;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5" name="Shape 945"/>
        <p:cNvGrpSpPr/>
        <p:nvPr/>
      </p:nvGrpSpPr>
      <p:grpSpPr>
        <a:xfrm>
          <a:off x="0" y="0"/>
          <a:ext cx="0" cy="0"/>
          <a:chOff x="0" y="0"/>
          <a:chExt cx="0" cy="0"/>
        </a:xfrm>
      </p:grpSpPr>
      <p:sp>
        <p:nvSpPr>
          <p:cNvPr id="946" name="Google Shape;946;p22: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47" name="Google Shape;947;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1" name="Shape 951"/>
        <p:cNvGrpSpPr/>
        <p:nvPr/>
      </p:nvGrpSpPr>
      <p:grpSpPr>
        <a:xfrm>
          <a:off x="0" y="0"/>
          <a:ext cx="0" cy="0"/>
          <a:chOff x="0" y="0"/>
          <a:chExt cx="0" cy="0"/>
        </a:xfrm>
      </p:grpSpPr>
      <p:sp>
        <p:nvSpPr>
          <p:cNvPr id="952" name="Google Shape;952;p2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3" name="Google Shape;953;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228600" marR="0" rtl="0" algn="l">
              <a:lnSpc>
                <a:spcPct val="100000"/>
              </a:lnSpc>
              <a:spcBef>
                <a:spcPts val="0"/>
              </a:spcBef>
              <a:spcAft>
                <a:spcPts val="0"/>
              </a:spcAft>
              <a:buClr>
                <a:srgbClr val="000000"/>
              </a:buClr>
              <a:buSzPts val="1100"/>
              <a:buFont typeface="Arial"/>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8" name="Shape 968"/>
        <p:cNvGrpSpPr/>
        <p:nvPr/>
      </p:nvGrpSpPr>
      <p:grpSpPr>
        <a:xfrm>
          <a:off x="0" y="0"/>
          <a:ext cx="0" cy="0"/>
          <a:chOff x="0" y="0"/>
          <a:chExt cx="0" cy="0"/>
        </a:xfrm>
      </p:grpSpPr>
      <p:sp>
        <p:nvSpPr>
          <p:cNvPr id="969" name="Google Shape;969;p2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70" name="Google Shape;970;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4" name="Shape 974"/>
        <p:cNvGrpSpPr/>
        <p:nvPr/>
      </p:nvGrpSpPr>
      <p:grpSpPr>
        <a:xfrm>
          <a:off x="0" y="0"/>
          <a:ext cx="0" cy="0"/>
          <a:chOff x="0" y="0"/>
          <a:chExt cx="0" cy="0"/>
        </a:xfrm>
      </p:grpSpPr>
      <p:sp>
        <p:nvSpPr>
          <p:cNvPr id="975" name="Google Shape;975;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76" name="Google Shape;976;p2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1" name="Shape 981"/>
        <p:cNvGrpSpPr/>
        <p:nvPr/>
      </p:nvGrpSpPr>
      <p:grpSpPr>
        <a:xfrm>
          <a:off x="0" y="0"/>
          <a:ext cx="0" cy="0"/>
          <a:chOff x="0" y="0"/>
          <a:chExt cx="0" cy="0"/>
        </a:xfrm>
      </p:grpSpPr>
      <p:sp>
        <p:nvSpPr>
          <p:cNvPr id="982" name="Google Shape;982;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3" name="Google Shape;983;p2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0" name="Shape 990"/>
        <p:cNvGrpSpPr/>
        <p:nvPr/>
      </p:nvGrpSpPr>
      <p:grpSpPr>
        <a:xfrm>
          <a:off x="0" y="0"/>
          <a:ext cx="0" cy="0"/>
          <a:chOff x="0" y="0"/>
          <a:chExt cx="0" cy="0"/>
        </a:xfrm>
      </p:grpSpPr>
      <p:sp>
        <p:nvSpPr>
          <p:cNvPr id="991" name="Google Shape;991;p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2" name="Google Shape;992;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g1195b76ffc7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6" name="Google Shape;996;g1195b76ffc7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3" name="Google Shape;51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p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30" name="Google Shape;53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536" name="Google Shape;53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12750b71244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12750b71244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a:p>
        </p:txBody>
      </p:sp>
      <p:sp>
        <p:nvSpPr>
          <p:cNvPr id="590" name="Google Shape;590;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p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0.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 Id="rId3" Type="http://schemas.openxmlformats.org/officeDocument/2006/relationships/image" Target="../media/image15.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 Id="rId3" Type="http://schemas.openxmlformats.org/officeDocument/2006/relationships/image" Target="../media/image10.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8.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4.jpg"/><Relationship Id="rId3"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11" name="Shape 11"/>
        <p:cNvGrpSpPr/>
        <p:nvPr/>
      </p:nvGrpSpPr>
      <p:grpSpPr>
        <a:xfrm>
          <a:off x="0" y="0"/>
          <a:ext cx="0" cy="0"/>
          <a:chOff x="0" y="0"/>
          <a:chExt cx="0" cy="0"/>
        </a:xfrm>
      </p:grpSpPr>
      <p:pic>
        <p:nvPicPr>
          <p:cNvPr id="12" name="Google Shape;12;p2"/>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13" name="Google Shape;13;p2"/>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14" name="Google Shape;14;p2"/>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15" name="Google Shape;15;p2"/>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47" name="Shape 47"/>
        <p:cNvGrpSpPr/>
        <p:nvPr/>
      </p:nvGrpSpPr>
      <p:grpSpPr>
        <a:xfrm>
          <a:off x="0" y="0"/>
          <a:ext cx="0" cy="0"/>
          <a:chOff x="0" y="0"/>
          <a:chExt cx="0" cy="0"/>
        </a:xfrm>
      </p:grpSpPr>
      <p:sp>
        <p:nvSpPr>
          <p:cNvPr id="48" name="Google Shape;48;p11"/>
          <p:cNvSpPr/>
          <p:nvPr>
            <p:ph idx="2" type="pic"/>
          </p:nvPr>
        </p:nvSpPr>
        <p:spPr>
          <a:xfrm>
            <a:off x="5019675" y="0"/>
            <a:ext cx="4124400" cy="5143500"/>
          </a:xfrm>
          <a:prstGeom prst="rect">
            <a:avLst/>
          </a:prstGeom>
          <a:noFill/>
          <a:ln>
            <a:noFill/>
          </a:ln>
        </p:spPr>
      </p:sp>
      <p:pic>
        <p:nvPicPr>
          <p:cNvPr id="49" name="Google Shape;49;p11"/>
          <p:cNvPicPr preferRelativeResize="0"/>
          <p:nvPr/>
        </p:nvPicPr>
        <p:blipFill rotWithShape="1">
          <a:blip r:embed="rId2">
            <a:alphaModFix/>
          </a:blip>
          <a:srcRect b="0" l="0" r="0" t="0"/>
          <a:stretch/>
        </p:blipFill>
        <p:spPr>
          <a:xfrm>
            <a:off x="465535" y="1246547"/>
            <a:ext cx="1772437" cy="338535"/>
          </a:xfrm>
          <a:prstGeom prst="rect">
            <a:avLst/>
          </a:prstGeom>
          <a:noFill/>
          <a:ln>
            <a:noFill/>
          </a:ln>
        </p:spPr>
      </p:pic>
      <p:sp>
        <p:nvSpPr>
          <p:cNvPr id="50" name="Google Shape;50;p11"/>
          <p:cNvSpPr txBox="1"/>
          <p:nvPr>
            <p:ph idx="1" type="body"/>
          </p:nvPr>
        </p:nvSpPr>
        <p:spPr>
          <a:xfrm>
            <a:off x="360760"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1" name="Google Shape;51;p11"/>
          <p:cNvSpPr txBox="1"/>
          <p:nvPr>
            <p:ph idx="3" type="body"/>
          </p:nvPr>
        </p:nvSpPr>
        <p:spPr>
          <a:xfrm>
            <a:off x="360760"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Left" showMasterSp="0">
  <p:cSld name="Title Short - Image Left">
    <p:bg>
      <p:bgPr>
        <a:solidFill>
          <a:schemeClr val="dk2"/>
        </a:solidFill>
      </p:bgPr>
    </p:bg>
    <p:spTree>
      <p:nvGrpSpPr>
        <p:cNvPr id="52" name="Shape 52"/>
        <p:cNvGrpSpPr/>
        <p:nvPr/>
      </p:nvGrpSpPr>
      <p:grpSpPr>
        <a:xfrm>
          <a:off x="0" y="0"/>
          <a:ext cx="0" cy="0"/>
          <a:chOff x="0" y="0"/>
          <a:chExt cx="0" cy="0"/>
        </a:xfrm>
      </p:grpSpPr>
      <p:sp>
        <p:nvSpPr>
          <p:cNvPr id="53" name="Google Shape;53;p12"/>
          <p:cNvSpPr/>
          <p:nvPr>
            <p:ph idx="2" type="pic"/>
          </p:nvPr>
        </p:nvSpPr>
        <p:spPr>
          <a:xfrm>
            <a:off x="0" y="0"/>
            <a:ext cx="4124400" cy="5143500"/>
          </a:xfrm>
          <a:prstGeom prst="rect">
            <a:avLst/>
          </a:prstGeom>
          <a:noFill/>
          <a:ln>
            <a:noFill/>
          </a:ln>
        </p:spPr>
      </p:sp>
      <p:sp>
        <p:nvSpPr>
          <p:cNvPr id="54" name="Google Shape;54;p12"/>
          <p:cNvSpPr txBox="1"/>
          <p:nvPr>
            <p:ph idx="1" type="body"/>
          </p:nvPr>
        </p:nvSpPr>
        <p:spPr>
          <a:xfrm>
            <a:off x="4486275" y="1860998"/>
            <a:ext cx="43161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5" name="Google Shape;55;p12"/>
          <p:cNvSpPr txBox="1"/>
          <p:nvPr>
            <p:ph idx="3" type="body"/>
          </p:nvPr>
        </p:nvSpPr>
        <p:spPr>
          <a:xfrm>
            <a:off x="4486275" y="3325883"/>
            <a:ext cx="43161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56" name="Google Shape;56;p12"/>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57" name="Shape 57"/>
        <p:cNvGrpSpPr/>
        <p:nvPr/>
      </p:nvGrpSpPr>
      <p:grpSpPr>
        <a:xfrm>
          <a:off x="0" y="0"/>
          <a:ext cx="0" cy="0"/>
          <a:chOff x="0" y="0"/>
          <a:chExt cx="0" cy="0"/>
        </a:xfrm>
      </p:grpSpPr>
      <p:sp>
        <p:nvSpPr>
          <p:cNvPr id="58" name="Google Shape;58;p13"/>
          <p:cNvSpPr/>
          <p:nvPr>
            <p:ph idx="2" type="pic"/>
          </p:nvPr>
        </p:nvSpPr>
        <p:spPr>
          <a:xfrm>
            <a:off x="0" y="0"/>
            <a:ext cx="4124400" cy="5143500"/>
          </a:xfrm>
          <a:prstGeom prst="rect">
            <a:avLst/>
          </a:prstGeom>
          <a:noFill/>
          <a:ln>
            <a:noFill/>
          </a:ln>
        </p:spPr>
      </p:sp>
      <p:sp>
        <p:nvSpPr>
          <p:cNvPr id="59" name="Google Shape;59;p13"/>
          <p:cNvSpPr txBox="1"/>
          <p:nvPr>
            <p:ph idx="1" type="body"/>
          </p:nvPr>
        </p:nvSpPr>
        <p:spPr>
          <a:xfrm>
            <a:off x="4486275"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60" name="Google Shape;60;p13"/>
          <p:cNvSpPr txBox="1"/>
          <p:nvPr>
            <p:ph idx="3" type="body"/>
          </p:nvPr>
        </p:nvSpPr>
        <p:spPr>
          <a:xfrm>
            <a:off x="4486275"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1" name="Google Shape;61;p13"/>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62" name="Shape 62"/>
        <p:cNvGrpSpPr/>
        <p:nvPr/>
      </p:nvGrpSpPr>
      <p:grpSpPr>
        <a:xfrm>
          <a:off x="0" y="0"/>
          <a:ext cx="0" cy="0"/>
          <a:chOff x="0" y="0"/>
          <a:chExt cx="0" cy="0"/>
        </a:xfrm>
      </p:grpSpPr>
      <p:sp>
        <p:nvSpPr>
          <p:cNvPr id="63" name="Google Shape;63;p14"/>
          <p:cNvSpPr txBox="1"/>
          <p:nvPr>
            <p:ph idx="1"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4" name="Google Shape;64;p14"/>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65" name="Google Shape;65;p14"/>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66" name="Shape 66"/>
        <p:cNvGrpSpPr/>
        <p:nvPr/>
      </p:nvGrpSpPr>
      <p:grpSpPr>
        <a:xfrm>
          <a:off x="0" y="0"/>
          <a:ext cx="0" cy="0"/>
          <a:chOff x="0" y="0"/>
          <a:chExt cx="0" cy="0"/>
        </a:xfrm>
      </p:grpSpPr>
      <p:sp>
        <p:nvSpPr>
          <p:cNvPr id="67" name="Google Shape;67;p15"/>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8" name="Google Shape;68;p15"/>
          <p:cNvSpPr txBox="1"/>
          <p:nvPr>
            <p:ph idx="2"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9" name="Google Shape;69;p1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0" name="Google Shape;70;p1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71" name="Shape 71"/>
        <p:cNvGrpSpPr/>
        <p:nvPr/>
      </p:nvGrpSpPr>
      <p:grpSpPr>
        <a:xfrm>
          <a:off x="0" y="0"/>
          <a:ext cx="0" cy="0"/>
          <a:chOff x="0" y="0"/>
          <a:chExt cx="0" cy="0"/>
        </a:xfrm>
      </p:grpSpPr>
      <p:sp>
        <p:nvSpPr>
          <p:cNvPr id="72" name="Google Shape;72;p16"/>
          <p:cNvSpPr txBox="1"/>
          <p:nvPr>
            <p:ph idx="1" type="body"/>
          </p:nvPr>
        </p:nvSpPr>
        <p:spPr>
          <a:xfrm>
            <a:off x="352604" y="1369219"/>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3" name="Google Shape;73;p16"/>
          <p:cNvSpPr txBox="1"/>
          <p:nvPr>
            <p:ph idx="2" type="body"/>
          </p:nvPr>
        </p:nvSpPr>
        <p:spPr>
          <a:xfrm>
            <a:off x="352604" y="2075781"/>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4" name="Google Shape;74;p16"/>
          <p:cNvSpPr txBox="1"/>
          <p:nvPr>
            <p:ph idx="3" type="body"/>
          </p:nvPr>
        </p:nvSpPr>
        <p:spPr>
          <a:xfrm>
            <a:off x="352604" y="2782343"/>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5" name="Google Shape;75;p16"/>
          <p:cNvSpPr txBox="1"/>
          <p:nvPr>
            <p:ph idx="4" type="body"/>
          </p:nvPr>
        </p:nvSpPr>
        <p:spPr>
          <a:xfrm>
            <a:off x="352604" y="3488905"/>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6" name="Google Shape;76;p16"/>
          <p:cNvSpPr txBox="1"/>
          <p:nvPr>
            <p:ph idx="5" type="body"/>
          </p:nvPr>
        </p:nvSpPr>
        <p:spPr>
          <a:xfrm>
            <a:off x="1297057" y="1369219"/>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Google Shape;77;p16"/>
          <p:cNvSpPr txBox="1"/>
          <p:nvPr>
            <p:ph idx="6" type="body"/>
          </p:nvPr>
        </p:nvSpPr>
        <p:spPr>
          <a:xfrm>
            <a:off x="1297057" y="2075781"/>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8" name="Google Shape;78;p16"/>
          <p:cNvSpPr txBox="1"/>
          <p:nvPr>
            <p:ph idx="7" type="body"/>
          </p:nvPr>
        </p:nvSpPr>
        <p:spPr>
          <a:xfrm>
            <a:off x="1297057" y="2782343"/>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9" name="Google Shape;79;p16"/>
          <p:cNvSpPr txBox="1"/>
          <p:nvPr>
            <p:ph idx="8" type="body"/>
          </p:nvPr>
        </p:nvSpPr>
        <p:spPr>
          <a:xfrm>
            <a:off x="1297057" y="3488905"/>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0" name="Google Shape;80;p16"/>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1" name="Google Shape;81;p1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82" name="Shape 82"/>
        <p:cNvGrpSpPr/>
        <p:nvPr/>
      </p:nvGrpSpPr>
      <p:grpSpPr>
        <a:xfrm>
          <a:off x="0" y="0"/>
          <a:ext cx="0" cy="0"/>
          <a:chOff x="0" y="0"/>
          <a:chExt cx="0" cy="0"/>
        </a:xfrm>
      </p:grpSpPr>
      <p:sp>
        <p:nvSpPr>
          <p:cNvPr id="83" name="Google Shape;83;p17"/>
          <p:cNvSpPr txBox="1"/>
          <p:nvPr>
            <p:ph idx="1" type="body"/>
          </p:nvPr>
        </p:nvSpPr>
        <p:spPr>
          <a:xfrm>
            <a:off x="352604"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4" name="Google Shape;84;p17"/>
          <p:cNvSpPr txBox="1"/>
          <p:nvPr>
            <p:ph idx="2" type="body"/>
          </p:nvPr>
        </p:nvSpPr>
        <p:spPr>
          <a:xfrm>
            <a:off x="4808222"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5" name="Google Shape;85;p17"/>
          <p:cNvSpPr txBox="1"/>
          <p:nvPr>
            <p:ph idx="3" type="body"/>
          </p:nvPr>
        </p:nvSpPr>
        <p:spPr>
          <a:xfrm>
            <a:off x="352604"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6" name="Google Shape;86;p17"/>
          <p:cNvSpPr txBox="1"/>
          <p:nvPr>
            <p:ph idx="4" type="body"/>
          </p:nvPr>
        </p:nvSpPr>
        <p:spPr>
          <a:xfrm>
            <a:off x="1156191" y="3077682"/>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7" name="Google Shape;87;p17"/>
          <p:cNvSpPr txBox="1"/>
          <p:nvPr>
            <p:ph idx="5" type="body"/>
          </p:nvPr>
        </p:nvSpPr>
        <p:spPr>
          <a:xfrm>
            <a:off x="1155665" y="3376451"/>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8" name="Google Shape;88;p17"/>
          <p:cNvSpPr txBox="1"/>
          <p:nvPr>
            <p:ph idx="6" type="body"/>
          </p:nvPr>
        </p:nvSpPr>
        <p:spPr>
          <a:xfrm>
            <a:off x="4808222"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7"/>
          <p:cNvSpPr txBox="1"/>
          <p:nvPr>
            <p:ph idx="7" type="body"/>
          </p:nvPr>
        </p:nvSpPr>
        <p:spPr>
          <a:xfrm>
            <a:off x="5612483" y="3077682"/>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0" name="Google Shape;90;p17"/>
          <p:cNvSpPr txBox="1"/>
          <p:nvPr>
            <p:ph idx="8" type="body"/>
          </p:nvPr>
        </p:nvSpPr>
        <p:spPr>
          <a:xfrm>
            <a:off x="5612018" y="3376451"/>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7"/>
          <p:cNvSpPr txBox="1"/>
          <p:nvPr>
            <p:ph idx="9" type="body"/>
          </p:nvPr>
        </p:nvSpPr>
        <p:spPr>
          <a:xfrm>
            <a:off x="1156191" y="1484218"/>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2" name="Google Shape;92;p17"/>
          <p:cNvSpPr txBox="1"/>
          <p:nvPr>
            <p:ph idx="13" type="body"/>
          </p:nvPr>
        </p:nvSpPr>
        <p:spPr>
          <a:xfrm>
            <a:off x="1155665" y="1782987"/>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3" name="Google Shape;93;p17"/>
          <p:cNvSpPr txBox="1"/>
          <p:nvPr>
            <p:ph idx="14" type="body"/>
          </p:nvPr>
        </p:nvSpPr>
        <p:spPr>
          <a:xfrm>
            <a:off x="5612483" y="1484218"/>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4" name="Google Shape;94;p17"/>
          <p:cNvSpPr txBox="1"/>
          <p:nvPr>
            <p:ph idx="15" type="body"/>
          </p:nvPr>
        </p:nvSpPr>
        <p:spPr>
          <a:xfrm>
            <a:off x="5612018" y="1782987"/>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5" name="Google Shape;95;p17"/>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6" name="Google Shape;96;p1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97" name="Shape 97"/>
        <p:cNvGrpSpPr/>
        <p:nvPr/>
      </p:nvGrpSpPr>
      <p:grpSpPr>
        <a:xfrm>
          <a:off x="0" y="0"/>
          <a:ext cx="0" cy="0"/>
          <a:chOff x="0" y="0"/>
          <a:chExt cx="0" cy="0"/>
        </a:xfrm>
      </p:grpSpPr>
      <p:sp>
        <p:nvSpPr>
          <p:cNvPr id="98" name="Google Shape;98;p18"/>
          <p:cNvSpPr txBox="1"/>
          <p:nvPr>
            <p:ph idx="1" type="body"/>
          </p:nvPr>
        </p:nvSpPr>
        <p:spPr>
          <a:xfrm>
            <a:off x="351958" y="1369218"/>
            <a:ext cx="84381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300"/>
              </a:spcBef>
              <a:spcAft>
                <a:spcPts val="0"/>
              </a:spcAft>
              <a:buClr>
                <a:schemeClr val="dk1"/>
              </a:buClr>
              <a:buSzPts val="1200"/>
              <a:buNone/>
              <a:defRPr sz="1200"/>
            </a:lvl2pPr>
            <a:lvl3pPr indent="-317500" lvl="2" marL="1371600" algn="l">
              <a:lnSpc>
                <a:spcPct val="100000"/>
              </a:lnSpc>
              <a:spcBef>
                <a:spcPts val="3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9" name="Google Shape;99;p18"/>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0" name="Google Shape;100;p1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101" name="Shape 101"/>
        <p:cNvGrpSpPr/>
        <p:nvPr/>
      </p:nvGrpSpPr>
      <p:grpSpPr>
        <a:xfrm>
          <a:off x="0" y="0"/>
          <a:ext cx="0" cy="0"/>
          <a:chOff x="0" y="0"/>
          <a:chExt cx="0" cy="0"/>
        </a:xfrm>
      </p:grpSpPr>
      <p:sp>
        <p:nvSpPr>
          <p:cNvPr id="102" name="Google Shape;102;p19"/>
          <p:cNvSpPr txBox="1"/>
          <p:nvPr>
            <p:ph idx="1"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3" name="Google Shape;103;p19"/>
          <p:cNvSpPr txBox="1"/>
          <p:nvPr>
            <p:ph idx="2" type="body"/>
          </p:nvPr>
        </p:nvSpPr>
        <p:spPr>
          <a:xfrm>
            <a:off x="480664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4" name="Google Shape;104;p19"/>
          <p:cNvSpPr txBox="1"/>
          <p:nvPr>
            <p:ph idx="3" type="body"/>
          </p:nvPr>
        </p:nvSpPr>
        <p:spPr>
          <a:xfrm>
            <a:off x="353699" y="2002256"/>
            <a:ext cx="39813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5" name="Google Shape;105;p19"/>
          <p:cNvSpPr txBox="1"/>
          <p:nvPr>
            <p:ph idx="4" type="body"/>
          </p:nvPr>
        </p:nvSpPr>
        <p:spPr>
          <a:xfrm>
            <a:off x="4806643" y="2002256"/>
            <a:ext cx="39825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6" name="Google Shape;106;p19"/>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7" name="Google Shape;107;p19"/>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8" name="Google Shape;108;p19"/>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109" name="Shape 109"/>
        <p:cNvGrpSpPr/>
        <p:nvPr/>
      </p:nvGrpSpPr>
      <p:grpSpPr>
        <a:xfrm>
          <a:off x="0" y="0"/>
          <a:ext cx="0" cy="0"/>
          <a:chOff x="0" y="0"/>
          <a:chExt cx="0" cy="0"/>
        </a:xfrm>
      </p:grpSpPr>
      <p:sp>
        <p:nvSpPr>
          <p:cNvPr id="110" name="Google Shape;110;p20"/>
          <p:cNvSpPr txBox="1"/>
          <p:nvPr>
            <p:ph idx="1" type="body"/>
          </p:nvPr>
        </p:nvSpPr>
        <p:spPr>
          <a:xfrm>
            <a:off x="352604"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1" name="Google Shape;111;p20"/>
          <p:cNvSpPr txBox="1"/>
          <p:nvPr>
            <p:ph idx="2" type="body"/>
          </p:nvPr>
        </p:nvSpPr>
        <p:spPr>
          <a:xfrm>
            <a:off x="3226966"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2" name="Google Shape;112;p20"/>
          <p:cNvSpPr txBox="1"/>
          <p:nvPr>
            <p:ph idx="3" type="body"/>
          </p:nvPr>
        </p:nvSpPr>
        <p:spPr>
          <a:xfrm>
            <a:off x="6101329"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3" name="Google Shape;113;p20"/>
          <p:cNvSpPr txBox="1"/>
          <p:nvPr>
            <p:ph idx="4" type="body"/>
          </p:nvPr>
        </p:nvSpPr>
        <p:spPr>
          <a:xfrm>
            <a:off x="35370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4" name="Google Shape;114;p20"/>
          <p:cNvSpPr txBox="1"/>
          <p:nvPr>
            <p:ph idx="5" type="body"/>
          </p:nvPr>
        </p:nvSpPr>
        <p:spPr>
          <a:xfrm>
            <a:off x="3228107"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5" name="Google Shape;115;p20"/>
          <p:cNvSpPr txBox="1"/>
          <p:nvPr>
            <p:ph idx="6" type="body"/>
          </p:nvPr>
        </p:nvSpPr>
        <p:spPr>
          <a:xfrm>
            <a:off x="610132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0"/>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7" name="Google Shape;117;p20"/>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8" name="Google Shape;118;p20"/>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16" name="Shape 16"/>
        <p:cNvGrpSpPr/>
        <p:nvPr/>
      </p:nvGrpSpPr>
      <p:grpSpPr>
        <a:xfrm>
          <a:off x="0" y="0"/>
          <a:ext cx="0" cy="0"/>
          <a:chOff x="0" y="0"/>
          <a:chExt cx="0" cy="0"/>
        </a:xfrm>
      </p:grpSpPr>
      <p:pic>
        <p:nvPicPr>
          <p:cNvPr id="17" name="Google Shape;17;p3"/>
          <p:cNvPicPr preferRelativeResize="0"/>
          <p:nvPr/>
        </p:nvPicPr>
        <p:blipFill rotWithShape="1">
          <a:blip r:embed="rId2">
            <a:alphaModFix/>
          </a:blip>
          <a:srcRect b="2161" l="0" r="0" t="2171"/>
          <a:stretch/>
        </p:blipFill>
        <p:spPr>
          <a:xfrm>
            <a:off x="0" y="0"/>
            <a:ext cx="9143998" cy="5143499"/>
          </a:xfrm>
          <a:prstGeom prst="rect">
            <a:avLst/>
          </a:prstGeom>
          <a:noFill/>
          <a:ln>
            <a:noFill/>
          </a:ln>
        </p:spPr>
      </p:pic>
      <p:pic>
        <p:nvPicPr>
          <p:cNvPr id="18" name="Google Shape;18;p3"/>
          <p:cNvPicPr preferRelativeResize="0"/>
          <p:nvPr/>
        </p:nvPicPr>
        <p:blipFill rotWithShape="1">
          <a:blip r:embed="rId3">
            <a:alphaModFix/>
          </a:blip>
          <a:srcRect b="0" l="0" r="0" t="0"/>
          <a:stretch/>
        </p:blipFill>
        <p:spPr>
          <a:xfrm>
            <a:off x="3790950" y="1300163"/>
            <a:ext cx="1562100" cy="19526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119" name="Shape 119"/>
        <p:cNvGrpSpPr/>
        <p:nvPr/>
      </p:nvGrpSpPr>
      <p:grpSpPr>
        <a:xfrm>
          <a:off x="0" y="0"/>
          <a:ext cx="0" cy="0"/>
          <a:chOff x="0" y="0"/>
          <a:chExt cx="0" cy="0"/>
        </a:xfrm>
      </p:grpSpPr>
      <p:sp>
        <p:nvSpPr>
          <p:cNvPr id="120" name="Google Shape;120;p21"/>
          <p:cNvSpPr txBox="1"/>
          <p:nvPr>
            <p:ph idx="1" type="body"/>
          </p:nvPr>
        </p:nvSpPr>
        <p:spPr>
          <a:xfrm>
            <a:off x="352602"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1" name="Google Shape;121;p21"/>
          <p:cNvSpPr txBox="1"/>
          <p:nvPr>
            <p:ph idx="2" type="body"/>
          </p:nvPr>
        </p:nvSpPr>
        <p:spPr>
          <a:xfrm>
            <a:off x="352601"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1"/>
          <p:cNvSpPr txBox="1"/>
          <p:nvPr>
            <p:ph idx="3" type="body"/>
          </p:nvPr>
        </p:nvSpPr>
        <p:spPr>
          <a:xfrm>
            <a:off x="4807457"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3" name="Google Shape;123;p21"/>
          <p:cNvSpPr txBox="1"/>
          <p:nvPr>
            <p:ph idx="4" type="body"/>
          </p:nvPr>
        </p:nvSpPr>
        <p:spPr>
          <a:xfrm>
            <a:off x="4807456"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4" name="Google Shape;124;p21"/>
          <p:cNvSpPr txBox="1"/>
          <p:nvPr>
            <p:ph idx="5" type="body"/>
          </p:nvPr>
        </p:nvSpPr>
        <p:spPr>
          <a:xfrm>
            <a:off x="4806638"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5" name="Google Shape;125;p21"/>
          <p:cNvSpPr txBox="1"/>
          <p:nvPr>
            <p:ph idx="6" type="body"/>
          </p:nvPr>
        </p:nvSpPr>
        <p:spPr>
          <a:xfrm>
            <a:off x="358639"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6" name="Google Shape;126;p21"/>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7" name="Google Shape;127;p21"/>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8" name="Google Shape;128;p2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129" name="Shape 129"/>
        <p:cNvGrpSpPr/>
        <p:nvPr/>
      </p:nvGrpSpPr>
      <p:grpSpPr>
        <a:xfrm>
          <a:off x="0" y="0"/>
          <a:ext cx="0" cy="0"/>
          <a:chOff x="0" y="0"/>
          <a:chExt cx="0" cy="0"/>
        </a:xfrm>
      </p:grpSpPr>
      <p:sp>
        <p:nvSpPr>
          <p:cNvPr id="130" name="Google Shape;130;p22"/>
          <p:cNvSpPr txBox="1"/>
          <p:nvPr>
            <p:ph idx="1" type="body"/>
          </p:nvPr>
        </p:nvSpPr>
        <p:spPr>
          <a:xfrm>
            <a:off x="6101321"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1" name="Google Shape;131;p22"/>
          <p:cNvSpPr txBox="1"/>
          <p:nvPr>
            <p:ph idx="2" type="body"/>
          </p:nvPr>
        </p:nvSpPr>
        <p:spPr>
          <a:xfrm>
            <a:off x="6101320"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2" name="Google Shape;132;p22"/>
          <p:cNvSpPr txBox="1"/>
          <p:nvPr>
            <p:ph idx="3" type="body"/>
          </p:nvPr>
        </p:nvSpPr>
        <p:spPr>
          <a:xfrm>
            <a:off x="354900"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3" name="Google Shape;133;p22"/>
          <p:cNvSpPr txBox="1"/>
          <p:nvPr>
            <p:ph idx="4" type="body"/>
          </p:nvPr>
        </p:nvSpPr>
        <p:spPr>
          <a:xfrm>
            <a:off x="354899"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4" name="Google Shape;134;p22"/>
          <p:cNvSpPr txBox="1"/>
          <p:nvPr>
            <p:ph idx="5" type="body"/>
          </p:nvPr>
        </p:nvSpPr>
        <p:spPr>
          <a:xfrm>
            <a:off x="3228108"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5" name="Google Shape;135;p22"/>
          <p:cNvSpPr txBox="1"/>
          <p:nvPr>
            <p:ph idx="6" type="body"/>
          </p:nvPr>
        </p:nvSpPr>
        <p:spPr>
          <a:xfrm>
            <a:off x="3228107"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6" name="Google Shape;136;p22"/>
          <p:cNvSpPr txBox="1"/>
          <p:nvPr>
            <p:ph idx="7" type="body"/>
          </p:nvPr>
        </p:nvSpPr>
        <p:spPr>
          <a:xfrm>
            <a:off x="35370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7" name="Google Shape;137;p22"/>
          <p:cNvSpPr txBox="1"/>
          <p:nvPr>
            <p:ph idx="8" type="body"/>
          </p:nvPr>
        </p:nvSpPr>
        <p:spPr>
          <a:xfrm>
            <a:off x="3228107"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8" name="Google Shape;138;p22"/>
          <p:cNvSpPr txBox="1"/>
          <p:nvPr>
            <p:ph idx="9" type="body"/>
          </p:nvPr>
        </p:nvSpPr>
        <p:spPr>
          <a:xfrm>
            <a:off x="610132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9" name="Google Shape;139;p22"/>
          <p:cNvSpPr txBox="1"/>
          <p:nvPr>
            <p:ph idx="13"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0" name="Google Shape;140;p22"/>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1" name="Google Shape;141;p2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142" name="Shape 142"/>
        <p:cNvGrpSpPr/>
        <p:nvPr/>
      </p:nvGrpSpPr>
      <p:grpSpPr>
        <a:xfrm>
          <a:off x="0" y="0"/>
          <a:ext cx="0" cy="0"/>
          <a:chOff x="0" y="0"/>
          <a:chExt cx="0" cy="0"/>
        </a:xfrm>
      </p:grpSpPr>
      <p:sp>
        <p:nvSpPr>
          <p:cNvPr id="143" name="Google Shape;143;p23"/>
          <p:cNvSpPr txBox="1"/>
          <p:nvPr>
            <p:ph idx="1" type="body"/>
          </p:nvPr>
        </p:nvSpPr>
        <p:spPr>
          <a:xfrm>
            <a:off x="352603"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4" name="Google Shape;144;p23"/>
          <p:cNvSpPr txBox="1"/>
          <p:nvPr>
            <p:ph idx="2" type="body"/>
          </p:nvPr>
        </p:nvSpPr>
        <p:spPr>
          <a:xfrm>
            <a:off x="4806464"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5" name="Google Shape;145;p23"/>
          <p:cNvSpPr/>
          <p:nvPr>
            <p:ph idx="3" type="pic"/>
          </p:nvPr>
        </p:nvSpPr>
        <p:spPr>
          <a:xfrm>
            <a:off x="352425" y="1369219"/>
            <a:ext cx="783300" cy="782100"/>
          </a:xfrm>
          <a:prstGeom prst="rect">
            <a:avLst/>
          </a:prstGeom>
          <a:noFill/>
          <a:ln>
            <a:noFill/>
          </a:ln>
        </p:spPr>
      </p:sp>
      <p:sp>
        <p:nvSpPr>
          <p:cNvPr id="146" name="Google Shape;146;p23"/>
          <p:cNvSpPr/>
          <p:nvPr>
            <p:ph idx="4" type="pic"/>
          </p:nvPr>
        </p:nvSpPr>
        <p:spPr>
          <a:xfrm>
            <a:off x="4806464" y="1369219"/>
            <a:ext cx="783300" cy="782100"/>
          </a:xfrm>
          <a:prstGeom prst="rect">
            <a:avLst/>
          </a:prstGeom>
          <a:noFill/>
          <a:ln>
            <a:noFill/>
          </a:ln>
        </p:spPr>
      </p:sp>
      <p:sp>
        <p:nvSpPr>
          <p:cNvPr id="147" name="Google Shape;147;p23"/>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8" name="Google Shape;148;p2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9" name="Google Shape;149;p2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50" name="Shape 150"/>
        <p:cNvGrpSpPr/>
        <p:nvPr/>
      </p:nvGrpSpPr>
      <p:grpSpPr>
        <a:xfrm>
          <a:off x="0" y="0"/>
          <a:ext cx="0" cy="0"/>
          <a:chOff x="0" y="0"/>
          <a:chExt cx="0" cy="0"/>
        </a:xfrm>
      </p:grpSpPr>
      <p:sp>
        <p:nvSpPr>
          <p:cNvPr id="151" name="Google Shape;151;p24"/>
          <p:cNvSpPr txBox="1"/>
          <p:nvPr>
            <p:ph idx="1" type="body"/>
          </p:nvPr>
        </p:nvSpPr>
        <p:spPr>
          <a:xfrm>
            <a:off x="352603"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2" name="Google Shape;152;p24"/>
          <p:cNvSpPr/>
          <p:nvPr>
            <p:ph idx="2" type="pic"/>
          </p:nvPr>
        </p:nvSpPr>
        <p:spPr>
          <a:xfrm>
            <a:off x="352425" y="1369219"/>
            <a:ext cx="783300" cy="782100"/>
          </a:xfrm>
          <a:prstGeom prst="rect">
            <a:avLst/>
          </a:prstGeom>
          <a:noFill/>
          <a:ln>
            <a:noFill/>
          </a:ln>
        </p:spPr>
      </p:sp>
      <p:sp>
        <p:nvSpPr>
          <p:cNvPr id="153" name="Google Shape;153;p24"/>
          <p:cNvSpPr txBox="1"/>
          <p:nvPr>
            <p:ph idx="3" type="body"/>
          </p:nvPr>
        </p:nvSpPr>
        <p:spPr>
          <a:xfrm>
            <a:off x="3226876"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4" name="Google Shape;154;p24"/>
          <p:cNvSpPr/>
          <p:nvPr>
            <p:ph idx="4" type="pic"/>
          </p:nvPr>
        </p:nvSpPr>
        <p:spPr>
          <a:xfrm>
            <a:off x="3226698" y="1369219"/>
            <a:ext cx="783300" cy="782100"/>
          </a:xfrm>
          <a:prstGeom prst="rect">
            <a:avLst/>
          </a:prstGeom>
          <a:noFill/>
          <a:ln>
            <a:noFill/>
          </a:ln>
        </p:spPr>
      </p:sp>
      <p:sp>
        <p:nvSpPr>
          <p:cNvPr id="155" name="Google Shape;155;p24"/>
          <p:cNvSpPr txBox="1"/>
          <p:nvPr>
            <p:ph idx="5" type="body"/>
          </p:nvPr>
        </p:nvSpPr>
        <p:spPr>
          <a:xfrm>
            <a:off x="6100971"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6" name="Google Shape;156;p24"/>
          <p:cNvSpPr/>
          <p:nvPr>
            <p:ph idx="6" type="pic"/>
          </p:nvPr>
        </p:nvSpPr>
        <p:spPr>
          <a:xfrm>
            <a:off x="6100792" y="1369219"/>
            <a:ext cx="783300" cy="782100"/>
          </a:xfrm>
          <a:prstGeom prst="rect">
            <a:avLst/>
          </a:prstGeom>
          <a:noFill/>
          <a:ln>
            <a:noFill/>
          </a:ln>
        </p:spPr>
      </p:sp>
      <p:sp>
        <p:nvSpPr>
          <p:cNvPr id="157" name="Google Shape;157;p24"/>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8" name="Google Shape;158;p24"/>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9" name="Google Shape;159;p24"/>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160" name="Shape 160"/>
        <p:cNvGrpSpPr/>
        <p:nvPr/>
      </p:nvGrpSpPr>
      <p:grpSpPr>
        <a:xfrm>
          <a:off x="0" y="0"/>
          <a:ext cx="0" cy="0"/>
          <a:chOff x="0" y="0"/>
          <a:chExt cx="0" cy="0"/>
        </a:xfrm>
      </p:grpSpPr>
      <p:sp>
        <p:nvSpPr>
          <p:cNvPr id="161" name="Google Shape;161;p25"/>
          <p:cNvSpPr/>
          <p:nvPr>
            <p:ph idx="2" type="pic"/>
          </p:nvPr>
        </p:nvSpPr>
        <p:spPr>
          <a:xfrm>
            <a:off x="352425" y="1369219"/>
            <a:ext cx="624600" cy="623700"/>
          </a:xfrm>
          <a:prstGeom prst="rect">
            <a:avLst/>
          </a:prstGeom>
          <a:noFill/>
          <a:ln>
            <a:noFill/>
          </a:ln>
        </p:spPr>
      </p:sp>
      <p:sp>
        <p:nvSpPr>
          <p:cNvPr id="162" name="Google Shape;162;p25"/>
          <p:cNvSpPr txBox="1"/>
          <p:nvPr>
            <p:ph idx="1" type="body"/>
          </p:nvPr>
        </p:nvSpPr>
        <p:spPr>
          <a:xfrm>
            <a:off x="1104901"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3" name="Google Shape;163;p25"/>
          <p:cNvSpPr txBox="1"/>
          <p:nvPr>
            <p:ph idx="3" type="body"/>
          </p:nvPr>
        </p:nvSpPr>
        <p:spPr>
          <a:xfrm>
            <a:off x="1104900"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25"/>
          <p:cNvSpPr txBox="1"/>
          <p:nvPr>
            <p:ph idx="4"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5" name="Google Shape;165;p2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6" name="Google Shape;166;p25"/>
          <p:cNvSpPr/>
          <p:nvPr>
            <p:ph idx="5" type="pic"/>
          </p:nvPr>
        </p:nvSpPr>
        <p:spPr>
          <a:xfrm>
            <a:off x="352425" y="3007519"/>
            <a:ext cx="624600" cy="623700"/>
          </a:xfrm>
          <a:prstGeom prst="rect">
            <a:avLst/>
          </a:prstGeom>
          <a:noFill/>
          <a:ln>
            <a:noFill/>
          </a:ln>
        </p:spPr>
      </p:sp>
      <p:sp>
        <p:nvSpPr>
          <p:cNvPr id="167" name="Google Shape;167;p25"/>
          <p:cNvSpPr txBox="1"/>
          <p:nvPr>
            <p:ph idx="6" type="body"/>
          </p:nvPr>
        </p:nvSpPr>
        <p:spPr>
          <a:xfrm>
            <a:off x="1104901"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8" name="Google Shape;168;p25"/>
          <p:cNvSpPr txBox="1"/>
          <p:nvPr>
            <p:ph idx="7" type="body"/>
          </p:nvPr>
        </p:nvSpPr>
        <p:spPr>
          <a:xfrm>
            <a:off x="1104900"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9" name="Google Shape;169;p25"/>
          <p:cNvSpPr/>
          <p:nvPr>
            <p:ph idx="8" type="pic"/>
          </p:nvPr>
        </p:nvSpPr>
        <p:spPr>
          <a:xfrm>
            <a:off x="4807099" y="1369219"/>
            <a:ext cx="624600" cy="623700"/>
          </a:xfrm>
          <a:prstGeom prst="rect">
            <a:avLst/>
          </a:prstGeom>
          <a:noFill/>
          <a:ln>
            <a:noFill/>
          </a:ln>
        </p:spPr>
      </p:sp>
      <p:sp>
        <p:nvSpPr>
          <p:cNvPr id="170" name="Google Shape;170;p25"/>
          <p:cNvSpPr txBox="1"/>
          <p:nvPr>
            <p:ph idx="9" type="body"/>
          </p:nvPr>
        </p:nvSpPr>
        <p:spPr>
          <a:xfrm>
            <a:off x="5559574"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25"/>
          <p:cNvSpPr txBox="1"/>
          <p:nvPr>
            <p:ph idx="13" type="body"/>
          </p:nvPr>
        </p:nvSpPr>
        <p:spPr>
          <a:xfrm>
            <a:off x="5559574"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2" name="Google Shape;172;p25"/>
          <p:cNvSpPr/>
          <p:nvPr>
            <p:ph idx="14" type="pic"/>
          </p:nvPr>
        </p:nvSpPr>
        <p:spPr>
          <a:xfrm>
            <a:off x="4807099" y="3007519"/>
            <a:ext cx="624600" cy="623700"/>
          </a:xfrm>
          <a:prstGeom prst="rect">
            <a:avLst/>
          </a:prstGeom>
          <a:noFill/>
          <a:ln>
            <a:noFill/>
          </a:ln>
        </p:spPr>
      </p:sp>
      <p:sp>
        <p:nvSpPr>
          <p:cNvPr id="173" name="Google Shape;173;p25"/>
          <p:cNvSpPr txBox="1"/>
          <p:nvPr>
            <p:ph idx="15" type="body"/>
          </p:nvPr>
        </p:nvSpPr>
        <p:spPr>
          <a:xfrm>
            <a:off x="5559574"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4" name="Google Shape;174;p25"/>
          <p:cNvSpPr txBox="1"/>
          <p:nvPr>
            <p:ph idx="16" type="body"/>
          </p:nvPr>
        </p:nvSpPr>
        <p:spPr>
          <a:xfrm>
            <a:off x="5559574"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5" name="Google Shape;175;p25"/>
          <p:cNvSpPr txBox="1"/>
          <p:nvPr>
            <p:ph idx="17" type="body"/>
          </p:nvPr>
        </p:nvSpPr>
        <p:spPr>
          <a:xfrm>
            <a:off x="1104900"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6" name="Google Shape;176;p25"/>
          <p:cNvSpPr txBox="1"/>
          <p:nvPr>
            <p:ph idx="18" type="body"/>
          </p:nvPr>
        </p:nvSpPr>
        <p:spPr>
          <a:xfrm>
            <a:off x="1104900"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7" name="Google Shape;177;p25"/>
          <p:cNvSpPr txBox="1"/>
          <p:nvPr>
            <p:ph idx="19" type="body"/>
          </p:nvPr>
        </p:nvSpPr>
        <p:spPr>
          <a:xfrm>
            <a:off x="5559752"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8" name="Google Shape;178;p25"/>
          <p:cNvSpPr txBox="1"/>
          <p:nvPr>
            <p:ph idx="20" type="body"/>
          </p:nvPr>
        </p:nvSpPr>
        <p:spPr>
          <a:xfrm>
            <a:off x="5559752"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9" name="Google Shape;179;p2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180" name="Shape 180"/>
        <p:cNvGrpSpPr/>
        <p:nvPr/>
      </p:nvGrpSpPr>
      <p:grpSpPr>
        <a:xfrm>
          <a:off x="0" y="0"/>
          <a:ext cx="0" cy="0"/>
          <a:chOff x="0" y="0"/>
          <a:chExt cx="0" cy="0"/>
        </a:xfrm>
      </p:grpSpPr>
      <p:sp>
        <p:nvSpPr>
          <p:cNvPr id="181" name="Google Shape;181;p26"/>
          <p:cNvSpPr/>
          <p:nvPr>
            <p:ph idx="2" type="pic"/>
          </p:nvPr>
        </p:nvSpPr>
        <p:spPr>
          <a:xfrm>
            <a:off x="4806553" y="0"/>
            <a:ext cx="4337400" cy="5143500"/>
          </a:xfrm>
          <a:prstGeom prst="rect">
            <a:avLst/>
          </a:prstGeom>
          <a:noFill/>
          <a:ln>
            <a:noFill/>
          </a:ln>
        </p:spPr>
      </p:sp>
      <p:sp>
        <p:nvSpPr>
          <p:cNvPr id="182" name="Google Shape;182;p26"/>
          <p:cNvSpPr txBox="1"/>
          <p:nvPr>
            <p:ph idx="1" type="body"/>
          </p:nvPr>
        </p:nvSpPr>
        <p:spPr>
          <a:xfrm>
            <a:off x="352603" y="2004060"/>
            <a:ext cx="3982500" cy="262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3" name="Google Shape;183;p26"/>
          <p:cNvSpPr txBox="1"/>
          <p:nvPr>
            <p:ph idx="3"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4" name="Google Shape;184;p26"/>
          <p:cNvSpPr/>
          <p:nvPr>
            <p:ph idx="4" type="pic"/>
          </p:nvPr>
        </p:nvSpPr>
        <p:spPr>
          <a:xfrm>
            <a:off x="8320087" y="262855"/>
            <a:ext cx="494100" cy="445500"/>
          </a:xfrm>
          <a:prstGeom prst="rect">
            <a:avLst/>
          </a:prstGeom>
          <a:noFill/>
          <a:ln>
            <a:noFill/>
          </a:ln>
        </p:spPr>
      </p:sp>
      <p:sp>
        <p:nvSpPr>
          <p:cNvPr id="185" name="Google Shape;185;p26"/>
          <p:cNvSpPr txBox="1"/>
          <p:nvPr>
            <p:ph type="title"/>
          </p:nvPr>
        </p:nvSpPr>
        <p:spPr>
          <a:xfrm>
            <a:off x="354081" y="288753"/>
            <a:ext cx="3981000" cy="8541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6" name="Google Shape;186;p2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187" name="Shape 187"/>
        <p:cNvGrpSpPr/>
        <p:nvPr/>
      </p:nvGrpSpPr>
      <p:grpSpPr>
        <a:xfrm>
          <a:off x="0" y="0"/>
          <a:ext cx="0" cy="0"/>
          <a:chOff x="0" y="0"/>
          <a:chExt cx="0" cy="0"/>
        </a:xfrm>
      </p:grpSpPr>
      <p:sp>
        <p:nvSpPr>
          <p:cNvPr id="188" name="Google Shape;188;p27"/>
          <p:cNvSpPr txBox="1"/>
          <p:nvPr>
            <p:ph idx="1" type="body"/>
          </p:nvPr>
        </p:nvSpPr>
        <p:spPr>
          <a:xfrm>
            <a:off x="1132115" y="1369219"/>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9" name="Google Shape;189;p27"/>
          <p:cNvSpPr/>
          <p:nvPr>
            <p:ph idx="2" type="pic"/>
          </p:nvPr>
        </p:nvSpPr>
        <p:spPr>
          <a:xfrm>
            <a:off x="352426" y="1369219"/>
            <a:ext cx="627300" cy="623700"/>
          </a:xfrm>
          <a:prstGeom prst="rect">
            <a:avLst/>
          </a:prstGeom>
          <a:noFill/>
          <a:ln>
            <a:noFill/>
          </a:ln>
        </p:spPr>
      </p:sp>
      <p:sp>
        <p:nvSpPr>
          <p:cNvPr id="190" name="Google Shape;190;p27"/>
          <p:cNvSpPr/>
          <p:nvPr>
            <p:ph idx="3" type="pic"/>
          </p:nvPr>
        </p:nvSpPr>
        <p:spPr>
          <a:xfrm>
            <a:off x="4806553" y="0"/>
            <a:ext cx="4337400" cy="5143500"/>
          </a:xfrm>
          <a:prstGeom prst="rect">
            <a:avLst/>
          </a:prstGeom>
          <a:noFill/>
          <a:ln>
            <a:noFill/>
          </a:ln>
        </p:spPr>
      </p:sp>
      <p:sp>
        <p:nvSpPr>
          <p:cNvPr id="191" name="Google Shape;191;p27"/>
          <p:cNvSpPr txBox="1"/>
          <p:nvPr>
            <p:ph type="title"/>
          </p:nvPr>
        </p:nvSpPr>
        <p:spPr>
          <a:xfrm>
            <a:off x="354081" y="288752"/>
            <a:ext cx="3981000" cy="8433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2" name="Google Shape;192;p27"/>
          <p:cNvSpPr txBox="1"/>
          <p:nvPr>
            <p:ph idx="4" type="body"/>
          </p:nvPr>
        </p:nvSpPr>
        <p:spPr>
          <a:xfrm>
            <a:off x="1132115" y="2149648"/>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3" name="Google Shape;193;p27"/>
          <p:cNvSpPr/>
          <p:nvPr>
            <p:ph idx="5" type="pic"/>
          </p:nvPr>
        </p:nvSpPr>
        <p:spPr>
          <a:xfrm>
            <a:off x="352426" y="2149647"/>
            <a:ext cx="627300" cy="626400"/>
          </a:xfrm>
          <a:prstGeom prst="rect">
            <a:avLst/>
          </a:prstGeom>
          <a:noFill/>
          <a:ln>
            <a:noFill/>
          </a:ln>
        </p:spPr>
      </p:sp>
      <p:sp>
        <p:nvSpPr>
          <p:cNvPr id="194" name="Google Shape;194;p27"/>
          <p:cNvSpPr txBox="1"/>
          <p:nvPr>
            <p:ph idx="6" type="body"/>
          </p:nvPr>
        </p:nvSpPr>
        <p:spPr>
          <a:xfrm>
            <a:off x="1132115" y="2930076"/>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5" name="Google Shape;195;p27"/>
          <p:cNvSpPr/>
          <p:nvPr>
            <p:ph idx="7" type="pic"/>
          </p:nvPr>
        </p:nvSpPr>
        <p:spPr>
          <a:xfrm>
            <a:off x="352426" y="2930075"/>
            <a:ext cx="627300" cy="626400"/>
          </a:xfrm>
          <a:prstGeom prst="rect">
            <a:avLst/>
          </a:prstGeom>
          <a:noFill/>
          <a:ln>
            <a:noFill/>
          </a:ln>
        </p:spPr>
      </p:sp>
      <p:sp>
        <p:nvSpPr>
          <p:cNvPr id="196" name="Google Shape;196;p27"/>
          <p:cNvSpPr txBox="1"/>
          <p:nvPr>
            <p:ph idx="8" type="body"/>
          </p:nvPr>
        </p:nvSpPr>
        <p:spPr>
          <a:xfrm>
            <a:off x="1132115" y="3710504"/>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7" name="Google Shape;197;p27"/>
          <p:cNvSpPr/>
          <p:nvPr>
            <p:ph idx="9" type="pic"/>
          </p:nvPr>
        </p:nvSpPr>
        <p:spPr>
          <a:xfrm>
            <a:off x="352426" y="3710503"/>
            <a:ext cx="627300" cy="626400"/>
          </a:xfrm>
          <a:prstGeom prst="rect">
            <a:avLst/>
          </a:prstGeom>
          <a:noFill/>
          <a:ln>
            <a:noFill/>
          </a:ln>
        </p:spPr>
      </p:sp>
      <p:sp>
        <p:nvSpPr>
          <p:cNvPr id="198" name="Google Shape;198;p27"/>
          <p:cNvSpPr/>
          <p:nvPr>
            <p:ph idx="13" type="pic"/>
          </p:nvPr>
        </p:nvSpPr>
        <p:spPr>
          <a:xfrm>
            <a:off x="8320087" y="262855"/>
            <a:ext cx="494100" cy="445500"/>
          </a:xfrm>
          <a:prstGeom prst="rect">
            <a:avLst/>
          </a:prstGeom>
          <a:noFill/>
          <a:ln>
            <a:noFill/>
          </a:ln>
        </p:spPr>
      </p:sp>
      <p:sp>
        <p:nvSpPr>
          <p:cNvPr id="199" name="Google Shape;199;p2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0" name="Shape 200"/>
        <p:cNvGrpSpPr/>
        <p:nvPr/>
      </p:nvGrpSpPr>
      <p:grpSpPr>
        <a:xfrm>
          <a:off x="0" y="0"/>
          <a:ext cx="0" cy="0"/>
          <a:chOff x="0" y="0"/>
          <a:chExt cx="0" cy="0"/>
        </a:xfrm>
      </p:grpSpPr>
      <p:sp>
        <p:nvSpPr>
          <p:cNvPr id="201" name="Google Shape;201;p2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202" name="Shape 202"/>
        <p:cNvGrpSpPr/>
        <p:nvPr/>
      </p:nvGrpSpPr>
      <p:grpSpPr>
        <a:xfrm>
          <a:off x="0" y="0"/>
          <a:ext cx="0" cy="0"/>
          <a:chOff x="0" y="0"/>
          <a:chExt cx="0" cy="0"/>
        </a:xfrm>
      </p:grpSpPr>
      <p:pic>
        <p:nvPicPr>
          <p:cNvPr id="203" name="Google Shape;203;p29"/>
          <p:cNvPicPr preferRelativeResize="0"/>
          <p:nvPr/>
        </p:nvPicPr>
        <p:blipFill rotWithShape="1">
          <a:blip r:embed="rId2">
            <a:alphaModFix/>
          </a:blip>
          <a:srcRect b="0" l="0" r="0" t="0"/>
          <a:stretch/>
        </p:blipFill>
        <p:spPr>
          <a:xfrm>
            <a:off x="0" y="0"/>
            <a:ext cx="9144000" cy="5127476"/>
          </a:xfrm>
          <a:prstGeom prst="rect">
            <a:avLst/>
          </a:prstGeom>
          <a:noFill/>
          <a:ln>
            <a:noFill/>
          </a:ln>
        </p:spPr>
      </p:pic>
      <p:pic>
        <p:nvPicPr>
          <p:cNvPr id="204" name="Google Shape;204;p29"/>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05" name="Google Shape;205;p29"/>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6" name="Google Shape;206;p29"/>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2"/>
              </a:buClr>
              <a:buSzPts val="1400"/>
              <a:buNone/>
              <a:defRPr b="0" sz="1400">
                <a:solidFill>
                  <a:schemeClr val="dk2"/>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07" name="Shape 207"/>
        <p:cNvGrpSpPr/>
        <p:nvPr/>
      </p:nvGrpSpPr>
      <p:grpSpPr>
        <a:xfrm>
          <a:off x="0" y="0"/>
          <a:ext cx="0" cy="0"/>
          <a:chOff x="0" y="0"/>
          <a:chExt cx="0" cy="0"/>
        </a:xfrm>
      </p:grpSpPr>
      <p:pic>
        <p:nvPicPr>
          <p:cNvPr id="208" name="Google Shape;208;p30"/>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09" name="Google Shape;209;p30"/>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0" name="Google Shape;210;p30"/>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211" name="Google Shape;211;p30"/>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19" name="Shape 19"/>
        <p:cNvGrpSpPr/>
        <p:nvPr/>
      </p:nvGrpSpPr>
      <p:grpSpPr>
        <a:xfrm>
          <a:off x="0" y="0"/>
          <a:ext cx="0" cy="0"/>
          <a:chOff x="0" y="0"/>
          <a:chExt cx="0" cy="0"/>
        </a:xfrm>
      </p:grpSpPr>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212" name="Shape 212"/>
        <p:cNvGrpSpPr/>
        <p:nvPr/>
      </p:nvGrpSpPr>
      <p:grpSpPr>
        <a:xfrm>
          <a:off x="0" y="0"/>
          <a:ext cx="0" cy="0"/>
          <a:chOff x="0" y="0"/>
          <a:chExt cx="0" cy="0"/>
        </a:xfrm>
      </p:grpSpPr>
      <p:pic>
        <p:nvPicPr>
          <p:cNvPr id="213" name="Google Shape;213;p31"/>
          <p:cNvPicPr preferRelativeResize="0"/>
          <p:nvPr/>
        </p:nvPicPr>
        <p:blipFill rotWithShape="1">
          <a:blip r:embed="rId2">
            <a:alphaModFix/>
          </a:blip>
          <a:srcRect b="0" l="0" r="0" t="1613"/>
          <a:stretch/>
        </p:blipFill>
        <p:spPr>
          <a:xfrm>
            <a:off x="0" y="0"/>
            <a:ext cx="9144000" cy="5044602"/>
          </a:xfrm>
          <a:prstGeom prst="rect">
            <a:avLst/>
          </a:prstGeom>
          <a:noFill/>
          <a:ln>
            <a:noFill/>
          </a:ln>
        </p:spPr>
      </p:pic>
      <p:sp>
        <p:nvSpPr>
          <p:cNvPr id="214" name="Google Shape;214;p31"/>
          <p:cNvSpPr txBox="1"/>
          <p:nvPr>
            <p:ph idx="10" type="dt"/>
          </p:nvPr>
        </p:nvSpPr>
        <p:spPr>
          <a:xfrm>
            <a:off x="354083" y="4767263"/>
            <a:ext cx="62895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215" name="Google Shape;215;p31"/>
          <p:cNvSpPr txBox="1"/>
          <p:nvPr>
            <p:ph idx="12" type="sldNum"/>
          </p:nvPr>
        </p:nvSpPr>
        <p:spPr>
          <a:xfrm>
            <a:off x="6732518" y="5290245"/>
            <a:ext cx="20574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pic>
        <p:nvPicPr>
          <p:cNvPr id="216" name="Google Shape;216;p31"/>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17" name="Google Shape;217;p31"/>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8" name="Google Shape;218;p31"/>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219" name="Shape 219"/>
        <p:cNvGrpSpPr/>
        <p:nvPr/>
      </p:nvGrpSpPr>
      <p:grpSpPr>
        <a:xfrm>
          <a:off x="0" y="0"/>
          <a:ext cx="0" cy="0"/>
          <a:chOff x="0" y="0"/>
          <a:chExt cx="0" cy="0"/>
        </a:xfrm>
      </p:grpSpPr>
      <p:sp>
        <p:nvSpPr>
          <p:cNvPr id="220" name="Google Shape;220;p32"/>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3000"/>
              <a:buNone/>
              <a:defRPr sz="30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1" name="Google Shape;221;p32"/>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US"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sp>
        <p:nvSpPr>
          <p:cNvPr id="222" name="Google Shape;222;p32"/>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3" name="Google Shape;223;p3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224" name="Shape 224"/>
        <p:cNvGrpSpPr/>
        <p:nvPr/>
      </p:nvGrpSpPr>
      <p:grpSpPr>
        <a:xfrm>
          <a:off x="0" y="0"/>
          <a:ext cx="0" cy="0"/>
          <a:chOff x="0" y="0"/>
          <a:chExt cx="0" cy="0"/>
        </a:xfrm>
      </p:grpSpPr>
      <p:sp>
        <p:nvSpPr>
          <p:cNvPr id="225" name="Google Shape;225;p33"/>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US"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pic>
        <p:nvPicPr>
          <p:cNvPr id="226" name="Google Shape;226;p33"/>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27" name="Google Shape;227;p33"/>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8" name="Google Shape;228;p33"/>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236" name="Shape 236"/>
        <p:cNvGrpSpPr/>
        <p:nvPr/>
      </p:nvGrpSpPr>
      <p:grpSpPr>
        <a:xfrm>
          <a:off x="0" y="0"/>
          <a:ext cx="0" cy="0"/>
          <a:chOff x="0" y="0"/>
          <a:chExt cx="0" cy="0"/>
        </a:xfrm>
      </p:grpSpPr>
      <p:sp>
        <p:nvSpPr>
          <p:cNvPr id="237" name="Google Shape;237;p35"/>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8" name="Google Shape;238;p3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39" name="Shape 239"/>
        <p:cNvGrpSpPr/>
        <p:nvPr/>
      </p:nvGrpSpPr>
      <p:grpSpPr>
        <a:xfrm>
          <a:off x="0" y="0"/>
          <a:ext cx="0" cy="0"/>
          <a:chOff x="0" y="0"/>
          <a:chExt cx="0" cy="0"/>
        </a:xfrm>
      </p:grpSpPr>
      <p:pic>
        <p:nvPicPr>
          <p:cNvPr id="240" name="Google Shape;240;p3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241" name="Google Shape;241;p3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2" name="Google Shape;242;p3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43" name="Google Shape;243;p36"/>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244" name="Google Shape;244;p3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245" name="Google Shape;245;p36"/>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46" name="Shape 246"/>
        <p:cNvGrpSpPr/>
        <p:nvPr/>
      </p:nvGrpSpPr>
      <p:grpSpPr>
        <a:xfrm>
          <a:off x="0" y="0"/>
          <a:ext cx="0" cy="0"/>
          <a:chOff x="0" y="0"/>
          <a:chExt cx="0" cy="0"/>
        </a:xfrm>
      </p:grpSpPr>
      <p:sp>
        <p:nvSpPr>
          <p:cNvPr id="247" name="Google Shape;247;p37"/>
          <p:cNvSpPr/>
          <p:nvPr/>
        </p:nvSpPr>
        <p:spPr>
          <a:xfrm>
            <a:off x="8277606" y="14401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48" name="Google Shape;248;p37"/>
          <p:cNvSpPr/>
          <p:nvPr/>
        </p:nvSpPr>
        <p:spPr>
          <a:xfrm>
            <a:off x="8199882" y="446455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49" name="Google Shape;249;p37"/>
          <p:cNvSpPr/>
          <p:nvPr/>
        </p:nvSpPr>
        <p:spPr>
          <a:xfrm>
            <a:off x="8277606" y="14401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50" name="Google Shape;250;p37"/>
          <p:cNvSpPr/>
          <p:nvPr/>
        </p:nvSpPr>
        <p:spPr>
          <a:xfrm>
            <a:off x="8199882" y="446455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251" name="Shape 251"/>
        <p:cNvGrpSpPr/>
        <p:nvPr/>
      </p:nvGrpSpPr>
      <p:grpSpPr>
        <a:xfrm>
          <a:off x="0" y="0"/>
          <a:ext cx="0" cy="0"/>
          <a:chOff x="0" y="0"/>
          <a:chExt cx="0" cy="0"/>
        </a:xfrm>
      </p:grpSpPr>
      <p:sp>
        <p:nvSpPr>
          <p:cNvPr id="252" name="Google Shape;252;p38"/>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314325" lvl="0" marL="457200" algn="l">
              <a:lnSpc>
                <a:spcPct val="100000"/>
              </a:lnSpc>
              <a:spcBef>
                <a:spcPts val="300"/>
              </a:spcBef>
              <a:spcAft>
                <a:spcPts val="0"/>
              </a:spcAft>
              <a:buClr>
                <a:schemeClr val="accent6"/>
              </a:buClr>
              <a:buSzPts val="1350"/>
              <a:buFont typeface="Arial"/>
              <a:buChar char="•"/>
              <a:defRPr b="0"/>
            </a:lvl1pPr>
            <a:lvl2pPr indent="-314325" lvl="1" marL="914400" algn="l">
              <a:lnSpc>
                <a:spcPct val="100000"/>
              </a:lnSpc>
              <a:spcBef>
                <a:spcPts val="225"/>
              </a:spcBef>
              <a:spcAft>
                <a:spcPts val="0"/>
              </a:spcAft>
              <a:buClr>
                <a:schemeClr val="accent6"/>
              </a:buClr>
              <a:buSzPts val="1350"/>
              <a:buFont typeface="Arial"/>
              <a:buChar char="•"/>
              <a:defRPr/>
            </a:lvl2pPr>
            <a:lvl3pPr indent="-304800" lvl="2" marL="1371600" algn="l">
              <a:lnSpc>
                <a:spcPct val="100000"/>
              </a:lnSpc>
              <a:spcBef>
                <a:spcPts val="225"/>
              </a:spcBef>
              <a:spcAft>
                <a:spcPts val="0"/>
              </a:spcAft>
              <a:buSzPts val="1200"/>
              <a:buFont typeface="NTR"/>
              <a:buChar char="-"/>
              <a:defRPr/>
            </a:lvl3pPr>
            <a:lvl4pPr indent="-298450" lvl="3" marL="1828800" algn="l">
              <a:lnSpc>
                <a:spcPct val="100000"/>
              </a:lnSpc>
              <a:spcBef>
                <a:spcPts val="225"/>
              </a:spcBef>
              <a:spcAft>
                <a:spcPts val="0"/>
              </a:spcAft>
              <a:buSzPts val="1100"/>
              <a:buFont typeface="Noto Sans Symbols"/>
              <a:buChar char="▪"/>
              <a:defRPr sz="1100"/>
            </a:lvl4pPr>
            <a:lvl5pPr indent="-295275" lvl="4" marL="2286000" algn="l">
              <a:lnSpc>
                <a:spcPct val="100000"/>
              </a:lnSpc>
              <a:spcBef>
                <a:spcPts val="225"/>
              </a:spcBef>
              <a:spcAft>
                <a:spcPts val="0"/>
              </a:spcAft>
              <a:buSzPts val="1050"/>
              <a:buChar char="‑"/>
              <a:defRPr sz="10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3" name="Google Shape;253;p38"/>
          <p:cNvSpPr txBox="1"/>
          <p:nvPr>
            <p:ph idx="2"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4" name="Google Shape;254;p3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255" name="Shape 255"/>
        <p:cNvGrpSpPr/>
        <p:nvPr/>
      </p:nvGrpSpPr>
      <p:grpSpPr>
        <a:xfrm>
          <a:off x="0" y="0"/>
          <a:ext cx="0" cy="0"/>
          <a:chOff x="0" y="0"/>
          <a:chExt cx="0" cy="0"/>
        </a:xfrm>
      </p:grpSpPr>
      <p:sp>
        <p:nvSpPr>
          <p:cNvPr id="256" name="Google Shape;256;p39"/>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7" name="Google Shape;257;p39"/>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8" name="Google Shape;258;p39"/>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9" name="Google Shape;259;p39"/>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0" name="Google Shape;260;p39"/>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1" name="Google Shape;261;p39"/>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2" name="Google Shape;262;p39"/>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3" name="Google Shape;263;p39"/>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4" name="Google Shape;264;p39"/>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5" name="Google Shape;265;p39"/>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6" name="Google Shape;266;p39"/>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7" name="Google Shape;267;p39"/>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8" name="Google Shape;268;p39"/>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69" name="Google Shape;269;p39"/>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70" name="Google Shape;270;p39"/>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71" name="Google Shape;271;p39"/>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72" name="Google Shape;272;p39"/>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273" name="Google Shape;273;p39"/>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4" name="Google Shape;274;p39"/>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5" name="Google Shape;275;p39"/>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6" name="Google Shape;276;p39"/>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7" name="Google Shape;277;p39"/>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8" name="Google Shape;278;p39"/>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79" name="Google Shape;279;p39"/>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0" name="Google Shape;280;p39"/>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81" name="Google Shape;281;p39"/>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82" name="Google Shape;282;p39"/>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3" name="Google Shape;283;p39"/>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84" name="Google Shape;284;p39"/>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85" name="Google Shape;285;p39"/>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6" name="Google Shape;286;p39"/>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pic>
        <p:nvPicPr>
          <p:cNvPr id="287" name="Google Shape;287;p39"/>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288" name="Shape 288"/>
        <p:cNvGrpSpPr/>
        <p:nvPr/>
      </p:nvGrpSpPr>
      <p:grpSpPr>
        <a:xfrm>
          <a:off x="0" y="0"/>
          <a:ext cx="0" cy="0"/>
          <a:chOff x="0" y="0"/>
          <a:chExt cx="0" cy="0"/>
        </a:xfrm>
      </p:grpSpPr>
      <p:sp>
        <p:nvSpPr>
          <p:cNvPr id="289" name="Google Shape;289;p40"/>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0" name="Google Shape;290;p40"/>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1" name="Google Shape;291;p40"/>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2" name="Google Shape;292;p40"/>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3" name="Google Shape;293;p40"/>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4" name="Google Shape;294;p40"/>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5" name="Google Shape;295;p40"/>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6" name="Google Shape;296;p40"/>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7" name="Google Shape;297;p40"/>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298" name="Shape 298"/>
        <p:cNvGrpSpPr/>
        <p:nvPr/>
      </p:nvGrpSpPr>
      <p:grpSpPr>
        <a:xfrm>
          <a:off x="0" y="0"/>
          <a:ext cx="0" cy="0"/>
          <a:chOff x="0" y="0"/>
          <a:chExt cx="0" cy="0"/>
        </a:xfrm>
      </p:grpSpPr>
      <p:sp>
        <p:nvSpPr>
          <p:cNvPr id="299" name="Google Shape;299;p41"/>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0" name="Google Shape;300;p41"/>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1" name="Google Shape;301;p41"/>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2" name="Google Shape;302;p41"/>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3" name="Google Shape;303;p41"/>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4" name="Google Shape;304;p41"/>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5" name="Google Shape;305;p41"/>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6" name="Google Shape;306;p41"/>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7" name="Google Shape;307;p41"/>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8" name="Google Shape;308;p41"/>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9" name="Google Shape;309;p41"/>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0" name="Google Shape;310;p41"/>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1" name="Google Shape;311;p41"/>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20" name="Shape 20"/>
        <p:cNvGrpSpPr/>
        <p:nvPr/>
      </p:nvGrpSpPr>
      <p:grpSpPr>
        <a:xfrm>
          <a:off x="0" y="0"/>
          <a:ext cx="0" cy="0"/>
          <a:chOff x="0" y="0"/>
          <a:chExt cx="0" cy="0"/>
        </a:xfrm>
      </p:grpSpPr>
      <p:pic>
        <p:nvPicPr>
          <p:cNvPr id="21" name="Google Shape;21;p5"/>
          <p:cNvPicPr preferRelativeResize="0"/>
          <p:nvPr/>
        </p:nvPicPr>
        <p:blipFill rotWithShape="1">
          <a:blip r:embed="rId2">
            <a:alphaModFix/>
          </a:blip>
          <a:srcRect b="0" l="0" r="0" t="0"/>
          <a:stretch/>
        </p:blipFill>
        <p:spPr>
          <a:xfrm>
            <a:off x="2663687" y="2218306"/>
            <a:ext cx="3700985" cy="706889"/>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312" name="Shape 312"/>
        <p:cNvGrpSpPr/>
        <p:nvPr/>
      </p:nvGrpSpPr>
      <p:grpSpPr>
        <a:xfrm>
          <a:off x="0" y="0"/>
          <a:ext cx="0" cy="0"/>
          <a:chOff x="0" y="0"/>
          <a:chExt cx="0" cy="0"/>
        </a:xfrm>
      </p:grpSpPr>
      <p:sp>
        <p:nvSpPr>
          <p:cNvPr id="313" name="Google Shape;313;p42"/>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a:lvl1pPr>
            <a:lvl2pPr indent="-228600" lvl="1" marL="914400" algn="l">
              <a:lnSpc>
                <a:spcPct val="100000"/>
              </a:lnSpc>
              <a:spcBef>
                <a:spcPts val="300"/>
              </a:spcBef>
              <a:spcAft>
                <a:spcPts val="0"/>
              </a:spcAft>
              <a:buClr>
                <a:schemeClr val="dk1"/>
              </a:buClr>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4" name="Google Shape;314;p42"/>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315" name="Shape 315"/>
        <p:cNvGrpSpPr/>
        <p:nvPr/>
      </p:nvGrpSpPr>
      <p:grpSpPr>
        <a:xfrm>
          <a:off x="0" y="0"/>
          <a:ext cx="0" cy="0"/>
          <a:chOff x="0" y="0"/>
          <a:chExt cx="0" cy="0"/>
        </a:xfrm>
      </p:grpSpPr>
      <p:sp>
        <p:nvSpPr>
          <p:cNvPr id="316" name="Google Shape;316;p43"/>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7" name="Google Shape;317;p43"/>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8" name="Google Shape;318;p43"/>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9" name="Google Shape;319;p43"/>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0" name="Google Shape;320;p43"/>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1" name="Google Shape;321;p4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322" name="Shape 322"/>
        <p:cNvGrpSpPr/>
        <p:nvPr/>
      </p:nvGrpSpPr>
      <p:grpSpPr>
        <a:xfrm>
          <a:off x="0" y="0"/>
          <a:ext cx="0" cy="0"/>
          <a:chOff x="0" y="0"/>
          <a:chExt cx="0" cy="0"/>
        </a:xfrm>
      </p:grpSpPr>
      <p:sp>
        <p:nvSpPr>
          <p:cNvPr id="323" name="Google Shape;323;p44"/>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4" name="Google Shape;324;p44"/>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5" name="Google Shape;325;p44"/>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6" name="Google Shape;326;p44"/>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7" name="Google Shape;327;p44"/>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8" name="Google Shape;328;p44"/>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9" name="Google Shape;329;p44"/>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0" name="Google Shape;330;p4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331" name="Shape 331"/>
        <p:cNvGrpSpPr/>
        <p:nvPr/>
      </p:nvGrpSpPr>
      <p:grpSpPr>
        <a:xfrm>
          <a:off x="0" y="0"/>
          <a:ext cx="0" cy="0"/>
          <a:chOff x="0" y="0"/>
          <a:chExt cx="0" cy="0"/>
        </a:xfrm>
      </p:grpSpPr>
      <p:sp>
        <p:nvSpPr>
          <p:cNvPr id="332" name="Google Shape;332;p45"/>
          <p:cNvSpPr txBox="1"/>
          <p:nvPr>
            <p:ph idx="1" type="body"/>
          </p:nvPr>
        </p:nvSpPr>
        <p:spPr>
          <a:xfrm>
            <a:off x="35260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3" name="Google Shape;333;p45"/>
          <p:cNvSpPr txBox="1"/>
          <p:nvPr>
            <p:ph idx="2" type="body"/>
          </p:nvPr>
        </p:nvSpPr>
        <p:spPr>
          <a:xfrm>
            <a:off x="480646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4" name="Google Shape;334;p45"/>
          <p:cNvSpPr/>
          <p:nvPr>
            <p:ph idx="3" type="pic"/>
          </p:nvPr>
        </p:nvSpPr>
        <p:spPr>
          <a:xfrm>
            <a:off x="352427" y="1369220"/>
            <a:ext cx="783300" cy="782100"/>
          </a:xfrm>
          <a:prstGeom prst="rect">
            <a:avLst/>
          </a:prstGeom>
          <a:noFill/>
          <a:ln>
            <a:noFill/>
          </a:ln>
        </p:spPr>
      </p:sp>
      <p:sp>
        <p:nvSpPr>
          <p:cNvPr id="335" name="Google Shape;335;p45"/>
          <p:cNvSpPr/>
          <p:nvPr>
            <p:ph idx="4" type="pic"/>
          </p:nvPr>
        </p:nvSpPr>
        <p:spPr>
          <a:xfrm>
            <a:off x="4806466" y="1369220"/>
            <a:ext cx="783300" cy="782100"/>
          </a:xfrm>
          <a:prstGeom prst="rect">
            <a:avLst/>
          </a:prstGeom>
          <a:noFill/>
          <a:ln>
            <a:noFill/>
          </a:ln>
        </p:spPr>
      </p:sp>
      <p:sp>
        <p:nvSpPr>
          <p:cNvPr id="336" name="Google Shape;336;p45"/>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7" name="Google Shape;337;p4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338" name="Shape 338"/>
        <p:cNvGrpSpPr/>
        <p:nvPr/>
      </p:nvGrpSpPr>
      <p:grpSpPr>
        <a:xfrm>
          <a:off x="0" y="0"/>
          <a:ext cx="0" cy="0"/>
          <a:chOff x="0" y="0"/>
          <a:chExt cx="0" cy="0"/>
        </a:xfrm>
      </p:grpSpPr>
      <p:sp>
        <p:nvSpPr>
          <p:cNvPr id="339" name="Google Shape;339;p46"/>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0" name="Google Shape;340;p46"/>
          <p:cNvSpPr/>
          <p:nvPr>
            <p:ph idx="2" type="pic"/>
          </p:nvPr>
        </p:nvSpPr>
        <p:spPr>
          <a:xfrm>
            <a:off x="352427" y="1369220"/>
            <a:ext cx="783300" cy="782100"/>
          </a:xfrm>
          <a:prstGeom prst="rect">
            <a:avLst/>
          </a:prstGeom>
          <a:noFill/>
          <a:ln>
            <a:noFill/>
          </a:ln>
        </p:spPr>
      </p:sp>
      <p:sp>
        <p:nvSpPr>
          <p:cNvPr id="341" name="Google Shape;341;p46"/>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2" name="Google Shape;342;p46"/>
          <p:cNvSpPr/>
          <p:nvPr>
            <p:ph idx="4" type="pic"/>
          </p:nvPr>
        </p:nvSpPr>
        <p:spPr>
          <a:xfrm>
            <a:off x="3226700" y="1369220"/>
            <a:ext cx="783300" cy="782100"/>
          </a:xfrm>
          <a:prstGeom prst="rect">
            <a:avLst/>
          </a:prstGeom>
          <a:noFill/>
          <a:ln>
            <a:noFill/>
          </a:ln>
        </p:spPr>
      </p:sp>
      <p:sp>
        <p:nvSpPr>
          <p:cNvPr id="343" name="Google Shape;343;p46"/>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4" name="Google Shape;344;p46"/>
          <p:cNvSpPr/>
          <p:nvPr>
            <p:ph idx="6" type="pic"/>
          </p:nvPr>
        </p:nvSpPr>
        <p:spPr>
          <a:xfrm>
            <a:off x="6100794" y="1369220"/>
            <a:ext cx="783300" cy="782100"/>
          </a:xfrm>
          <a:prstGeom prst="rect">
            <a:avLst/>
          </a:prstGeom>
          <a:noFill/>
          <a:ln>
            <a:noFill/>
          </a:ln>
        </p:spPr>
      </p:sp>
      <p:sp>
        <p:nvSpPr>
          <p:cNvPr id="345" name="Google Shape;345;p46"/>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6" name="Google Shape;346;p4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347" name="Shape 347"/>
        <p:cNvGrpSpPr/>
        <p:nvPr/>
      </p:nvGrpSpPr>
      <p:grpSpPr>
        <a:xfrm>
          <a:off x="0" y="0"/>
          <a:ext cx="0" cy="0"/>
          <a:chOff x="0" y="0"/>
          <a:chExt cx="0" cy="0"/>
        </a:xfrm>
      </p:grpSpPr>
      <p:sp>
        <p:nvSpPr>
          <p:cNvPr id="348" name="Google Shape;348;p47"/>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9" name="Google Shape;349;p47"/>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0" name="Google Shape;350;p47"/>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1" name="Google Shape;351;p47"/>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2" name="Google Shape;352;p47"/>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3" name="Google Shape;353;p47"/>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4" name="Google Shape;354;p47"/>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5" name="Google Shape;355;p4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356" name="Shape 356"/>
        <p:cNvGrpSpPr/>
        <p:nvPr/>
      </p:nvGrpSpPr>
      <p:grpSpPr>
        <a:xfrm>
          <a:off x="0" y="0"/>
          <a:ext cx="0" cy="0"/>
          <a:chOff x="0" y="0"/>
          <a:chExt cx="0" cy="0"/>
        </a:xfrm>
      </p:grpSpPr>
      <p:sp>
        <p:nvSpPr>
          <p:cNvPr id="357" name="Google Shape;357;p48"/>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8" name="Google Shape;358;p48"/>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9" name="Google Shape;359;p48"/>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0" name="Google Shape;360;p48"/>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1" name="Google Shape;361;p48"/>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2" name="Google Shape;362;p48"/>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3" name="Google Shape;363;p48"/>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4" name="Google Shape;364;p48"/>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5" name="Google Shape;365;p48"/>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6" name="Google Shape;366;p48"/>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7" name="Google Shape;367;p4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368" name="Shape 368"/>
        <p:cNvGrpSpPr/>
        <p:nvPr/>
      </p:nvGrpSpPr>
      <p:grpSpPr>
        <a:xfrm>
          <a:off x="0" y="0"/>
          <a:ext cx="0" cy="0"/>
          <a:chOff x="0" y="0"/>
          <a:chExt cx="0" cy="0"/>
        </a:xfrm>
      </p:grpSpPr>
      <p:sp>
        <p:nvSpPr>
          <p:cNvPr id="369" name="Google Shape;369;p49"/>
          <p:cNvSpPr/>
          <p:nvPr>
            <p:ph idx="2" type="pic"/>
          </p:nvPr>
        </p:nvSpPr>
        <p:spPr>
          <a:xfrm>
            <a:off x="352426" y="1369219"/>
            <a:ext cx="624600" cy="623700"/>
          </a:xfrm>
          <a:prstGeom prst="rect">
            <a:avLst/>
          </a:prstGeom>
          <a:noFill/>
          <a:ln>
            <a:noFill/>
          </a:ln>
        </p:spPr>
      </p:sp>
      <p:sp>
        <p:nvSpPr>
          <p:cNvPr id="370" name="Google Shape;370;p49"/>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1" name="Google Shape;371;p49"/>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2" name="Google Shape;372;p49"/>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3" name="Google Shape;373;p4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4" name="Google Shape;374;p49"/>
          <p:cNvSpPr/>
          <p:nvPr>
            <p:ph idx="5" type="pic"/>
          </p:nvPr>
        </p:nvSpPr>
        <p:spPr>
          <a:xfrm>
            <a:off x="352426" y="3007519"/>
            <a:ext cx="624600" cy="623700"/>
          </a:xfrm>
          <a:prstGeom prst="rect">
            <a:avLst/>
          </a:prstGeom>
          <a:noFill/>
          <a:ln>
            <a:noFill/>
          </a:ln>
        </p:spPr>
      </p:sp>
      <p:sp>
        <p:nvSpPr>
          <p:cNvPr id="375" name="Google Shape;375;p49"/>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6" name="Google Shape;376;p49"/>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7" name="Google Shape;377;p49"/>
          <p:cNvSpPr/>
          <p:nvPr>
            <p:ph idx="8" type="pic"/>
          </p:nvPr>
        </p:nvSpPr>
        <p:spPr>
          <a:xfrm>
            <a:off x="4807100" y="1369219"/>
            <a:ext cx="624600" cy="623700"/>
          </a:xfrm>
          <a:prstGeom prst="rect">
            <a:avLst/>
          </a:prstGeom>
          <a:noFill/>
          <a:ln>
            <a:noFill/>
          </a:ln>
        </p:spPr>
      </p:sp>
      <p:sp>
        <p:nvSpPr>
          <p:cNvPr id="378" name="Google Shape;378;p49"/>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9" name="Google Shape;379;p49"/>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0" name="Google Shape;380;p49"/>
          <p:cNvSpPr/>
          <p:nvPr>
            <p:ph idx="14" type="pic"/>
          </p:nvPr>
        </p:nvSpPr>
        <p:spPr>
          <a:xfrm>
            <a:off x="4807100" y="3007519"/>
            <a:ext cx="624600" cy="623700"/>
          </a:xfrm>
          <a:prstGeom prst="rect">
            <a:avLst/>
          </a:prstGeom>
          <a:noFill/>
          <a:ln>
            <a:noFill/>
          </a:ln>
        </p:spPr>
      </p:sp>
      <p:sp>
        <p:nvSpPr>
          <p:cNvPr id="381" name="Google Shape;381;p49"/>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2" name="Google Shape;382;p49"/>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3" name="Google Shape;383;p49"/>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4" name="Google Shape;384;p49"/>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5" name="Google Shape;385;p49"/>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6" name="Google Shape;386;p49"/>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387" name="Shape 387"/>
        <p:cNvGrpSpPr/>
        <p:nvPr/>
      </p:nvGrpSpPr>
      <p:grpSpPr>
        <a:xfrm>
          <a:off x="0" y="0"/>
          <a:ext cx="0" cy="0"/>
          <a:chOff x="0" y="0"/>
          <a:chExt cx="0" cy="0"/>
        </a:xfrm>
      </p:grpSpPr>
      <p:sp>
        <p:nvSpPr>
          <p:cNvPr id="388" name="Google Shape;388;p50"/>
          <p:cNvSpPr/>
          <p:nvPr>
            <p:ph idx="2" type="pic"/>
          </p:nvPr>
        </p:nvSpPr>
        <p:spPr>
          <a:xfrm>
            <a:off x="4806554" y="0"/>
            <a:ext cx="4337400" cy="5143500"/>
          </a:xfrm>
          <a:prstGeom prst="rect">
            <a:avLst/>
          </a:prstGeom>
          <a:noFill/>
          <a:ln>
            <a:noFill/>
          </a:ln>
        </p:spPr>
      </p:sp>
      <p:sp>
        <p:nvSpPr>
          <p:cNvPr id="389" name="Google Shape;389;p50"/>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0" name="Google Shape;390;p50"/>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1" name="Google Shape;391;p50"/>
          <p:cNvSpPr/>
          <p:nvPr>
            <p:ph idx="4" type="pic"/>
          </p:nvPr>
        </p:nvSpPr>
        <p:spPr>
          <a:xfrm>
            <a:off x="8320087" y="262855"/>
            <a:ext cx="494100" cy="445500"/>
          </a:xfrm>
          <a:prstGeom prst="rect">
            <a:avLst/>
          </a:prstGeom>
          <a:noFill/>
          <a:ln>
            <a:noFill/>
          </a:ln>
        </p:spPr>
      </p:sp>
      <p:sp>
        <p:nvSpPr>
          <p:cNvPr id="392" name="Google Shape;392;p50"/>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393" name="Shape 393"/>
        <p:cNvGrpSpPr/>
        <p:nvPr/>
      </p:nvGrpSpPr>
      <p:grpSpPr>
        <a:xfrm>
          <a:off x="0" y="0"/>
          <a:ext cx="0" cy="0"/>
          <a:chOff x="0" y="0"/>
          <a:chExt cx="0" cy="0"/>
        </a:xfrm>
      </p:grpSpPr>
      <p:sp>
        <p:nvSpPr>
          <p:cNvPr id="394" name="Google Shape;394;p51"/>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5" name="Google Shape;395;p51"/>
          <p:cNvSpPr/>
          <p:nvPr>
            <p:ph idx="2" type="pic"/>
          </p:nvPr>
        </p:nvSpPr>
        <p:spPr>
          <a:xfrm>
            <a:off x="352426" y="1369219"/>
            <a:ext cx="627300" cy="623700"/>
          </a:xfrm>
          <a:prstGeom prst="rect">
            <a:avLst/>
          </a:prstGeom>
          <a:noFill/>
          <a:ln>
            <a:noFill/>
          </a:ln>
        </p:spPr>
      </p:sp>
      <p:sp>
        <p:nvSpPr>
          <p:cNvPr id="396" name="Google Shape;396;p51"/>
          <p:cNvSpPr/>
          <p:nvPr>
            <p:ph idx="3" type="pic"/>
          </p:nvPr>
        </p:nvSpPr>
        <p:spPr>
          <a:xfrm>
            <a:off x="4806554" y="0"/>
            <a:ext cx="4337400" cy="5143500"/>
          </a:xfrm>
          <a:prstGeom prst="rect">
            <a:avLst/>
          </a:prstGeom>
          <a:noFill/>
          <a:ln>
            <a:noFill/>
          </a:ln>
        </p:spPr>
      </p:sp>
      <p:sp>
        <p:nvSpPr>
          <p:cNvPr id="397" name="Google Shape;397;p51"/>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8" name="Google Shape;398;p51"/>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9" name="Google Shape;399;p51"/>
          <p:cNvSpPr/>
          <p:nvPr>
            <p:ph idx="5" type="pic"/>
          </p:nvPr>
        </p:nvSpPr>
        <p:spPr>
          <a:xfrm>
            <a:off x="352426" y="2149648"/>
            <a:ext cx="627300" cy="626400"/>
          </a:xfrm>
          <a:prstGeom prst="rect">
            <a:avLst/>
          </a:prstGeom>
          <a:noFill/>
          <a:ln>
            <a:noFill/>
          </a:ln>
        </p:spPr>
      </p:sp>
      <p:sp>
        <p:nvSpPr>
          <p:cNvPr id="400" name="Google Shape;400;p51"/>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1" name="Google Shape;401;p51"/>
          <p:cNvSpPr/>
          <p:nvPr>
            <p:ph idx="7" type="pic"/>
          </p:nvPr>
        </p:nvSpPr>
        <p:spPr>
          <a:xfrm>
            <a:off x="352426" y="2930077"/>
            <a:ext cx="627300" cy="626400"/>
          </a:xfrm>
          <a:prstGeom prst="rect">
            <a:avLst/>
          </a:prstGeom>
          <a:noFill/>
          <a:ln>
            <a:noFill/>
          </a:ln>
        </p:spPr>
      </p:sp>
      <p:sp>
        <p:nvSpPr>
          <p:cNvPr id="402" name="Google Shape;402;p51"/>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3" name="Google Shape;403;p51"/>
          <p:cNvSpPr/>
          <p:nvPr>
            <p:ph idx="9" type="pic"/>
          </p:nvPr>
        </p:nvSpPr>
        <p:spPr>
          <a:xfrm>
            <a:off x="352426" y="3710505"/>
            <a:ext cx="627300" cy="626400"/>
          </a:xfrm>
          <a:prstGeom prst="rect">
            <a:avLst/>
          </a:prstGeom>
          <a:noFill/>
          <a:ln>
            <a:noFill/>
          </a:ln>
        </p:spPr>
      </p:sp>
      <p:sp>
        <p:nvSpPr>
          <p:cNvPr id="404" name="Google Shape;404;p51"/>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Eye" showMasterSp="0">
  <p:cSld name="Title Short - Eye">
    <p:bg>
      <p:bgPr>
        <a:solidFill>
          <a:schemeClr val="dk2"/>
        </a:solidFill>
      </p:bgPr>
    </p:bg>
    <p:spTree>
      <p:nvGrpSpPr>
        <p:cNvPr id="22" name="Shape 22"/>
        <p:cNvGrpSpPr/>
        <p:nvPr/>
      </p:nvGrpSpPr>
      <p:grpSpPr>
        <a:xfrm>
          <a:off x="0" y="0"/>
          <a:ext cx="0" cy="0"/>
          <a:chOff x="0" y="0"/>
          <a:chExt cx="0" cy="0"/>
        </a:xfrm>
      </p:grpSpPr>
      <p:pic>
        <p:nvPicPr>
          <p:cNvPr id="23" name="Google Shape;23;p6"/>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24" name="Google Shape;24;p6"/>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25" name="Google Shape;25;p6"/>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26" name="Google Shape;26;p6"/>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405" name="Shape 405"/>
        <p:cNvGrpSpPr/>
        <p:nvPr/>
      </p:nvGrpSpPr>
      <p:grpSpPr>
        <a:xfrm>
          <a:off x="0" y="0"/>
          <a:ext cx="0" cy="0"/>
          <a:chOff x="0" y="0"/>
          <a:chExt cx="0" cy="0"/>
        </a:xfrm>
      </p:grpSpPr>
      <p:pic>
        <p:nvPicPr>
          <p:cNvPr id="406" name="Google Shape;406;p52"/>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07" name="Google Shape;407;p52"/>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08" name="Google Shape;408;p52"/>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9" name="Google Shape;409;p52"/>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10" name="Google Shape;410;p52"/>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11" name="Google Shape;411;p52"/>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412" name="Shape 412"/>
        <p:cNvGrpSpPr/>
        <p:nvPr/>
      </p:nvGrpSpPr>
      <p:grpSpPr>
        <a:xfrm>
          <a:off x="0" y="0"/>
          <a:ext cx="0" cy="0"/>
          <a:chOff x="0" y="0"/>
          <a:chExt cx="0" cy="0"/>
        </a:xfrm>
      </p:grpSpPr>
      <p:pic>
        <p:nvPicPr>
          <p:cNvPr id="413" name="Google Shape;413;p53"/>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414" name="Google Shape;414;p53"/>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15" name="Google Shape;415;p53"/>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pic>
        <p:nvPicPr>
          <p:cNvPr id="416" name="Google Shape;416;p53"/>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17" name="Google Shape;417;p53"/>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8" name="Google Shape;418;p53"/>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19" name="Google Shape;419;p53"/>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420" name="Google Shape;420;p53"/>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421" name="Shape 421"/>
        <p:cNvGrpSpPr/>
        <p:nvPr/>
      </p:nvGrpSpPr>
      <p:grpSpPr>
        <a:xfrm>
          <a:off x="0" y="0"/>
          <a:ext cx="0" cy="0"/>
          <a:chOff x="0" y="0"/>
          <a:chExt cx="0" cy="0"/>
        </a:xfrm>
      </p:grpSpPr>
      <p:sp>
        <p:nvSpPr>
          <p:cNvPr id="422" name="Google Shape;422;p54"/>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3" name="Google Shape;423;p54"/>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424" name="Google Shape;424;p54"/>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5" name="Google Shape;425;p54"/>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426" name="Shape 426"/>
        <p:cNvGrpSpPr/>
        <p:nvPr/>
      </p:nvGrpSpPr>
      <p:grpSpPr>
        <a:xfrm>
          <a:off x="0" y="0"/>
          <a:ext cx="0" cy="0"/>
          <a:chOff x="0" y="0"/>
          <a:chExt cx="0" cy="0"/>
        </a:xfrm>
      </p:grpSpPr>
      <p:sp>
        <p:nvSpPr>
          <p:cNvPr id="427" name="Google Shape;427;p55"/>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28" name="Google Shape;428;p5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429" name="Google Shape;429;p55"/>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0" name="Google Shape;430;p55"/>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1" name="Google Shape;431;p55"/>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32" name="Google Shape;432;p5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433" name="Shape 433"/>
        <p:cNvGrpSpPr/>
        <p:nvPr/>
      </p:nvGrpSpPr>
      <p:grpSpPr>
        <a:xfrm>
          <a:off x="0" y="0"/>
          <a:ext cx="0" cy="0"/>
          <a:chOff x="0" y="0"/>
          <a:chExt cx="0" cy="0"/>
        </a:xfrm>
      </p:grpSpPr>
      <p:pic>
        <p:nvPicPr>
          <p:cNvPr id="434" name="Google Shape;434;p56"/>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35" name="Google Shape;435;p56"/>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436" name="Google Shape;436;p56"/>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37" name="Google Shape;437;p56"/>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38" name="Shape 438"/>
        <p:cNvGrpSpPr/>
        <p:nvPr/>
      </p:nvGrpSpPr>
      <p:grpSpPr>
        <a:xfrm>
          <a:off x="0" y="0"/>
          <a:ext cx="0" cy="0"/>
          <a:chOff x="0" y="0"/>
          <a:chExt cx="0" cy="0"/>
        </a:xfrm>
      </p:grpSpPr>
      <p:sp>
        <p:nvSpPr>
          <p:cNvPr id="439" name="Google Shape;439;p57"/>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440" name="Google Shape;440;p57"/>
          <p:cNvPicPr preferRelativeResize="0"/>
          <p:nvPr/>
        </p:nvPicPr>
        <p:blipFill rotWithShape="1">
          <a:blip r:embed="rId2">
            <a:alphaModFix/>
          </a:blip>
          <a:srcRect b="0" l="0" r="0" t="0"/>
          <a:stretch/>
        </p:blipFill>
        <p:spPr>
          <a:xfrm>
            <a:off x="0" y="-1604"/>
            <a:ext cx="9143998" cy="5145105"/>
          </a:xfrm>
          <a:prstGeom prst="rect">
            <a:avLst/>
          </a:prstGeom>
          <a:noFill/>
          <a:ln>
            <a:noFill/>
          </a:ln>
        </p:spPr>
      </p:pic>
      <p:sp>
        <p:nvSpPr>
          <p:cNvPr id="441" name="Google Shape;441;p57"/>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2" name="Google Shape;442;p57"/>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43" name="Google Shape;443;p57"/>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444" name="Google Shape;444;p57"/>
          <p:cNvPicPr preferRelativeResize="0"/>
          <p:nvPr/>
        </p:nvPicPr>
        <p:blipFill rotWithShape="1">
          <a:blip r:embed="rId2">
            <a:alphaModFix/>
          </a:blip>
          <a:srcRect b="0" l="0" r="0" t="0"/>
          <a:stretch/>
        </p:blipFill>
        <p:spPr>
          <a:xfrm>
            <a:off x="0" y="-1604"/>
            <a:ext cx="9143998" cy="5145105"/>
          </a:xfrm>
          <a:prstGeom prst="rect">
            <a:avLst/>
          </a:prstGeom>
          <a:noFill/>
          <a:ln>
            <a:noFill/>
          </a:ln>
        </p:spPr>
      </p:pic>
      <p:pic>
        <p:nvPicPr>
          <p:cNvPr id="445" name="Google Shape;445;p57"/>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446" name="Google Shape;446;p57"/>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7" name="Google Shape;447;p57"/>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448" name="Shape 448"/>
        <p:cNvGrpSpPr/>
        <p:nvPr/>
      </p:nvGrpSpPr>
      <p:grpSpPr>
        <a:xfrm>
          <a:off x="0" y="0"/>
          <a:ext cx="0" cy="0"/>
          <a:chOff x="0" y="0"/>
          <a:chExt cx="0" cy="0"/>
        </a:xfrm>
      </p:grpSpPr>
      <p:pic>
        <p:nvPicPr>
          <p:cNvPr id="449" name="Google Shape;449;p58"/>
          <p:cNvPicPr preferRelativeResize="0"/>
          <p:nvPr/>
        </p:nvPicPr>
        <p:blipFill rotWithShape="1">
          <a:blip r:embed="rId2">
            <a:alphaModFix/>
          </a:blip>
          <a:srcRect b="0" l="0" r="0" t="0"/>
          <a:stretch/>
        </p:blipFill>
        <p:spPr>
          <a:xfrm>
            <a:off x="2663687" y="2218307"/>
            <a:ext cx="3700985" cy="70688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450" name="Shape 450"/>
        <p:cNvGrpSpPr/>
        <p:nvPr/>
      </p:nvGrpSpPr>
      <p:grpSpPr>
        <a:xfrm>
          <a:off x="0" y="0"/>
          <a:ext cx="0" cy="0"/>
          <a:chOff x="0" y="0"/>
          <a:chExt cx="0" cy="0"/>
        </a:xfrm>
      </p:grpSpPr>
      <p:pic>
        <p:nvPicPr>
          <p:cNvPr id="451" name="Google Shape;451;p59"/>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452" name="Google Shape;452;p59"/>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53" name="Google Shape;453;p59"/>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54" name="Google Shape;454;p59"/>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55" name="Google Shape;455;p59"/>
          <p:cNvPicPr preferRelativeResize="0"/>
          <p:nvPr/>
        </p:nvPicPr>
        <p:blipFill rotWithShape="1">
          <a:blip r:embed="rId2">
            <a:alphaModFix/>
          </a:blip>
          <a:srcRect b="0" l="0" r="0" t="0"/>
          <a:stretch/>
        </p:blipFill>
        <p:spPr>
          <a:xfrm>
            <a:off x="-28576" y="-1"/>
            <a:ext cx="9172575" cy="5143502"/>
          </a:xfrm>
          <a:prstGeom prst="rect">
            <a:avLst/>
          </a:prstGeom>
          <a:noFill/>
          <a:ln>
            <a:noFill/>
          </a:ln>
        </p:spPr>
      </p:pic>
      <p:pic>
        <p:nvPicPr>
          <p:cNvPr id="456" name="Google Shape;456;p59"/>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457" name="Shape 457"/>
        <p:cNvGrpSpPr/>
        <p:nvPr/>
      </p:nvGrpSpPr>
      <p:grpSpPr>
        <a:xfrm>
          <a:off x="0" y="0"/>
          <a:ext cx="0" cy="0"/>
          <a:chOff x="0" y="0"/>
          <a:chExt cx="0" cy="0"/>
        </a:xfrm>
      </p:grpSpPr>
      <p:pic>
        <p:nvPicPr>
          <p:cNvPr id="458" name="Google Shape;458;p60"/>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459" name="Google Shape;459;p60"/>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0" name="Google Shape;460;p60"/>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1" name="Google Shape;461;p60"/>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62" name="Google Shape;462;p60"/>
          <p:cNvPicPr preferRelativeResize="0"/>
          <p:nvPr/>
        </p:nvPicPr>
        <p:blipFill rotWithShape="1">
          <a:blip r:embed="rId2">
            <a:alphaModFix/>
          </a:blip>
          <a:srcRect b="288" l="606" r="0" t="0"/>
          <a:stretch/>
        </p:blipFill>
        <p:spPr>
          <a:xfrm>
            <a:off x="0" y="1"/>
            <a:ext cx="9144000" cy="5143499"/>
          </a:xfrm>
          <a:prstGeom prst="rect">
            <a:avLst/>
          </a:prstGeom>
          <a:noFill/>
          <a:ln>
            <a:noFill/>
          </a:ln>
        </p:spPr>
      </p:pic>
      <p:pic>
        <p:nvPicPr>
          <p:cNvPr id="463" name="Google Shape;463;p60"/>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464" name="Shape 464"/>
        <p:cNvGrpSpPr/>
        <p:nvPr/>
      </p:nvGrpSpPr>
      <p:grpSpPr>
        <a:xfrm>
          <a:off x="0" y="0"/>
          <a:ext cx="0" cy="0"/>
          <a:chOff x="0" y="0"/>
          <a:chExt cx="0" cy="0"/>
        </a:xfrm>
      </p:grpSpPr>
      <p:sp>
        <p:nvSpPr>
          <p:cNvPr id="465" name="Google Shape;465;p61"/>
          <p:cNvSpPr/>
          <p:nvPr>
            <p:ph idx="2" type="pic"/>
          </p:nvPr>
        </p:nvSpPr>
        <p:spPr>
          <a:xfrm>
            <a:off x="5019676" y="0"/>
            <a:ext cx="4124400" cy="5143500"/>
          </a:xfrm>
          <a:prstGeom prst="rect">
            <a:avLst/>
          </a:prstGeom>
          <a:noFill/>
          <a:ln>
            <a:noFill/>
          </a:ln>
        </p:spPr>
      </p:sp>
      <p:pic>
        <p:nvPicPr>
          <p:cNvPr id="466" name="Google Shape;466;p61"/>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
        <p:nvSpPr>
          <p:cNvPr id="467" name="Google Shape;467;p61"/>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8" name="Google Shape;468;p61"/>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9" name="Google Shape;469;p61"/>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Mouse" showMasterSp="0">
  <p:cSld name="Title Short - Mouse">
    <p:bg>
      <p:bgPr>
        <a:solidFill>
          <a:schemeClr val="dk2"/>
        </a:solidFill>
      </p:bgPr>
    </p:bg>
    <p:spTree>
      <p:nvGrpSpPr>
        <p:cNvPr id="27" name="Shape 27"/>
        <p:cNvGrpSpPr/>
        <p:nvPr/>
      </p:nvGrpSpPr>
      <p:grpSpPr>
        <a:xfrm>
          <a:off x="0" y="0"/>
          <a:ext cx="0" cy="0"/>
          <a:chOff x="0" y="0"/>
          <a:chExt cx="0" cy="0"/>
        </a:xfrm>
      </p:grpSpPr>
      <p:pic>
        <p:nvPicPr>
          <p:cNvPr id="28" name="Google Shape;28;p7"/>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29" name="Google Shape;29;p7"/>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0" name="Google Shape;30;p7"/>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1" name="Google Shape;31;p7"/>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470" name="Shape 470"/>
        <p:cNvGrpSpPr/>
        <p:nvPr/>
      </p:nvGrpSpPr>
      <p:grpSpPr>
        <a:xfrm>
          <a:off x="0" y="0"/>
          <a:ext cx="0" cy="0"/>
          <a:chOff x="0" y="0"/>
          <a:chExt cx="0" cy="0"/>
        </a:xfrm>
      </p:grpSpPr>
      <p:sp>
        <p:nvSpPr>
          <p:cNvPr id="471" name="Google Shape;471;p62"/>
          <p:cNvSpPr/>
          <p:nvPr>
            <p:ph idx="2" type="pic"/>
          </p:nvPr>
        </p:nvSpPr>
        <p:spPr>
          <a:xfrm>
            <a:off x="1" y="0"/>
            <a:ext cx="4124400" cy="5143500"/>
          </a:xfrm>
          <a:prstGeom prst="rect">
            <a:avLst/>
          </a:prstGeom>
          <a:noFill/>
          <a:ln>
            <a:noFill/>
          </a:ln>
        </p:spPr>
      </p:sp>
      <p:sp>
        <p:nvSpPr>
          <p:cNvPr id="472" name="Google Shape;472;p62"/>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73" name="Google Shape;473;p62"/>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74" name="Google Shape;474;p62"/>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pic>
        <p:nvPicPr>
          <p:cNvPr id="475" name="Google Shape;475;p62"/>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476" name="Shape 476"/>
        <p:cNvGrpSpPr/>
        <p:nvPr/>
      </p:nvGrpSpPr>
      <p:grpSpPr>
        <a:xfrm>
          <a:off x="0" y="0"/>
          <a:ext cx="0" cy="0"/>
          <a:chOff x="0" y="0"/>
          <a:chExt cx="0" cy="0"/>
        </a:xfrm>
      </p:grpSpPr>
      <p:sp>
        <p:nvSpPr>
          <p:cNvPr id="477" name="Google Shape;477;p63"/>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8" name="Google Shape;478;p63"/>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9" name="Google Shape;479;p63"/>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0" name="Google Shape;480;p63"/>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1" name="Google Shape;481;p63"/>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2" name="Google Shape;482;p63"/>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3" name="Google Shape;483;p63"/>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4" name="Google Shape;484;p63"/>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5" name="Google Shape;485;p63"/>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1">
  <p:cSld name="1_Agenda - Purple">
    <p:bg>
      <p:bgPr>
        <a:solidFill>
          <a:srgbClr val="26005C"/>
        </a:solidFill>
      </p:bgPr>
    </p:bg>
    <p:spTree>
      <p:nvGrpSpPr>
        <p:cNvPr id="486" name="Shape 486"/>
        <p:cNvGrpSpPr/>
        <p:nvPr/>
      </p:nvGrpSpPr>
      <p:grpSpPr>
        <a:xfrm>
          <a:off x="0" y="0"/>
          <a:ext cx="0" cy="0"/>
          <a:chOff x="0" y="0"/>
          <a:chExt cx="0" cy="0"/>
        </a:xfrm>
      </p:grpSpPr>
      <p:sp>
        <p:nvSpPr>
          <p:cNvPr id="487" name="Google Shape;487;p64"/>
          <p:cNvSpPr txBox="1"/>
          <p:nvPr>
            <p:ph idx="1" type="body"/>
          </p:nvPr>
        </p:nvSpPr>
        <p:spPr>
          <a:xfrm>
            <a:off x="1156191" y="3185886"/>
            <a:ext cx="3178800" cy="270000"/>
          </a:xfrm>
          <a:prstGeom prst="rect">
            <a:avLst/>
          </a:prstGeom>
          <a:noFill/>
          <a:ln>
            <a:noFill/>
          </a:ln>
        </p:spPr>
        <p:txBody>
          <a:bodyPr anchorCtr="0" anchor="t" bIns="34275" lIns="68575" spcFirstLastPara="1" rIns="67500" wrap="square" tIns="34275">
            <a:normAutofit/>
          </a:bodyPr>
          <a:lstStyle>
            <a:lvl1pPr indent="-228600" lvl="0" marL="457200" rtl="0" algn="l">
              <a:lnSpc>
                <a:spcPct val="100000"/>
              </a:lnSpc>
              <a:spcBef>
                <a:spcPts val="300"/>
              </a:spcBef>
              <a:spcAft>
                <a:spcPts val="0"/>
              </a:spcAft>
              <a:buClr>
                <a:schemeClr val="lt1"/>
              </a:buClr>
              <a:buSzPts val="1000"/>
              <a:buNone/>
              <a:defRPr b="1" i="0" sz="1400">
                <a:solidFill>
                  <a:schemeClr val="lt1"/>
                </a:solidFill>
                <a:latin typeface="Arial"/>
                <a:ea typeface="Arial"/>
                <a:cs typeface="Arial"/>
                <a:sym typeface="Arial"/>
              </a:defRPr>
            </a:lvl1pPr>
            <a:lvl2pPr indent="-317500" lvl="1" marL="914400" rtl="0" algn="l">
              <a:lnSpc>
                <a:spcPct val="100000"/>
              </a:lnSpc>
              <a:spcBef>
                <a:spcPts val="200"/>
              </a:spcBef>
              <a:spcAft>
                <a:spcPts val="0"/>
              </a:spcAft>
              <a:buClr>
                <a:schemeClr val="dk1"/>
              </a:buClr>
              <a:buSzPts val="1400"/>
              <a:buChar char="-"/>
              <a:defRPr/>
            </a:lvl2pPr>
            <a:lvl3pPr indent="-317500" lvl="2" marL="1371600" rtl="0" algn="l">
              <a:lnSpc>
                <a:spcPct val="100000"/>
              </a:lnSpc>
              <a:spcBef>
                <a:spcPts val="200"/>
              </a:spcBef>
              <a:spcAft>
                <a:spcPts val="0"/>
              </a:spcAft>
              <a:buClr>
                <a:schemeClr val="dk1"/>
              </a:buClr>
              <a:buSzPts val="1400"/>
              <a:buChar char="▪"/>
              <a:defRPr/>
            </a:lvl3pPr>
            <a:lvl4pPr indent="-317500" lvl="3" marL="1828800" rtl="0" algn="l">
              <a:lnSpc>
                <a:spcPct val="100000"/>
              </a:lnSpc>
              <a:spcBef>
                <a:spcPts val="200"/>
              </a:spcBef>
              <a:spcAft>
                <a:spcPts val="0"/>
              </a:spcAft>
              <a:buClr>
                <a:schemeClr val="dk1"/>
              </a:buClr>
              <a:buSzPts val="1400"/>
              <a:buChar char="•"/>
              <a:defRPr/>
            </a:lvl4pPr>
            <a:lvl5pPr indent="-317500" lvl="4" marL="2286000" rtl="0" algn="l">
              <a:lnSpc>
                <a:spcPct val="100000"/>
              </a:lnSpc>
              <a:spcBef>
                <a:spcPts val="2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488" name="Google Shape;488;p64"/>
          <p:cNvSpPr txBox="1"/>
          <p:nvPr>
            <p:ph idx="2" type="body"/>
          </p:nvPr>
        </p:nvSpPr>
        <p:spPr>
          <a:xfrm>
            <a:off x="1156191" y="1484218"/>
            <a:ext cx="3178800" cy="270000"/>
          </a:xfrm>
          <a:prstGeom prst="rect">
            <a:avLst/>
          </a:prstGeom>
          <a:noFill/>
          <a:ln>
            <a:noFill/>
          </a:ln>
        </p:spPr>
        <p:txBody>
          <a:bodyPr anchorCtr="0" anchor="t" bIns="34275" lIns="68575" spcFirstLastPara="1" rIns="67500" wrap="square" tIns="34275">
            <a:normAutofit/>
          </a:bodyPr>
          <a:lstStyle>
            <a:lvl1pPr indent="-228600" lvl="0" marL="457200" rtl="0" algn="l">
              <a:lnSpc>
                <a:spcPct val="100000"/>
              </a:lnSpc>
              <a:spcBef>
                <a:spcPts val="300"/>
              </a:spcBef>
              <a:spcAft>
                <a:spcPts val="0"/>
              </a:spcAft>
              <a:buClr>
                <a:schemeClr val="lt1"/>
              </a:buClr>
              <a:buSzPts val="1000"/>
              <a:buNone/>
              <a:defRPr b="1" i="0" sz="1400">
                <a:solidFill>
                  <a:schemeClr val="lt1"/>
                </a:solidFill>
                <a:latin typeface="Arial"/>
                <a:ea typeface="Arial"/>
                <a:cs typeface="Arial"/>
                <a:sym typeface="Arial"/>
              </a:defRPr>
            </a:lvl1pPr>
            <a:lvl2pPr indent="-317500" lvl="1" marL="914400" rtl="0" algn="l">
              <a:lnSpc>
                <a:spcPct val="100000"/>
              </a:lnSpc>
              <a:spcBef>
                <a:spcPts val="200"/>
              </a:spcBef>
              <a:spcAft>
                <a:spcPts val="0"/>
              </a:spcAft>
              <a:buClr>
                <a:schemeClr val="dk1"/>
              </a:buClr>
              <a:buSzPts val="1400"/>
              <a:buChar char="-"/>
              <a:defRPr/>
            </a:lvl2pPr>
            <a:lvl3pPr indent="-317500" lvl="2" marL="1371600" rtl="0" algn="l">
              <a:lnSpc>
                <a:spcPct val="100000"/>
              </a:lnSpc>
              <a:spcBef>
                <a:spcPts val="200"/>
              </a:spcBef>
              <a:spcAft>
                <a:spcPts val="0"/>
              </a:spcAft>
              <a:buClr>
                <a:schemeClr val="dk1"/>
              </a:buClr>
              <a:buSzPts val="1400"/>
              <a:buChar char="▪"/>
              <a:defRPr/>
            </a:lvl3pPr>
            <a:lvl4pPr indent="-317500" lvl="3" marL="1828800" rtl="0" algn="l">
              <a:lnSpc>
                <a:spcPct val="100000"/>
              </a:lnSpc>
              <a:spcBef>
                <a:spcPts val="200"/>
              </a:spcBef>
              <a:spcAft>
                <a:spcPts val="0"/>
              </a:spcAft>
              <a:buClr>
                <a:schemeClr val="dk1"/>
              </a:buClr>
              <a:buSzPts val="1400"/>
              <a:buChar char="•"/>
              <a:defRPr/>
            </a:lvl4pPr>
            <a:lvl5pPr indent="-317500" lvl="4" marL="2286000" rtl="0" algn="l">
              <a:lnSpc>
                <a:spcPct val="100000"/>
              </a:lnSpc>
              <a:spcBef>
                <a:spcPts val="2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489" name="Google Shape;489;p64"/>
          <p:cNvSpPr txBox="1"/>
          <p:nvPr>
            <p:ph type="title"/>
          </p:nvPr>
        </p:nvSpPr>
        <p:spPr>
          <a:xfrm>
            <a:off x="354082" y="288754"/>
            <a:ext cx="7736100" cy="423000"/>
          </a:xfrm>
          <a:prstGeom prst="rect">
            <a:avLst/>
          </a:prstGeom>
          <a:noFill/>
          <a:ln>
            <a:noFill/>
          </a:ln>
        </p:spPr>
        <p:txBody>
          <a:bodyPr anchorCtr="0" anchor="t" bIns="34275" lIns="68575" spcFirstLastPara="1" rIns="68575" wrap="square" tIns="34275">
            <a:normAutofit/>
          </a:bodyPr>
          <a:lstStyle>
            <a:lvl1pPr lvl="0" rtl="0" algn="l">
              <a:lnSpc>
                <a:spcPct val="90000"/>
              </a:lnSpc>
              <a:spcBef>
                <a:spcPts val="0"/>
              </a:spcBef>
              <a:spcAft>
                <a:spcPts val="0"/>
              </a:spcAft>
              <a:buClr>
                <a:schemeClr val="lt1"/>
              </a:buClr>
              <a:buSzPts val="1400"/>
              <a:buFont typeface="Arial"/>
              <a:buNone/>
              <a:defRPr sz="2100">
                <a:solidFill>
                  <a:schemeClr val="lt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
        <p:nvSpPr>
          <p:cNvPr id="490" name="Google Shape;490;p64"/>
          <p:cNvSpPr txBox="1"/>
          <p:nvPr>
            <p:ph idx="3" type="body"/>
          </p:nvPr>
        </p:nvSpPr>
        <p:spPr>
          <a:xfrm>
            <a:off x="1156099" y="1873853"/>
            <a:ext cx="3179100" cy="729600"/>
          </a:xfrm>
          <a:prstGeom prst="rect">
            <a:avLst/>
          </a:prstGeom>
          <a:noFill/>
          <a:ln>
            <a:noFill/>
          </a:ln>
        </p:spPr>
        <p:txBody>
          <a:bodyPr anchorCtr="0" anchor="t" bIns="34275" lIns="68575" spcFirstLastPara="1" rIns="67500" wrap="square" tIns="34275">
            <a:normAutofit/>
          </a:bodyPr>
          <a:lstStyle>
            <a:lvl1pPr indent="-228600" lvl="0" marL="457200" rtl="0" algn="l">
              <a:lnSpc>
                <a:spcPct val="100000"/>
              </a:lnSpc>
              <a:spcBef>
                <a:spcPts val="300"/>
              </a:spcBef>
              <a:spcAft>
                <a:spcPts val="0"/>
              </a:spcAft>
              <a:buClr>
                <a:schemeClr val="lt1"/>
              </a:buClr>
              <a:buSzPts val="800"/>
              <a:buNone/>
              <a:defRPr b="0" sz="1100">
                <a:solidFill>
                  <a:schemeClr val="lt1"/>
                </a:solidFill>
              </a:defRPr>
            </a:lvl1pPr>
            <a:lvl2pPr indent="-279400" lvl="1" marL="914400" rtl="0" algn="l">
              <a:lnSpc>
                <a:spcPct val="100000"/>
              </a:lnSpc>
              <a:spcBef>
                <a:spcPts val="200"/>
              </a:spcBef>
              <a:spcAft>
                <a:spcPts val="0"/>
              </a:spcAft>
              <a:buClr>
                <a:schemeClr val="lt1"/>
              </a:buClr>
              <a:buSzPts val="800"/>
              <a:buChar char="-"/>
              <a:defRPr b="0" sz="1100">
                <a:solidFill>
                  <a:schemeClr val="lt1"/>
                </a:solidFill>
              </a:defRPr>
            </a:lvl2pPr>
            <a:lvl3pPr indent="-279400" lvl="2" marL="1371600" rtl="0" algn="l">
              <a:lnSpc>
                <a:spcPct val="100000"/>
              </a:lnSpc>
              <a:spcBef>
                <a:spcPts val="200"/>
              </a:spcBef>
              <a:spcAft>
                <a:spcPts val="0"/>
              </a:spcAft>
              <a:buClr>
                <a:schemeClr val="lt1"/>
              </a:buClr>
              <a:buSzPts val="800"/>
              <a:buChar char="▪"/>
              <a:defRPr b="0" sz="1100">
                <a:solidFill>
                  <a:schemeClr val="lt1"/>
                </a:solidFill>
              </a:defRPr>
            </a:lvl3pPr>
            <a:lvl4pPr indent="-279400" lvl="3" marL="1828800" rtl="0" algn="l">
              <a:lnSpc>
                <a:spcPct val="100000"/>
              </a:lnSpc>
              <a:spcBef>
                <a:spcPts val="200"/>
              </a:spcBef>
              <a:spcAft>
                <a:spcPts val="0"/>
              </a:spcAft>
              <a:buClr>
                <a:schemeClr val="lt1"/>
              </a:buClr>
              <a:buSzPts val="800"/>
              <a:buChar char="•"/>
              <a:defRPr b="0" sz="1100">
                <a:solidFill>
                  <a:schemeClr val="lt1"/>
                </a:solidFill>
              </a:defRPr>
            </a:lvl4pPr>
            <a:lvl5pPr indent="-279400" lvl="4" marL="2286000" rtl="0" algn="l">
              <a:lnSpc>
                <a:spcPct val="100000"/>
              </a:lnSpc>
              <a:spcBef>
                <a:spcPts val="200"/>
              </a:spcBef>
              <a:spcAft>
                <a:spcPts val="0"/>
              </a:spcAft>
              <a:buClr>
                <a:schemeClr val="lt1"/>
              </a:buClr>
              <a:buSzPts val="800"/>
              <a:buChar char="‑"/>
              <a:defRPr b="0" sz="1100">
                <a:solidFill>
                  <a:schemeClr val="lt1"/>
                </a:solidFill>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491" name="Google Shape;491;p64"/>
          <p:cNvSpPr txBox="1"/>
          <p:nvPr>
            <p:ph idx="4" type="body"/>
          </p:nvPr>
        </p:nvSpPr>
        <p:spPr>
          <a:xfrm>
            <a:off x="1157139" y="3593498"/>
            <a:ext cx="3179100" cy="729600"/>
          </a:xfrm>
          <a:prstGeom prst="rect">
            <a:avLst/>
          </a:prstGeom>
          <a:noFill/>
          <a:ln>
            <a:noFill/>
          </a:ln>
        </p:spPr>
        <p:txBody>
          <a:bodyPr anchorCtr="0" anchor="t" bIns="34275" lIns="68575" spcFirstLastPara="1" rIns="67500" wrap="square" tIns="34275">
            <a:normAutofit/>
          </a:bodyPr>
          <a:lstStyle>
            <a:lvl1pPr indent="-228600" lvl="0" marL="457200" rtl="0" algn="l">
              <a:lnSpc>
                <a:spcPct val="100000"/>
              </a:lnSpc>
              <a:spcBef>
                <a:spcPts val="300"/>
              </a:spcBef>
              <a:spcAft>
                <a:spcPts val="0"/>
              </a:spcAft>
              <a:buClr>
                <a:schemeClr val="lt1"/>
              </a:buClr>
              <a:buSzPts val="800"/>
              <a:buNone/>
              <a:defRPr b="0" sz="1100">
                <a:solidFill>
                  <a:schemeClr val="lt1"/>
                </a:solidFill>
              </a:defRPr>
            </a:lvl1pPr>
            <a:lvl2pPr indent="-279400" lvl="1" marL="914400" rtl="0" algn="l">
              <a:lnSpc>
                <a:spcPct val="100000"/>
              </a:lnSpc>
              <a:spcBef>
                <a:spcPts val="200"/>
              </a:spcBef>
              <a:spcAft>
                <a:spcPts val="0"/>
              </a:spcAft>
              <a:buClr>
                <a:schemeClr val="lt1"/>
              </a:buClr>
              <a:buSzPts val="800"/>
              <a:buChar char="-"/>
              <a:defRPr b="0" sz="1100">
                <a:solidFill>
                  <a:schemeClr val="lt1"/>
                </a:solidFill>
              </a:defRPr>
            </a:lvl2pPr>
            <a:lvl3pPr indent="-279400" lvl="2" marL="1371600" rtl="0" algn="l">
              <a:lnSpc>
                <a:spcPct val="100000"/>
              </a:lnSpc>
              <a:spcBef>
                <a:spcPts val="200"/>
              </a:spcBef>
              <a:spcAft>
                <a:spcPts val="0"/>
              </a:spcAft>
              <a:buClr>
                <a:schemeClr val="lt1"/>
              </a:buClr>
              <a:buSzPts val="800"/>
              <a:buChar char="▪"/>
              <a:defRPr b="0" sz="1100">
                <a:solidFill>
                  <a:schemeClr val="lt1"/>
                </a:solidFill>
              </a:defRPr>
            </a:lvl3pPr>
            <a:lvl4pPr indent="-279400" lvl="3" marL="1828800" rtl="0" algn="l">
              <a:lnSpc>
                <a:spcPct val="100000"/>
              </a:lnSpc>
              <a:spcBef>
                <a:spcPts val="200"/>
              </a:spcBef>
              <a:spcAft>
                <a:spcPts val="0"/>
              </a:spcAft>
              <a:buClr>
                <a:schemeClr val="lt1"/>
              </a:buClr>
              <a:buSzPts val="800"/>
              <a:buChar char="•"/>
              <a:defRPr b="0" sz="1100">
                <a:solidFill>
                  <a:schemeClr val="lt1"/>
                </a:solidFill>
              </a:defRPr>
            </a:lvl4pPr>
            <a:lvl5pPr indent="-279400" lvl="4" marL="2286000" rtl="0" algn="l">
              <a:lnSpc>
                <a:spcPct val="100000"/>
              </a:lnSpc>
              <a:spcBef>
                <a:spcPts val="200"/>
              </a:spcBef>
              <a:spcAft>
                <a:spcPts val="0"/>
              </a:spcAft>
              <a:buClr>
                <a:schemeClr val="lt1"/>
              </a:buClr>
              <a:buSzPts val="800"/>
              <a:buChar char="‑"/>
              <a:defRPr b="0" sz="1100">
                <a:solidFill>
                  <a:schemeClr val="lt1"/>
                </a:solidFill>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cxnSp>
        <p:nvCxnSpPr>
          <p:cNvPr id="492" name="Google Shape;492;p64"/>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493" name="Google Shape;493;p64"/>
          <p:cNvCxnSpPr/>
          <p:nvPr/>
        </p:nvCxnSpPr>
        <p:spPr>
          <a:xfrm>
            <a:off x="405901" y="307204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494" name="Google Shape;494;p64"/>
          <p:cNvCxnSpPr/>
          <p:nvPr/>
        </p:nvCxnSpPr>
        <p:spPr>
          <a:xfrm>
            <a:off x="405901" y="1362408"/>
            <a:ext cx="3929100" cy="6900"/>
          </a:xfrm>
          <a:prstGeom prst="straightConnector1">
            <a:avLst/>
          </a:prstGeom>
          <a:noFill/>
          <a:ln cap="flat" cmpd="sng" w="9525">
            <a:solidFill>
              <a:srgbClr val="AE78D6"/>
            </a:solidFill>
            <a:prstDash val="solid"/>
            <a:round/>
            <a:headEnd len="sm" w="sm" type="none"/>
            <a:tailEnd len="sm" w="sm" type="none"/>
          </a:ln>
        </p:spPr>
      </p:cxnSp>
      <p:cxnSp>
        <p:nvCxnSpPr>
          <p:cNvPr id="495" name="Google Shape;495;p64"/>
          <p:cNvCxnSpPr/>
          <p:nvPr/>
        </p:nvCxnSpPr>
        <p:spPr>
          <a:xfrm>
            <a:off x="405901" y="3072044"/>
            <a:ext cx="3929100" cy="0"/>
          </a:xfrm>
          <a:prstGeom prst="straightConnector1">
            <a:avLst/>
          </a:prstGeom>
          <a:noFill/>
          <a:ln cap="flat" cmpd="sng" w="9525">
            <a:solidFill>
              <a:srgbClr val="AE78D6"/>
            </a:solidFill>
            <a:prstDash val="solid"/>
            <a:round/>
            <a:headEnd len="sm" w="sm" type="none"/>
            <a:tailEnd len="sm" w="sm" type="none"/>
          </a:ln>
        </p:spPr>
      </p:cxnSp>
      <p:sp>
        <p:nvSpPr>
          <p:cNvPr id="496" name="Google Shape;496;p64"/>
          <p:cNvSpPr txBox="1"/>
          <p:nvPr>
            <p:ph idx="5" type="body"/>
          </p:nvPr>
        </p:nvSpPr>
        <p:spPr>
          <a:xfrm>
            <a:off x="378494" y="1485472"/>
            <a:ext cx="675000" cy="561600"/>
          </a:xfrm>
          <a:prstGeom prst="rect">
            <a:avLst/>
          </a:prstGeom>
          <a:noFill/>
          <a:ln>
            <a:noFill/>
          </a:ln>
        </p:spPr>
        <p:txBody>
          <a:bodyPr anchorCtr="0" anchor="t" bIns="34275" lIns="68575" spcFirstLastPara="1" rIns="67500" wrap="square" tIns="34275">
            <a:noAutofit/>
          </a:bodyPr>
          <a:lstStyle>
            <a:lvl1pPr indent="-228600" lvl="0" marL="457200" rtl="0" algn="l">
              <a:lnSpc>
                <a:spcPct val="100000"/>
              </a:lnSpc>
              <a:spcBef>
                <a:spcPts val="0"/>
              </a:spcBef>
              <a:spcAft>
                <a:spcPts val="0"/>
              </a:spcAft>
              <a:buClr>
                <a:srgbClr val="AE78D6"/>
              </a:buClr>
              <a:buSzPts val="2100"/>
              <a:buNone/>
              <a:defRPr b="1" i="0" sz="3000">
                <a:solidFill>
                  <a:srgbClr val="AE78D6"/>
                </a:solidFill>
                <a:latin typeface="Arial Black"/>
                <a:ea typeface="Arial Black"/>
                <a:cs typeface="Arial Black"/>
                <a:sym typeface="Arial Black"/>
              </a:defRPr>
            </a:lvl1pPr>
            <a:lvl2pPr indent="-317500" lvl="1" marL="914400" rtl="0" algn="l">
              <a:lnSpc>
                <a:spcPct val="100000"/>
              </a:lnSpc>
              <a:spcBef>
                <a:spcPts val="200"/>
              </a:spcBef>
              <a:spcAft>
                <a:spcPts val="0"/>
              </a:spcAft>
              <a:buClr>
                <a:schemeClr val="dk1"/>
              </a:buClr>
              <a:buSzPts val="1400"/>
              <a:buChar char="-"/>
              <a:defRPr/>
            </a:lvl2pPr>
            <a:lvl3pPr indent="-317500" lvl="2" marL="1371600" rtl="0" algn="l">
              <a:lnSpc>
                <a:spcPct val="100000"/>
              </a:lnSpc>
              <a:spcBef>
                <a:spcPts val="200"/>
              </a:spcBef>
              <a:spcAft>
                <a:spcPts val="0"/>
              </a:spcAft>
              <a:buClr>
                <a:schemeClr val="dk1"/>
              </a:buClr>
              <a:buSzPts val="1400"/>
              <a:buChar char="▪"/>
              <a:defRPr/>
            </a:lvl3pPr>
            <a:lvl4pPr indent="-317500" lvl="3" marL="1828800" rtl="0" algn="l">
              <a:lnSpc>
                <a:spcPct val="100000"/>
              </a:lnSpc>
              <a:spcBef>
                <a:spcPts val="200"/>
              </a:spcBef>
              <a:spcAft>
                <a:spcPts val="0"/>
              </a:spcAft>
              <a:buClr>
                <a:schemeClr val="dk1"/>
              </a:buClr>
              <a:buSzPts val="1400"/>
              <a:buChar char="•"/>
              <a:defRPr/>
            </a:lvl4pPr>
            <a:lvl5pPr indent="-317500" lvl="4" marL="2286000" rtl="0" algn="l">
              <a:lnSpc>
                <a:spcPct val="100000"/>
              </a:lnSpc>
              <a:spcBef>
                <a:spcPts val="2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497" name="Google Shape;497;p64"/>
          <p:cNvSpPr txBox="1"/>
          <p:nvPr>
            <p:ph idx="6" type="body"/>
          </p:nvPr>
        </p:nvSpPr>
        <p:spPr>
          <a:xfrm>
            <a:off x="352604" y="3185886"/>
            <a:ext cx="675000" cy="561600"/>
          </a:xfrm>
          <a:prstGeom prst="rect">
            <a:avLst/>
          </a:prstGeom>
          <a:noFill/>
          <a:ln>
            <a:noFill/>
          </a:ln>
        </p:spPr>
        <p:txBody>
          <a:bodyPr anchorCtr="0" anchor="t" bIns="34275" lIns="68575" spcFirstLastPara="1" rIns="67500" wrap="square" tIns="34275">
            <a:noAutofit/>
          </a:bodyPr>
          <a:lstStyle>
            <a:lvl1pPr indent="-228600" lvl="0" marL="457200" rtl="0" algn="l">
              <a:lnSpc>
                <a:spcPct val="100000"/>
              </a:lnSpc>
              <a:spcBef>
                <a:spcPts val="0"/>
              </a:spcBef>
              <a:spcAft>
                <a:spcPts val="0"/>
              </a:spcAft>
              <a:buClr>
                <a:srgbClr val="AE78D6"/>
              </a:buClr>
              <a:buSzPts val="2100"/>
              <a:buNone/>
              <a:defRPr b="1" i="0" sz="3000">
                <a:solidFill>
                  <a:srgbClr val="AE78D6"/>
                </a:solidFill>
                <a:latin typeface="Arial Black"/>
                <a:ea typeface="Arial Black"/>
                <a:cs typeface="Arial Black"/>
                <a:sym typeface="Arial Black"/>
              </a:defRPr>
            </a:lvl1pPr>
            <a:lvl2pPr indent="-317500" lvl="1" marL="914400" rtl="0" algn="l">
              <a:lnSpc>
                <a:spcPct val="100000"/>
              </a:lnSpc>
              <a:spcBef>
                <a:spcPts val="200"/>
              </a:spcBef>
              <a:spcAft>
                <a:spcPts val="0"/>
              </a:spcAft>
              <a:buClr>
                <a:schemeClr val="dk1"/>
              </a:buClr>
              <a:buSzPts val="1400"/>
              <a:buChar char="-"/>
              <a:defRPr/>
            </a:lvl2pPr>
            <a:lvl3pPr indent="-317500" lvl="2" marL="1371600" rtl="0" algn="l">
              <a:lnSpc>
                <a:spcPct val="100000"/>
              </a:lnSpc>
              <a:spcBef>
                <a:spcPts val="200"/>
              </a:spcBef>
              <a:spcAft>
                <a:spcPts val="0"/>
              </a:spcAft>
              <a:buClr>
                <a:schemeClr val="dk1"/>
              </a:buClr>
              <a:buSzPts val="1400"/>
              <a:buChar char="▪"/>
              <a:defRPr/>
            </a:lvl3pPr>
            <a:lvl4pPr indent="-317500" lvl="3" marL="1828800" rtl="0" algn="l">
              <a:lnSpc>
                <a:spcPct val="100000"/>
              </a:lnSpc>
              <a:spcBef>
                <a:spcPts val="200"/>
              </a:spcBef>
              <a:spcAft>
                <a:spcPts val="0"/>
              </a:spcAft>
              <a:buClr>
                <a:schemeClr val="dk1"/>
              </a:buClr>
              <a:buSzPts val="1400"/>
              <a:buChar char="•"/>
              <a:defRPr/>
            </a:lvl4pPr>
            <a:lvl5pPr indent="-317500" lvl="4" marL="2286000" rtl="0" algn="l">
              <a:lnSpc>
                <a:spcPct val="100000"/>
              </a:lnSpc>
              <a:spcBef>
                <a:spcPts val="2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32" name="Shape 32"/>
        <p:cNvGrpSpPr/>
        <p:nvPr/>
      </p:nvGrpSpPr>
      <p:grpSpPr>
        <a:xfrm>
          <a:off x="0" y="0"/>
          <a:ext cx="0" cy="0"/>
          <a:chOff x="0" y="0"/>
          <a:chExt cx="0" cy="0"/>
        </a:xfrm>
      </p:grpSpPr>
      <p:pic>
        <p:nvPicPr>
          <p:cNvPr id="33" name="Google Shape;33;p8"/>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4" name="Google Shape;34;p8"/>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5" name="Google Shape;35;p8"/>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6" name="Google Shape;36;p8"/>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37" name="Shape 37"/>
        <p:cNvGrpSpPr/>
        <p:nvPr/>
      </p:nvGrpSpPr>
      <p:grpSpPr>
        <a:xfrm>
          <a:off x="0" y="0"/>
          <a:ext cx="0" cy="0"/>
          <a:chOff x="0" y="0"/>
          <a:chExt cx="0" cy="0"/>
        </a:xfrm>
      </p:grpSpPr>
      <p:pic>
        <p:nvPicPr>
          <p:cNvPr id="38" name="Google Shape;38;p9"/>
          <p:cNvPicPr preferRelativeResize="0"/>
          <p:nvPr/>
        </p:nvPicPr>
        <p:blipFill rotWithShape="1">
          <a:blip r:embed="rId2">
            <a:alphaModFix/>
          </a:blip>
          <a:srcRect b="0" l="0" r="457" t="0"/>
          <a:stretch/>
        </p:blipFill>
        <p:spPr>
          <a:xfrm>
            <a:off x="0" y="-1605"/>
            <a:ext cx="9143999" cy="5145105"/>
          </a:xfrm>
          <a:prstGeom prst="rect">
            <a:avLst/>
          </a:prstGeom>
          <a:noFill/>
          <a:ln>
            <a:noFill/>
          </a:ln>
        </p:spPr>
      </p:pic>
      <p:sp>
        <p:nvSpPr>
          <p:cNvPr id="39" name="Google Shape;39;p9"/>
          <p:cNvSpPr txBox="1"/>
          <p:nvPr>
            <p:ph idx="1" type="body"/>
          </p:nvPr>
        </p:nvSpPr>
        <p:spPr>
          <a:xfrm>
            <a:off x="360760" y="1848565"/>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3300"/>
              <a:buNone/>
              <a:defRPr sz="33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0" name="Google Shape;40;p9"/>
          <p:cNvSpPr txBox="1"/>
          <p:nvPr>
            <p:ph idx="2" type="body"/>
          </p:nvPr>
        </p:nvSpPr>
        <p:spPr>
          <a:xfrm>
            <a:off x="360760" y="3749268"/>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1" name="Google Shape;41;p9"/>
          <p:cNvPicPr preferRelativeResize="0"/>
          <p:nvPr/>
        </p:nvPicPr>
        <p:blipFill rotWithShape="1">
          <a:blip r:embed="rId3">
            <a:alphaModFix/>
          </a:blip>
          <a:srcRect b="0" l="0" r="0" t="0"/>
          <a:stretch/>
        </p:blipFill>
        <p:spPr>
          <a:xfrm>
            <a:off x="465534" y="1240442"/>
            <a:ext cx="1777308" cy="3385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Right" showMasterSp="0">
  <p:cSld name="Title Short - Image Right">
    <p:bg>
      <p:bgPr>
        <a:solidFill>
          <a:schemeClr val="dk2"/>
        </a:solidFill>
      </p:bgPr>
    </p:bg>
    <p:spTree>
      <p:nvGrpSpPr>
        <p:cNvPr id="42" name="Shape 42"/>
        <p:cNvGrpSpPr/>
        <p:nvPr/>
      </p:nvGrpSpPr>
      <p:grpSpPr>
        <a:xfrm>
          <a:off x="0" y="0"/>
          <a:ext cx="0" cy="0"/>
          <a:chOff x="0" y="0"/>
          <a:chExt cx="0" cy="0"/>
        </a:xfrm>
      </p:grpSpPr>
      <p:sp>
        <p:nvSpPr>
          <p:cNvPr id="43" name="Google Shape;43;p10"/>
          <p:cNvSpPr/>
          <p:nvPr>
            <p:ph idx="2" type="pic"/>
          </p:nvPr>
        </p:nvSpPr>
        <p:spPr>
          <a:xfrm>
            <a:off x="5019675" y="0"/>
            <a:ext cx="4124400" cy="5143500"/>
          </a:xfrm>
          <a:prstGeom prst="rect">
            <a:avLst/>
          </a:prstGeom>
          <a:noFill/>
          <a:ln>
            <a:noFill/>
          </a:ln>
        </p:spPr>
      </p:sp>
      <p:sp>
        <p:nvSpPr>
          <p:cNvPr id="44" name="Google Shape;44;p10"/>
          <p:cNvSpPr txBox="1"/>
          <p:nvPr>
            <p:ph idx="1" type="body"/>
          </p:nvPr>
        </p:nvSpPr>
        <p:spPr>
          <a:xfrm>
            <a:off x="360760" y="1864931"/>
            <a:ext cx="45255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5" name="Google Shape;45;p10"/>
          <p:cNvSpPr txBox="1"/>
          <p:nvPr>
            <p:ph idx="3" type="body"/>
          </p:nvPr>
        </p:nvSpPr>
        <p:spPr>
          <a:xfrm>
            <a:off x="360760" y="3329815"/>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6" name="Google Shape;46;p10"/>
          <p:cNvPicPr preferRelativeResize="0"/>
          <p:nvPr/>
        </p:nvPicPr>
        <p:blipFill rotWithShape="1">
          <a:blip r:embed="rId2">
            <a:alphaModFix/>
          </a:blip>
          <a:srcRect b="0" l="0" r="0" t="0"/>
          <a:stretch/>
        </p:blipFill>
        <p:spPr>
          <a:xfrm>
            <a:off x="465535" y="1246546"/>
            <a:ext cx="1772437" cy="33853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34" Type="http://schemas.openxmlformats.org/officeDocument/2006/relationships/theme" Target="../theme/theme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51.xml"/><Relationship Id="rId22" Type="http://schemas.openxmlformats.org/officeDocument/2006/relationships/slideLayout" Target="../slideLayouts/slideLayout53.xml"/><Relationship Id="rId21" Type="http://schemas.openxmlformats.org/officeDocument/2006/relationships/slideLayout" Target="../slideLayouts/slideLayout52.xml"/><Relationship Id="rId24" Type="http://schemas.openxmlformats.org/officeDocument/2006/relationships/slideLayout" Target="../slideLayouts/slideLayout55.xml"/><Relationship Id="rId23" Type="http://schemas.openxmlformats.org/officeDocument/2006/relationships/slideLayout" Target="../slideLayouts/slideLayout54.xml"/><Relationship Id="rId1" Type="http://schemas.openxmlformats.org/officeDocument/2006/relationships/image" Target="../media/image7.png"/><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26" Type="http://schemas.openxmlformats.org/officeDocument/2006/relationships/slideLayout" Target="../slideLayouts/slideLayout57.xml"/><Relationship Id="rId25" Type="http://schemas.openxmlformats.org/officeDocument/2006/relationships/slideLayout" Target="../slideLayouts/slideLayout56.xml"/><Relationship Id="rId28" Type="http://schemas.openxmlformats.org/officeDocument/2006/relationships/slideLayout" Target="../slideLayouts/slideLayout59.xml"/><Relationship Id="rId27" Type="http://schemas.openxmlformats.org/officeDocument/2006/relationships/slideLayout" Target="../slideLayouts/slideLayout58.xml"/><Relationship Id="rId5" Type="http://schemas.openxmlformats.org/officeDocument/2006/relationships/slideLayout" Target="../slideLayouts/slideLayout36.xml"/><Relationship Id="rId6" Type="http://schemas.openxmlformats.org/officeDocument/2006/relationships/slideLayout" Target="../slideLayouts/slideLayout37.xml"/><Relationship Id="rId29" Type="http://schemas.openxmlformats.org/officeDocument/2006/relationships/slideLayout" Target="../slideLayouts/slideLayout60.xml"/><Relationship Id="rId7" Type="http://schemas.openxmlformats.org/officeDocument/2006/relationships/slideLayout" Target="../slideLayouts/slideLayout38.xml"/><Relationship Id="rId8" Type="http://schemas.openxmlformats.org/officeDocument/2006/relationships/slideLayout" Target="../slideLayouts/slideLayout39.xml"/><Relationship Id="rId31" Type="http://schemas.openxmlformats.org/officeDocument/2006/relationships/slideLayout" Target="../slideLayouts/slideLayout62.xml"/><Relationship Id="rId30" Type="http://schemas.openxmlformats.org/officeDocument/2006/relationships/slideLayout" Target="../slideLayouts/slideLayout61.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32" Type="http://schemas.openxmlformats.org/officeDocument/2006/relationships/theme" Target="../theme/theme2.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5" Type="http://schemas.openxmlformats.org/officeDocument/2006/relationships/slideLayout" Target="../slideLayouts/slideLayout46.xml"/><Relationship Id="rId14" Type="http://schemas.openxmlformats.org/officeDocument/2006/relationships/slideLayout" Target="../slideLayouts/slideLayout45.xml"/><Relationship Id="rId17" Type="http://schemas.openxmlformats.org/officeDocument/2006/relationships/slideLayout" Target="../slideLayouts/slideLayout48.xml"/><Relationship Id="rId16" Type="http://schemas.openxmlformats.org/officeDocument/2006/relationships/slideLayout" Target="../slideLayouts/slideLayout47.xml"/><Relationship Id="rId19" Type="http://schemas.openxmlformats.org/officeDocument/2006/relationships/slideLayout" Target="../slideLayouts/slideLayout50.xml"/><Relationship Id="rId18"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304800" lvl="2" marL="1371600"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304800" lvl="3" marL="1828800" marR="0" rtl="0" algn="l">
              <a:lnSpc>
                <a:spcPct val="100000"/>
              </a:lnSpc>
              <a:spcBef>
                <a:spcPts val="200"/>
              </a:spcBef>
              <a:spcAft>
                <a:spcPts val="0"/>
              </a:spcAft>
              <a:buClr>
                <a:schemeClr val="accent6"/>
              </a:buClr>
              <a:buSzPts val="1200"/>
              <a:buFont typeface="Courier New"/>
              <a:buChar char="o"/>
              <a:defRPr b="0" i="0" sz="1200" u="none" cap="none" strike="noStrike">
                <a:solidFill>
                  <a:schemeClr val="dk1"/>
                </a:solidFill>
                <a:latin typeface="Arial"/>
                <a:ea typeface="Arial"/>
                <a:cs typeface="Arial"/>
                <a:sym typeface="Arial"/>
              </a:defRPr>
            </a:lvl4pPr>
            <a:lvl5pPr indent="-304800" lvl="4" marL="2286000" marR="0" rtl="0" algn="l">
              <a:lnSpc>
                <a:spcPct val="100000"/>
              </a:lnSpc>
              <a:spcBef>
                <a:spcPts val="200"/>
              </a:spcBef>
              <a:spcAft>
                <a:spcPts val="0"/>
              </a:spcAft>
              <a:buClr>
                <a:schemeClr val="accent6"/>
              </a:buClr>
              <a:buSzPts val="1200"/>
              <a:buFont typeface="NTR"/>
              <a:buChar char="‑"/>
              <a:defRPr b="0" i="0" sz="12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id="8" name="Google Shape;8;p1"/>
          <p:cNvPicPr preferRelativeResize="0"/>
          <p:nvPr/>
        </p:nvPicPr>
        <p:blipFill rotWithShape="1">
          <a:blip r:embed="rId1">
            <a:alphaModFix/>
          </a:blip>
          <a:srcRect b="0" l="0" r="0" t="0"/>
          <a:stretch/>
        </p:blipFill>
        <p:spPr>
          <a:xfrm>
            <a:off x="8320483" y="262855"/>
            <a:ext cx="496446" cy="448841"/>
          </a:xfrm>
          <a:prstGeom prst="rect">
            <a:avLst/>
          </a:prstGeom>
          <a:noFill/>
          <a:ln>
            <a:noFill/>
          </a:ln>
        </p:spPr>
      </p:pic>
      <p:sp>
        <p:nvSpPr>
          <p:cNvPr id="9" name="Google Shape;9;p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0" name="Google Shape;10;p1"/>
          <p:cNvSpPr txBox="1"/>
          <p:nvPr/>
        </p:nvSpPr>
        <p:spPr>
          <a:xfrm>
            <a:off x="7591425" y="4767263"/>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US" sz="800" u="none" cap="none" strike="noStrike">
                <a:solidFill>
                  <a:srgbClr val="888888"/>
                </a:solidFill>
                <a:latin typeface="Arial"/>
                <a:ea typeface="Arial"/>
                <a:cs typeface="Arial"/>
                <a:sym typeface="Arial"/>
              </a:rPr>
              <a:t>‹#›</a:t>
            </a:fld>
            <a:endParaRPr b="0" i="0" sz="80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9" name="Shape 229"/>
        <p:cNvGrpSpPr/>
        <p:nvPr/>
      </p:nvGrpSpPr>
      <p:grpSpPr>
        <a:xfrm>
          <a:off x="0" y="0"/>
          <a:ext cx="0" cy="0"/>
          <a:chOff x="0" y="0"/>
          <a:chExt cx="0" cy="0"/>
        </a:xfrm>
      </p:grpSpPr>
      <p:sp>
        <p:nvSpPr>
          <p:cNvPr id="230" name="Google Shape;230;p3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1" name="Google Shape;231;p34"/>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232" name="Google Shape;232;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3" name="Google Shape;233;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234" name="Google Shape;234;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5" name="Google Shape;235;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 id="2147483708" r:id="rId30"/>
    <p:sldLayoutId id="2147483709" r:id="rId3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0.xml"/><Relationship Id="rId3" Type="http://schemas.openxmlformats.org/officeDocument/2006/relationships/image" Target="../media/image33.png"/><Relationship Id="rId4" Type="http://schemas.openxmlformats.org/officeDocument/2006/relationships/image" Target="../media/image37.png"/><Relationship Id="rId5" Type="http://schemas.openxmlformats.org/officeDocument/2006/relationships/image" Target="../media/image31.png"/><Relationship Id="rId6" Type="http://schemas.openxmlformats.org/officeDocument/2006/relationships/image" Target="../media/image4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1.xml"/><Relationship Id="rId3" Type="http://schemas.openxmlformats.org/officeDocument/2006/relationships/image" Target="../media/image24.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2.xml"/><Relationship Id="rId3" Type="http://schemas.openxmlformats.org/officeDocument/2006/relationships/image" Target="../media/image33.png"/><Relationship Id="rId4" Type="http://schemas.openxmlformats.org/officeDocument/2006/relationships/image" Target="../media/image37.png"/><Relationship Id="rId5" Type="http://schemas.openxmlformats.org/officeDocument/2006/relationships/image" Target="../media/image31.png"/><Relationship Id="rId6" Type="http://schemas.openxmlformats.org/officeDocument/2006/relationships/image" Target="../media/image4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3.xml"/><Relationship Id="rId3" Type="http://schemas.openxmlformats.org/officeDocument/2006/relationships/image" Target="../media/image49.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4.xml"/><Relationship Id="rId3" Type="http://schemas.openxmlformats.org/officeDocument/2006/relationships/image" Target="../media/image3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5.xml"/><Relationship Id="rId3" Type="http://schemas.openxmlformats.org/officeDocument/2006/relationships/image" Target="../media/image38.png"/><Relationship Id="rId4" Type="http://schemas.openxmlformats.org/officeDocument/2006/relationships/image" Target="../media/image52.png"/><Relationship Id="rId5" Type="http://schemas.openxmlformats.org/officeDocument/2006/relationships/image" Target="../media/image3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6.xml"/><Relationship Id="rId3" Type="http://schemas.openxmlformats.org/officeDocument/2006/relationships/image" Target="../media/image43.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7.xml"/><Relationship Id="rId3" Type="http://schemas.openxmlformats.org/officeDocument/2006/relationships/image" Target="../media/image5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8.xml"/><Relationship Id="rId3" Type="http://schemas.openxmlformats.org/officeDocument/2006/relationships/image" Target="../media/image3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9.xml"/><Relationship Id="rId3" Type="http://schemas.openxmlformats.org/officeDocument/2006/relationships/image" Target="../media/image33.png"/><Relationship Id="rId4" Type="http://schemas.openxmlformats.org/officeDocument/2006/relationships/image" Target="../media/image37.png"/><Relationship Id="rId5" Type="http://schemas.openxmlformats.org/officeDocument/2006/relationships/image" Target="../media/image31.png"/><Relationship Id="rId6" Type="http://schemas.openxmlformats.org/officeDocument/2006/relationships/image" Target="../media/image4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0.xml"/><Relationship Id="rId3" Type="http://schemas.openxmlformats.org/officeDocument/2006/relationships/image" Target="../media/image42.png"/><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1.xml"/><Relationship Id="rId3" Type="http://schemas.openxmlformats.org/officeDocument/2006/relationships/image" Target="../media/image45.png"/><Relationship Id="rId4" Type="http://schemas.openxmlformats.org/officeDocument/2006/relationships/image" Target="../media/image55.png"/><Relationship Id="rId9" Type="http://schemas.openxmlformats.org/officeDocument/2006/relationships/image" Target="../media/image31.png"/><Relationship Id="rId5" Type="http://schemas.openxmlformats.org/officeDocument/2006/relationships/image" Target="../media/image48.png"/><Relationship Id="rId6" Type="http://schemas.openxmlformats.org/officeDocument/2006/relationships/image" Target="../media/image50.png"/><Relationship Id="rId7" Type="http://schemas.openxmlformats.org/officeDocument/2006/relationships/image" Target="../media/image37.png"/><Relationship Id="rId8" Type="http://schemas.openxmlformats.org/officeDocument/2006/relationships/image" Target="../media/image4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2.xml"/><Relationship Id="rId3" Type="http://schemas.openxmlformats.org/officeDocument/2006/relationships/image" Target="../media/image57.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4.xml"/><Relationship Id="rId3" Type="http://schemas.openxmlformats.org/officeDocument/2006/relationships/image" Target="../media/image51.jpg"/><Relationship Id="rId4" Type="http://schemas.openxmlformats.org/officeDocument/2006/relationships/image" Target="../media/image44.jpg"/><Relationship Id="rId5" Type="http://schemas.openxmlformats.org/officeDocument/2006/relationships/image" Target="../media/image4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6.xml"/><Relationship Id="rId3" Type="http://schemas.openxmlformats.org/officeDocument/2006/relationships/image" Target="../media/image5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xml"/><Relationship Id="rId3"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7.xml"/><Relationship Id="rId3" Type="http://schemas.openxmlformats.org/officeDocument/2006/relationships/image" Target="../media/image29.png"/><Relationship Id="rId4" Type="http://schemas.openxmlformats.org/officeDocument/2006/relationships/image" Target="../media/image22.png"/><Relationship Id="rId5" Type="http://schemas.openxmlformats.org/officeDocument/2006/relationships/image" Target="../media/image25.png"/><Relationship Id="rId6" Type="http://schemas.openxmlformats.org/officeDocument/2006/relationships/image" Target="../media/image27.png"/><Relationship Id="rId7" Type="http://schemas.openxmlformats.org/officeDocument/2006/relationships/image" Target="../media/image3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8.xml"/><Relationship Id="rId3"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1" name="Shape 501"/>
        <p:cNvGrpSpPr/>
        <p:nvPr/>
      </p:nvGrpSpPr>
      <p:grpSpPr>
        <a:xfrm>
          <a:off x="0" y="0"/>
          <a:ext cx="0" cy="0"/>
          <a:chOff x="0" y="0"/>
          <a:chExt cx="0" cy="0"/>
        </a:xfrm>
      </p:grpSpPr>
      <p:sp>
        <p:nvSpPr>
          <p:cNvPr id="502" name="Google Shape;502;p65"/>
          <p:cNvSpPr txBox="1"/>
          <p:nvPr>
            <p:ph idx="1" type="body"/>
          </p:nvPr>
        </p:nvSpPr>
        <p:spPr>
          <a:xfrm>
            <a:off x="360760" y="1959157"/>
            <a:ext cx="7784009" cy="1661498"/>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SzPts val="3300"/>
              <a:buNone/>
            </a:pPr>
            <a:r>
              <a:rPr lang="en-US" sz="2800">
                <a:solidFill>
                  <a:schemeClr val="lt1"/>
                </a:solidFill>
              </a:rPr>
              <a:t>{{Client}}</a:t>
            </a:r>
            <a:endParaRPr/>
          </a:p>
          <a:p>
            <a:pPr indent="0" lvl="0" marL="0" rtl="0" algn="l">
              <a:lnSpc>
                <a:spcPct val="100000"/>
              </a:lnSpc>
              <a:spcBef>
                <a:spcPts val="0"/>
              </a:spcBef>
              <a:spcAft>
                <a:spcPts val="0"/>
              </a:spcAft>
              <a:buSzPts val="3300"/>
              <a:buNone/>
            </a:pPr>
            <a:r>
              <a:t/>
            </a:r>
            <a:endParaRPr b="0" sz="2700">
              <a:solidFill>
                <a:srgbClr val="FFFFFF"/>
              </a:solidFill>
            </a:endParaRPr>
          </a:p>
          <a:p>
            <a:pPr indent="0" lvl="0" marL="0" rtl="0" algn="l">
              <a:lnSpc>
                <a:spcPct val="100000"/>
              </a:lnSpc>
              <a:spcBef>
                <a:spcPts val="0"/>
              </a:spcBef>
              <a:spcAft>
                <a:spcPts val="0"/>
              </a:spcAft>
              <a:buClr>
                <a:srgbClr val="000000"/>
              </a:buClr>
              <a:buSzPts val="3300"/>
              <a:buFont typeface="Arial"/>
              <a:buNone/>
            </a:pPr>
            <a:r>
              <a:rPr b="0" lang="en-US" sz="2700">
                <a:solidFill>
                  <a:srgbClr val="FFFFFF"/>
                </a:solidFill>
              </a:rPr>
              <a:t>Global Inventory – Discovery Workshop #{{X}}</a:t>
            </a:r>
            <a:endParaRPr b="0" sz="2700">
              <a:solidFill>
                <a:srgbClr val="FFFFFF"/>
              </a:solidFill>
              <a:highlight>
                <a:srgbClr val="FFFF00"/>
              </a:highlight>
            </a:endParaRPr>
          </a:p>
        </p:txBody>
      </p:sp>
      <p:sp>
        <p:nvSpPr>
          <p:cNvPr id="503" name="Google Shape;503;p65"/>
          <p:cNvSpPr txBox="1"/>
          <p:nvPr>
            <p:ph idx="2" type="body"/>
          </p:nvPr>
        </p:nvSpPr>
        <p:spPr>
          <a:xfrm>
            <a:off x="360760" y="3910477"/>
            <a:ext cx="5431200" cy="4695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SzPts val="1200"/>
              <a:buNone/>
            </a:pPr>
            <a:r>
              <a:rPr lang="en-US">
                <a:solidFill>
                  <a:schemeClr val="lt1"/>
                </a:solidFill>
              </a:rPr>
              <a:t>{{month X</a:t>
            </a:r>
            <a:r>
              <a:rPr baseline="30000" lang="en-US">
                <a:solidFill>
                  <a:schemeClr val="lt1"/>
                </a:solidFill>
              </a:rPr>
              <a:t>th</a:t>
            </a:r>
            <a:r>
              <a:rPr lang="en-US">
                <a:solidFill>
                  <a:schemeClr val="lt1"/>
                </a:solidFill>
              </a:rPr>
              <a:t>, year}}</a:t>
            </a:r>
            <a:endParaRPr>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0" name="Shape 680"/>
        <p:cNvGrpSpPr/>
        <p:nvPr/>
      </p:nvGrpSpPr>
      <p:grpSpPr>
        <a:xfrm>
          <a:off x="0" y="0"/>
          <a:ext cx="0" cy="0"/>
          <a:chOff x="0" y="0"/>
          <a:chExt cx="0" cy="0"/>
        </a:xfrm>
      </p:grpSpPr>
      <p:sp>
        <p:nvSpPr>
          <p:cNvPr id="681" name="Google Shape;681;p74"/>
          <p:cNvSpPr/>
          <p:nvPr/>
        </p:nvSpPr>
        <p:spPr>
          <a:xfrm>
            <a:off x="4526000" y="2594966"/>
            <a:ext cx="4572000" cy="2548500"/>
          </a:xfrm>
          <a:prstGeom prst="rect">
            <a:avLst/>
          </a:prstGeom>
          <a:solidFill>
            <a:schemeClr val="lt1"/>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682" name="Google Shape;682;p74"/>
          <p:cNvSpPr/>
          <p:nvPr/>
        </p:nvSpPr>
        <p:spPr>
          <a:xfrm>
            <a:off x="-46000" y="25"/>
            <a:ext cx="4572000" cy="2613600"/>
          </a:xfrm>
          <a:prstGeom prst="rect">
            <a:avLst/>
          </a:prstGeom>
          <a:solidFill>
            <a:schemeClr val="lt1"/>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683" name="Google Shape;683;p74"/>
          <p:cNvSpPr/>
          <p:nvPr/>
        </p:nvSpPr>
        <p:spPr>
          <a:xfrm>
            <a:off x="5706885" y="1205753"/>
            <a:ext cx="3086700" cy="893700"/>
          </a:xfrm>
          <a:prstGeom prst="roundRect">
            <a:avLst>
              <a:gd fmla="val 0" name="adj"/>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grpSp>
        <p:nvGrpSpPr>
          <p:cNvPr id="684" name="Google Shape;684;p74"/>
          <p:cNvGrpSpPr/>
          <p:nvPr/>
        </p:nvGrpSpPr>
        <p:grpSpPr>
          <a:xfrm>
            <a:off x="94539" y="2992954"/>
            <a:ext cx="3963696" cy="1565796"/>
            <a:chOff x="140539" y="2992929"/>
            <a:chExt cx="3963696" cy="1565796"/>
          </a:xfrm>
        </p:grpSpPr>
        <p:sp>
          <p:nvSpPr>
            <p:cNvPr id="685" name="Google Shape;685;p74"/>
            <p:cNvSpPr txBox="1"/>
            <p:nvPr/>
          </p:nvSpPr>
          <p:spPr>
            <a:xfrm>
              <a:off x="1706335" y="3504738"/>
              <a:ext cx="2397900" cy="5421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Control Groups</a:t>
              </a:r>
              <a:endParaRPr b="1" i="0" sz="2100" u="none" cap="none" strike="noStrike">
                <a:solidFill>
                  <a:schemeClr val="dk2"/>
                </a:solidFill>
                <a:latin typeface="Arial"/>
                <a:ea typeface="Arial"/>
                <a:cs typeface="Arial"/>
                <a:sym typeface="Arial"/>
              </a:endParaRPr>
            </a:p>
          </p:txBody>
        </p:sp>
        <p:pic>
          <p:nvPicPr>
            <p:cNvPr descr="Icon&#10;&#10;Description automatically generated" id="686" name="Google Shape;686;p74"/>
            <p:cNvPicPr preferRelativeResize="0"/>
            <p:nvPr/>
          </p:nvPicPr>
          <p:blipFill rotWithShape="1">
            <a:blip r:embed="rId3">
              <a:alphaModFix/>
            </a:blip>
            <a:srcRect b="0" l="0" r="0" t="0"/>
            <a:stretch/>
          </p:blipFill>
          <p:spPr>
            <a:xfrm>
              <a:off x="140539" y="2992929"/>
              <a:ext cx="1565796" cy="1565796"/>
            </a:xfrm>
            <a:prstGeom prst="rect">
              <a:avLst/>
            </a:prstGeom>
            <a:noFill/>
            <a:ln>
              <a:noFill/>
            </a:ln>
          </p:spPr>
        </p:pic>
      </p:grpSp>
      <p:grpSp>
        <p:nvGrpSpPr>
          <p:cNvPr id="687" name="Google Shape;687;p74"/>
          <p:cNvGrpSpPr/>
          <p:nvPr/>
        </p:nvGrpSpPr>
        <p:grpSpPr>
          <a:xfrm>
            <a:off x="136742" y="584800"/>
            <a:ext cx="3921708" cy="1565796"/>
            <a:chOff x="182742" y="584775"/>
            <a:chExt cx="3921708" cy="1565796"/>
          </a:xfrm>
        </p:grpSpPr>
        <p:sp>
          <p:nvSpPr>
            <p:cNvPr id="688" name="Google Shape;688;p74"/>
            <p:cNvSpPr txBox="1"/>
            <p:nvPr/>
          </p:nvSpPr>
          <p:spPr>
            <a:xfrm>
              <a:off x="1582950" y="1096575"/>
              <a:ext cx="2521500" cy="5421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Product Catalogue</a:t>
              </a:r>
              <a:endParaRPr b="1" i="0" sz="2100" u="none" cap="none" strike="noStrike">
                <a:solidFill>
                  <a:schemeClr val="dk2"/>
                </a:solidFill>
                <a:latin typeface="Arial"/>
                <a:ea typeface="Arial"/>
                <a:cs typeface="Arial"/>
                <a:sym typeface="Arial"/>
              </a:endParaRPr>
            </a:p>
          </p:txBody>
        </p:sp>
        <p:pic>
          <p:nvPicPr>
            <p:cNvPr descr="Icon&#10;&#10;Description automatically generated" id="689" name="Google Shape;689;p74"/>
            <p:cNvPicPr preferRelativeResize="0"/>
            <p:nvPr/>
          </p:nvPicPr>
          <p:blipFill rotWithShape="1">
            <a:blip r:embed="rId4">
              <a:alphaModFix/>
            </a:blip>
            <a:srcRect b="0" l="0" r="0" t="0"/>
            <a:stretch/>
          </p:blipFill>
          <p:spPr>
            <a:xfrm>
              <a:off x="182742" y="584775"/>
              <a:ext cx="1565796" cy="1565796"/>
            </a:xfrm>
            <a:prstGeom prst="rect">
              <a:avLst/>
            </a:prstGeom>
            <a:noFill/>
            <a:ln>
              <a:noFill/>
            </a:ln>
          </p:spPr>
        </p:pic>
      </p:grpSp>
      <p:sp>
        <p:nvSpPr>
          <p:cNvPr id="690" name="Google Shape;690;p74"/>
          <p:cNvSpPr txBox="1"/>
          <p:nvPr/>
        </p:nvSpPr>
        <p:spPr>
          <a:xfrm>
            <a:off x="6258325" y="1045900"/>
            <a:ext cx="2731200" cy="5421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Inventory Catalogue</a:t>
            </a:r>
            <a:endParaRPr b="1" i="0" sz="2100" u="none" cap="none" strike="noStrike">
              <a:solidFill>
                <a:schemeClr val="dk2"/>
              </a:solidFill>
              <a:latin typeface="Arial"/>
              <a:ea typeface="Arial"/>
              <a:cs typeface="Arial"/>
              <a:sym typeface="Arial"/>
            </a:endParaRPr>
          </a:p>
        </p:txBody>
      </p:sp>
      <p:pic>
        <p:nvPicPr>
          <p:cNvPr descr="Graphical user interface, application, Teams&#10;&#10;Description automatically generated" id="691" name="Google Shape;691;p74"/>
          <p:cNvPicPr preferRelativeResize="0"/>
          <p:nvPr/>
        </p:nvPicPr>
        <p:blipFill rotWithShape="1">
          <a:blip r:embed="rId5">
            <a:alphaModFix/>
          </a:blip>
          <a:srcRect b="0" l="0" r="0" t="0"/>
          <a:stretch/>
        </p:blipFill>
        <p:spPr>
          <a:xfrm>
            <a:off x="4853393" y="548914"/>
            <a:ext cx="1565797" cy="1565795"/>
          </a:xfrm>
          <a:prstGeom prst="rect">
            <a:avLst/>
          </a:prstGeom>
          <a:noFill/>
          <a:ln>
            <a:noFill/>
          </a:ln>
        </p:spPr>
      </p:pic>
      <p:sp>
        <p:nvSpPr>
          <p:cNvPr id="692" name="Google Shape;692;p74"/>
          <p:cNvSpPr txBox="1"/>
          <p:nvPr/>
        </p:nvSpPr>
        <p:spPr>
          <a:xfrm>
            <a:off x="6258326" y="3555475"/>
            <a:ext cx="2731200" cy="5421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Virtual Catalog</a:t>
            </a:r>
            <a:r>
              <a:rPr b="1" lang="en-US" sz="2100">
                <a:solidFill>
                  <a:schemeClr val="dk2"/>
                </a:solidFill>
              </a:rPr>
              <a:t>ues</a:t>
            </a:r>
            <a:endParaRPr b="1" i="0" sz="2100" u="none" cap="none" strike="noStrike">
              <a:solidFill>
                <a:schemeClr val="dk2"/>
              </a:solidFill>
              <a:latin typeface="Arial"/>
              <a:ea typeface="Arial"/>
              <a:cs typeface="Arial"/>
              <a:sym typeface="Arial"/>
            </a:endParaRPr>
          </a:p>
        </p:txBody>
      </p:sp>
      <p:pic>
        <p:nvPicPr>
          <p:cNvPr descr="Icon&#10;&#10;Description automatically generated" id="693" name="Google Shape;693;p74"/>
          <p:cNvPicPr preferRelativeResize="0"/>
          <p:nvPr/>
        </p:nvPicPr>
        <p:blipFill rotWithShape="1">
          <a:blip r:embed="rId6">
            <a:alphaModFix/>
          </a:blip>
          <a:srcRect b="0" l="0" r="0" t="0"/>
          <a:stretch/>
        </p:blipFill>
        <p:spPr>
          <a:xfrm>
            <a:off x="4853393" y="3043670"/>
            <a:ext cx="1565797" cy="1565795"/>
          </a:xfrm>
          <a:prstGeom prst="rect">
            <a:avLst/>
          </a:prstGeom>
          <a:noFill/>
          <a:ln>
            <a:noFill/>
          </a:ln>
        </p:spPr>
      </p:pic>
      <p:grpSp>
        <p:nvGrpSpPr>
          <p:cNvPr id="694" name="Google Shape;694;p74"/>
          <p:cNvGrpSpPr/>
          <p:nvPr/>
        </p:nvGrpSpPr>
        <p:grpSpPr>
          <a:xfrm>
            <a:off x="577600" y="1257025"/>
            <a:ext cx="8078700" cy="2629500"/>
            <a:chOff x="532650" y="1257000"/>
            <a:chExt cx="8078700" cy="2629500"/>
          </a:xfrm>
        </p:grpSpPr>
        <p:cxnSp>
          <p:nvCxnSpPr>
            <p:cNvPr id="695" name="Google Shape;695;p74"/>
            <p:cNvCxnSpPr/>
            <p:nvPr/>
          </p:nvCxnSpPr>
          <p:spPr>
            <a:xfrm>
              <a:off x="532650" y="2557950"/>
              <a:ext cx="8078700" cy="27600"/>
            </a:xfrm>
            <a:prstGeom prst="straightConnector1">
              <a:avLst/>
            </a:prstGeom>
            <a:noFill/>
            <a:ln cap="flat" cmpd="sng" w="9525">
              <a:solidFill>
                <a:schemeClr val="dk2"/>
              </a:solidFill>
              <a:prstDash val="solid"/>
              <a:round/>
              <a:headEnd len="med" w="med" type="none"/>
              <a:tailEnd len="med" w="med" type="none"/>
            </a:ln>
          </p:spPr>
        </p:cxnSp>
        <p:cxnSp>
          <p:nvCxnSpPr>
            <p:cNvPr id="696" name="Google Shape;696;p74"/>
            <p:cNvCxnSpPr/>
            <p:nvPr/>
          </p:nvCxnSpPr>
          <p:spPr>
            <a:xfrm>
              <a:off x="4522000" y="1257000"/>
              <a:ext cx="0" cy="2629500"/>
            </a:xfrm>
            <a:prstGeom prst="straightConnector1">
              <a:avLst/>
            </a:prstGeom>
            <a:noFill/>
            <a:ln cap="flat" cmpd="sng" w="9525">
              <a:solidFill>
                <a:schemeClr val="dk2"/>
              </a:solidFill>
              <a:prstDash val="solid"/>
              <a:round/>
              <a:headEnd len="med" w="med" type="none"/>
              <a:tailEnd len="med" w="med" type="none"/>
            </a:ln>
          </p:spPr>
        </p:cxnSp>
      </p:grpSp>
      <p:sp>
        <p:nvSpPr>
          <p:cNvPr id="697" name="Google Shape;697;p74"/>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Global Inventory</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1" name="Shape 701"/>
        <p:cNvGrpSpPr/>
        <p:nvPr/>
      </p:nvGrpSpPr>
      <p:grpSpPr>
        <a:xfrm>
          <a:off x="0" y="0"/>
          <a:ext cx="0" cy="0"/>
          <a:chOff x="0" y="0"/>
          <a:chExt cx="0" cy="0"/>
        </a:xfrm>
      </p:grpSpPr>
      <p:sp>
        <p:nvSpPr>
          <p:cNvPr id="702" name="Google Shape;702;p7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Global Inventory - Concepts</a:t>
            </a:r>
            <a:endParaRPr/>
          </a:p>
        </p:txBody>
      </p:sp>
      <p:grpSp>
        <p:nvGrpSpPr>
          <p:cNvPr id="703" name="Google Shape;703;p75"/>
          <p:cNvGrpSpPr/>
          <p:nvPr/>
        </p:nvGrpSpPr>
        <p:grpSpPr>
          <a:xfrm>
            <a:off x="358868" y="1182668"/>
            <a:ext cx="635834" cy="502496"/>
            <a:chOff x="7089439" y="1450465"/>
            <a:chExt cx="847778" cy="669995"/>
          </a:xfrm>
        </p:grpSpPr>
        <p:sp>
          <p:nvSpPr>
            <p:cNvPr id="704" name="Google Shape;704;p75"/>
            <p:cNvSpPr/>
            <p:nvPr/>
          </p:nvSpPr>
          <p:spPr>
            <a:xfrm>
              <a:off x="7089439" y="1450465"/>
              <a:ext cx="847778" cy="669995"/>
            </a:xfrm>
            <a:custGeom>
              <a:rect b="b" l="l" r="r" t="t"/>
              <a:pathLst>
                <a:path extrusionOk="0" h="4322548" w="5469537">
                  <a:moveTo>
                    <a:pt x="267901" y="3218026"/>
                  </a:moveTo>
                  <a:lnTo>
                    <a:pt x="654631" y="3218026"/>
                  </a:lnTo>
                  <a:cubicBezTo>
                    <a:pt x="802588" y="3218026"/>
                    <a:pt x="922531" y="3337969"/>
                    <a:pt x="922531" y="3485926"/>
                  </a:cubicBezTo>
                  <a:lnTo>
                    <a:pt x="922530" y="3485926"/>
                  </a:lnTo>
                  <a:cubicBezTo>
                    <a:pt x="922530" y="3633883"/>
                    <a:pt x="802587" y="3753826"/>
                    <a:pt x="654630" y="3753826"/>
                  </a:cubicBezTo>
                  <a:lnTo>
                    <a:pt x="267901" y="3753825"/>
                  </a:lnTo>
                  <a:cubicBezTo>
                    <a:pt x="138439" y="3753825"/>
                    <a:pt x="30425" y="3661994"/>
                    <a:pt x="5444" y="3539916"/>
                  </a:cubicBezTo>
                  <a:lnTo>
                    <a:pt x="1" y="3485926"/>
                  </a:lnTo>
                  <a:lnTo>
                    <a:pt x="5444" y="3431935"/>
                  </a:lnTo>
                  <a:cubicBezTo>
                    <a:pt x="30425" y="3309857"/>
                    <a:pt x="138439" y="3218026"/>
                    <a:pt x="267901" y="3218026"/>
                  </a:cubicBezTo>
                  <a:close/>
                  <a:moveTo>
                    <a:pt x="267900" y="1931929"/>
                  </a:moveTo>
                  <a:lnTo>
                    <a:pt x="654630" y="1931929"/>
                  </a:lnTo>
                  <a:cubicBezTo>
                    <a:pt x="802587" y="1931929"/>
                    <a:pt x="922530" y="2051872"/>
                    <a:pt x="922530" y="2199829"/>
                  </a:cubicBezTo>
                  <a:lnTo>
                    <a:pt x="922529" y="2199829"/>
                  </a:lnTo>
                  <a:cubicBezTo>
                    <a:pt x="922529" y="2347786"/>
                    <a:pt x="802586" y="2467729"/>
                    <a:pt x="654629" y="2467729"/>
                  </a:cubicBezTo>
                  <a:lnTo>
                    <a:pt x="267900" y="2467728"/>
                  </a:lnTo>
                  <a:cubicBezTo>
                    <a:pt x="138438" y="2467728"/>
                    <a:pt x="30424" y="2375897"/>
                    <a:pt x="5443" y="2253819"/>
                  </a:cubicBezTo>
                  <a:lnTo>
                    <a:pt x="0" y="2199829"/>
                  </a:lnTo>
                  <a:lnTo>
                    <a:pt x="5443" y="2145838"/>
                  </a:lnTo>
                  <a:cubicBezTo>
                    <a:pt x="30424" y="2023760"/>
                    <a:pt x="138438" y="1931929"/>
                    <a:pt x="267900" y="1931929"/>
                  </a:cubicBezTo>
                  <a:close/>
                  <a:moveTo>
                    <a:pt x="267901" y="635200"/>
                  </a:moveTo>
                  <a:lnTo>
                    <a:pt x="654631" y="635200"/>
                  </a:lnTo>
                  <a:cubicBezTo>
                    <a:pt x="802588" y="635200"/>
                    <a:pt x="922531" y="755143"/>
                    <a:pt x="922531" y="903100"/>
                  </a:cubicBezTo>
                  <a:lnTo>
                    <a:pt x="922530" y="903100"/>
                  </a:lnTo>
                  <a:cubicBezTo>
                    <a:pt x="922530" y="1051057"/>
                    <a:pt x="802587" y="1171000"/>
                    <a:pt x="654630" y="1171000"/>
                  </a:cubicBezTo>
                  <a:lnTo>
                    <a:pt x="267901" y="1170999"/>
                  </a:lnTo>
                  <a:cubicBezTo>
                    <a:pt x="138439" y="1170999"/>
                    <a:pt x="30425" y="1079168"/>
                    <a:pt x="5444" y="957090"/>
                  </a:cubicBezTo>
                  <a:lnTo>
                    <a:pt x="1" y="903100"/>
                  </a:lnTo>
                  <a:lnTo>
                    <a:pt x="5444" y="849109"/>
                  </a:lnTo>
                  <a:cubicBezTo>
                    <a:pt x="30425" y="727032"/>
                    <a:pt x="138439" y="635200"/>
                    <a:pt x="267901" y="635200"/>
                  </a:cubicBezTo>
                  <a:close/>
                  <a:moveTo>
                    <a:pt x="524755" y="0"/>
                  </a:moveTo>
                  <a:lnTo>
                    <a:pt x="5306318" y="0"/>
                  </a:lnTo>
                  <a:cubicBezTo>
                    <a:pt x="5396461" y="0"/>
                    <a:pt x="5469537" y="73076"/>
                    <a:pt x="5469537" y="163219"/>
                  </a:cubicBezTo>
                  <a:lnTo>
                    <a:pt x="5469537" y="4159329"/>
                  </a:lnTo>
                  <a:cubicBezTo>
                    <a:pt x="5469537" y="4249472"/>
                    <a:pt x="5396461" y="4322548"/>
                    <a:pt x="5306318" y="4322548"/>
                  </a:cubicBezTo>
                  <a:lnTo>
                    <a:pt x="524755" y="4322548"/>
                  </a:lnTo>
                  <a:cubicBezTo>
                    <a:pt x="434612" y="4322548"/>
                    <a:pt x="361536" y="4249472"/>
                    <a:pt x="361536" y="4159329"/>
                  </a:cubicBezTo>
                  <a:lnTo>
                    <a:pt x="361536" y="3884356"/>
                  </a:lnTo>
                  <a:lnTo>
                    <a:pt x="638736" y="3884356"/>
                  </a:lnTo>
                  <a:cubicBezTo>
                    <a:pt x="864655" y="3884356"/>
                    <a:pt x="1047799" y="3701212"/>
                    <a:pt x="1047799" y="3475293"/>
                  </a:cubicBezTo>
                  <a:cubicBezTo>
                    <a:pt x="1047799" y="3249374"/>
                    <a:pt x="864655" y="3066230"/>
                    <a:pt x="638736" y="3066230"/>
                  </a:cubicBezTo>
                  <a:lnTo>
                    <a:pt x="361536" y="3066230"/>
                  </a:lnTo>
                  <a:lnTo>
                    <a:pt x="361536" y="2593736"/>
                  </a:lnTo>
                  <a:lnTo>
                    <a:pt x="614043" y="2593736"/>
                  </a:lnTo>
                  <a:cubicBezTo>
                    <a:pt x="642283" y="2593736"/>
                    <a:pt x="669855" y="2590874"/>
                    <a:pt x="696484" y="2585425"/>
                  </a:cubicBezTo>
                  <a:lnTo>
                    <a:pt x="712144" y="2580564"/>
                  </a:lnTo>
                  <a:lnTo>
                    <a:pt x="745500" y="2577202"/>
                  </a:lnTo>
                  <a:cubicBezTo>
                    <a:pt x="925417" y="2540385"/>
                    <a:pt x="1060757" y="2381195"/>
                    <a:pt x="1060757" y="2190394"/>
                  </a:cubicBezTo>
                  <a:lnTo>
                    <a:pt x="1060758" y="2190394"/>
                  </a:lnTo>
                  <a:cubicBezTo>
                    <a:pt x="1060758" y="2026851"/>
                    <a:pt x="961325" y="1886531"/>
                    <a:pt x="819615" y="1826593"/>
                  </a:cubicBezTo>
                  <a:lnTo>
                    <a:pt x="792420" y="1818151"/>
                  </a:lnTo>
                  <a:lnTo>
                    <a:pt x="773269" y="1807756"/>
                  </a:lnTo>
                  <a:cubicBezTo>
                    <a:pt x="724329" y="1787057"/>
                    <a:pt x="670523" y="1775610"/>
                    <a:pt x="614043" y="1775610"/>
                  </a:cubicBezTo>
                  <a:lnTo>
                    <a:pt x="361536" y="1775610"/>
                  </a:lnTo>
                  <a:lnTo>
                    <a:pt x="361536" y="1303116"/>
                  </a:lnTo>
                  <a:lnTo>
                    <a:pt x="638736" y="1303116"/>
                  </a:lnTo>
                  <a:cubicBezTo>
                    <a:pt x="864655" y="1303116"/>
                    <a:pt x="1047799" y="1119972"/>
                    <a:pt x="1047799" y="894053"/>
                  </a:cubicBezTo>
                  <a:cubicBezTo>
                    <a:pt x="1047799" y="668134"/>
                    <a:pt x="864655" y="484990"/>
                    <a:pt x="638736" y="484990"/>
                  </a:cubicBezTo>
                  <a:lnTo>
                    <a:pt x="361536" y="484990"/>
                  </a:lnTo>
                  <a:lnTo>
                    <a:pt x="361536" y="163219"/>
                  </a:lnTo>
                  <a:cubicBezTo>
                    <a:pt x="361536" y="73076"/>
                    <a:pt x="434612" y="0"/>
                    <a:pt x="524755" y="0"/>
                  </a:cubicBezTo>
                  <a:close/>
                </a:path>
              </a:pathLst>
            </a:custGeom>
            <a:solidFill>
              <a:schemeClr val="accent6"/>
            </a:solidFill>
            <a:ln>
              <a:noFill/>
            </a:ln>
          </p:spPr>
          <p:txBody>
            <a:bodyPr anchorCtr="0" anchor="t" bIns="68575" lIns="137150" spcFirstLastPara="1" rIns="137150" wrap="square" tIns="685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414448"/>
                </a:solidFill>
                <a:latin typeface="Calibri"/>
                <a:ea typeface="Calibri"/>
                <a:cs typeface="Calibri"/>
                <a:sym typeface="Calibri"/>
              </a:endParaRPr>
            </a:p>
          </p:txBody>
        </p:sp>
        <p:pic>
          <p:nvPicPr>
            <p:cNvPr descr="Shirt" id="705" name="Google Shape;705;p75"/>
            <p:cNvPicPr preferRelativeResize="0"/>
            <p:nvPr/>
          </p:nvPicPr>
          <p:blipFill rotWithShape="1">
            <a:blip r:embed="rId3">
              <a:alphaModFix/>
            </a:blip>
            <a:srcRect b="0" l="0" r="0" t="0"/>
            <a:stretch/>
          </p:blipFill>
          <p:spPr>
            <a:xfrm>
              <a:off x="7346532" y="1569564"/>
              <a:ext cx="324150" cy="324150"/>
            </a:xfrm>
            <a:prstGeom prst="rect">
              <a:avLst/>
            </a:prstGeom>
            <a:noFill/>
            <a:ln>
              <a:noFill/>
            </a:ln>
          </p:spPr>
        </p:pic>
        <p:pic>
          <p:nvPicPr>
            <p:cNvPr descr="Shirt" id="706" name="Google Shape;706;p75"/>
            <p:cNvPicPr preferRelativeResize="0"/>
            <p:nvPr/>
          </p:nvPicPr>
          <p:blipFill rotWithShape="1">
            <a:blip r:embed="rId4">
              <a:alphaModFix/>
            </a:blip>
            <a:srcRect b="0" l="0" r="0" t="0"/>
            <a:stretch/>
          </p:blipFill>
          <p:spPr>
            <a:xfrm>
              <a:off x="7442111" y="1712864"/>
              <a:ext cx="324150" cy="324150"/>
            </a:xfrm>
            <a:prstGeom prst="rect">
              <a:avLst/>
            </a:prstGeom>
            <a:noFill/>
            <a:ln>
              <a:noFill/>
            </a:ln>
          </p:spPr>
        </p:pic>
      </p:grpSp>
      <p:sp>
        <p:nvSpPr>
          <p:cNvPr id="707" name="Google Shape;707;p75"/>
          <p:cNvSpPr/>
          <p:nvPr/>
        </p:nvSpPr>
        <p:spPr>
          <a:xfrm>
            <a:off x="272277" y="1787372"/>
            <a:ext cx="2009400" cy="2319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500"/>
              <a:buFont typeface="Arial"/>
              <a:buNone/>
            </a:pPr>
            <a:r>
              <a:rPr b="1" i="0" lang="en-US" sz="1500" u="none" cap="none" strike="noStrike">
                <a:solidFill>
                  <a:srgbClr val="470A68"/>
                </a:solidFill>
                <a:latin typeface="Calibri"/>
                <a:ea typeface="Calibri"/>
                <a:cs typeface="Calibri"/>
                <a:sym typeface="Calibri"/>
              </a:rPr>
              <a:t>Product Catalog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100"/>
              <a:buFont typeface="Arial"/>
              <a:buNone/>
            </a:pPr>
            <a:r>
              <a:rPr b="0" i="1" lang="en-US" sz="1100" u="none" cap="none" strike="noStrike">
                <a:solidFill>
                  <a:srgbClr val="414448"/>
                </a:solidFill>
                <a:latin typeface="Calibri"/>
                <a:ea typeface="Calibri"/>
                <a:cs typeface="Calibri"/>
                <a:sym typeface="Calibri"/>
              </a:rPr>
              <a:t>Category / Variant Product / Price</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A collection of standar</a:t>
            </a:r>
            <a:r>
              <a:rPr lang="en-US" sz="1100">
                <a:solidFill>
                  <a:srgbClr val="414448"/>
                </a:solidFill>
                <a:latin typeface="Calibri"/>
                <a:ea typeface="Calibri"/>
                <a:cs typeface="Calibri"/>
                <a:sym typeface="Calibri"/>
              </a:rPr>
              <a:t>d </a:t>
            </a:r>
            <a:r>
              <a:rPr b="0" i="0" lang="en-US" sz="1100" u="none" cap="none" strike="noStrike">
                <a:solidFill>
                  <a:srgbClr val="414448"/>
                </a:solidFill>
                <a:latin typeface="Calibri"/>
                <a:ea typeface="Calibri"/>
                <a:cs typeface="Calibri"/>
                <a:sym typeface="Calibri"/>
              </a:rPr>
              <a:t>products, variant </a:t>
            </a:r>
            <a:r>
              <a:rPr lang="en-US" sz="1100">
                <a:solidFill>
                  <a:srgbClr val="414448"/>
                </a:solidFill>
                <a:latin typeface="Calibri"/>
                <a:ea typeface="Calibri"/>
                <a:cs typeface="Calibri"/>
                <a:sym typeface="Calibri"/>
              </a:rPr>
              <a:t>products</a:t>
            </a:r>
            <a:r>
              <a:rPr b="0" i="0" lang="en-US" sz="1100" u="none" cap="none" strike="noStrike">
                <a:solidFill>
                  <a:srgbClr val="414448"/>
                </a:solidFill>
                <a:latin typeface="Calibri"/>
                <a:ea typeface="Calibri"/>
                <a:cs typeface="Calibri"/>
                <a:sym typeface="Calibri"/>
              </a:rPr>
              <a:t>  (size, color, etc.), price, and other details</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Products can be organized into Categories</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Data is imported from Product Information Master (PIM)</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100"/>
              <a:buFont typeface="Arial"/>
              <a:buNone/>
            </a:pPr>
            <a:r>
              <a:t/>
            </a:r>
            <a:endParaRPr b="0" i="0" sz="1100" u="none" cap="none" strike="noStrike">
              <a:solidFill>
                <a:srgbClr val="470A68"/>
              </a:solidFill>
              <a:latin typeface="Calibri"/>
              <a:ea typeface="Calibri"/>
              <a:cs typeface="Calibri"/>
              <a:sym typeface="Calibri"/>
            </a:endParaRPr>
          </a:p>
        </p:txBody>
      </p:sp>
      <p:sp>
        <p:nvSpPr>
          <p:cNvPr id="708" name="Google Shape;708;p75"/>
          <p:cNvSpPr/>
          <p:nvPr/>
        </p:nvSpPr>
        <p:spPr>
          <a:xfrm>
            <a:off x="2537221" y="1789820"/>
            <a:ext cx="2009400" cy="2608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500"/>
              <a:buFont typeface="Arial"/>
              <a:buNone/>
            </a:pPr>
            <a:r>
              <a:rPr b="1" i="0" lang="en-US" sz="1500" u="none" cap="none" strike="noStrike">
                <a:solidFill>
                  <a:srgbClr val="470A68"/>
                </a:solidFill>
                <a:latin typeface="Calibri"/>
                <a:ea typeface="Calibri"/>
                <a:cs typeface="Calibri"/>
                <a:sym typeface="Calibri"/>
              </a:rPr>
              <a:t>Inventory Catalog</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100"/>
              <a:buFont typeface="Arial"/>
              <a:buNone/>
            </a:pPr>
            <a:r>
              <a:rPr i="1" lang="en-US" sz="1100">
                <a:solidFill>
                  <a:srgbClr val="414448"/>
                </a:solidFill>
                <a:latin typeface="Calibri"/>
                <a:ea typeface="Calibri"/>
                <a:cs typeface="Calibri"/>
                <a:sym typeface="Calibri"/>
              </a:rPr>
              <a:t>Variant Product / </a:t>
            </a:r>
            <a:r>
              <a:rPr b="0" i="1" lang="en-US" sz="1100" u="none" cap="none" strike="noStrike">
                <a:solidFill>
                  <a:srgbClr val="414448"/>
                </a:solidFill>
                <a:latin typeface="Calibri"/>
                <a:ea typeface="Calibri"/>
                <a:cs typeface="Calibri"/>
                <a:sym typeface="Calibri"/>
              </a:rPr>
              <a:t>Location / Inventory Position</a:t>
            </a:r>
            <a:endParaRPr b="0" i="0" sz="1100" u="none" cap="none" strike="noStrike">
              <a:solidFill>
                <a:srgbClr val="414448"/>
              </a:solidFill>
              <a:latin typeface="Calibri"/>
              <a:ea typeface="Calibri"/>
              <a:cs typeface="Calibri"/>
              <a:sym typeface="Calibri"/>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Serves as the Inventory Master</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Maintains current Stock on Hand for each product or variant</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Receives inventory updates from one or more inventory systems (ERP, WMS, POS, etc.) and the Order Management Workflows</a:t>
            </a:r>
            <a:endParaRPr b="0" i="0" sz="1100" u="none" cap="none" strike="noStrike">
              <a:solidFill>
                <a:srgbClr val="000000"/>
              </a:solidFill>
              <a:latin typeface="Arial"/>
              <a:ea typeface="Arial"/>
              <a:cs typeface="Arial"/>
              <a:sym typeface="Arial"/>
            </a:endParaRPr>
          </a:p>
        </p:txBody>
      </p:sp>
      <p:sp>
        <p:nvSpPr>
          <p:cNvPr id="709" name="Google Shape;709;p75"/>
          <p:cNvSpPr/>
          <p:nvPr/>
        </p:nvSpPr>
        <p:spPr>
          <a:xfrm>
            <a:off x="4802166" y="1789820"/>
            <a:ext cx="2010900" cy="2784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500"/>
              <a:buFont typeface="Arial"/>
              <a:buNone/>
            </a:pPr>
            <a:r>
              <a:rPr b="1" i="0" lang="en-US" sz="1500" u="none" cap="none" strike="noStrike">
                <a:solidFill>
                  <a:srgbClr val="470A68"/>
                </a:solidFill>
                <a:latin typeface="Calibri"/>
                <a:ea typeface="Calibri"/>
                <a:cs typeface="Calibri"/>
                <a:sym typeface="Calibri"/>
              </a:rPr>
              <a:t>Virtual Catalog</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100"/>
              <a:buFont typeface="Arial"/>
              <a:buNone/>
            </a:pPr>
            <a:r>
              <a:rPr b="0" i="1" lang="en-US" sz="1100" u="none" cap="none" strike="noStrike">
                <a:solidFill>
                  <a:srgbClr val="414448"/>
                </a:solidFill>
                <a:latin typeface="Calibri"/>
                <a:ea typeface="Calibri"/>
                <a:cs typeface="Calibri"/>
                <a:sym typeface="Calibri"/>
              </a:rPr>
              <a:t>Segmented Inventory / Available to Sell</a:t>
            </a:r>
            <a:endParaRPr b="0" i="0" sz="1100" u="none" cap="none" strike="noStrike">
              <a:solidFill>
                <a:srgbClr val="414448"/>
              </a:solidFill>
              <a:latin typeface="Calibri"/>
              <a:ea typeface="Calibri"/>
              <a:cs typeface="Calibri"/>
              <a:sym typeface="Calibri"/>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Segments inventory so you can manage what inventory is exposed to different channels/markets</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Contains a list of calculated virtual inventory positions based on rules specified in a Control Group</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Can use inventory positions from one or more inventory catalogs</a:t>
            </a:r>
            <a:endParaRPr b="0" i="0" sz="1100" u="none" cap="none" strike="noStrike">
              <a:solidFill>
                <a:srgbClr val="000000"/>
              </a:solidFill>
              <a:latin typeface="Arial"/>
              <a:ea typeface="Arial"/>
              <a:cs typeface="Arial"/>
              <a:sym typeface="Arial"/>
            </a:endParaRPr>
          </a:p>
        </p:txBody>
      </p:sp>
      <p:sp>
        <p:nvSpPr>
          <p:cNvPr id="710" name="Google Shape;710;p75"/>
          <p:cNvSpPr/>
          <p:nvPr/>
        </p:nvSpPr>
        <p:spPr>
          <a:xfrm>
            <a:off x="7067111" y="1789820"/>
            <a:ext cx="2010900" cy="2493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500"/>
              <a:buFont typeface="Arial"/>
              <a:buNone/>
            </a:pPr>
            <a:r>
              <a:rPr b="1" i="0" lang="en-US" sz="1500" u="none" cap="none" strike="noStrike">
                <a:solidFill>
                  <a:srgbClr val="470A68"/>
                </a:solidFill>
                <a:latin typeface="Calibri"/>
                <a:ea typeface="Calibri"/>
                <a:cs typeface="Calibri"/>
                <a:sym typeface="Calibri"/>
              </a:rPr>
              <a:t>Control Group</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100"/>
              <a:buFont typeface="Arial"/>
              <a:buNone/>
            </a:pPr>
            <a:r>
              <a:rPr b="0" i="1" lang="en-US" sz="1100" u="none" cap="none" strike="noStrike">
                <a:solidFill>
                  <a:srgbClr val="414448"/>
                </a:solidFill>
                <a:latin typeface="Calibri"/>
                <a:ea typeface="Calibri"/>
                <a:cs typeface="Calibri"/>
                <a:sym typeface="Calibri"/>
              </a:rPr>
              <a:t>Buffers and Exclusion Rules</a:t>
            </a:r>
            <a:endParaRPr b="0" i="0" sz="1100" u="none" cap="none" strike="noStrike">
              <a:solidFill>
                <a:srgbClr val="414448"/>
              </a:solidFill>
              <a:latin typeface="Calibri"/>
              <a:ea typeface="Calibri"/>
              <a:cs typeface="Calibri"/>
              <a:sym typeface="Calibri"/>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Rules or controls that determine what inventory is available in a Virtual Catalog</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Controls can be used to:</a:t>
            </a:r>
            <a:endParaRPr b="0" i="0" sz="1100" u="none" cap="none" strike="noStrike">
              <a:solidFill>
                <a:srgbClr val="000000"/>
              </a:solidFill>
              <a:latin typeface="Arial"/>
              <a:ea typeface="Arial"/>
              <a:cs typeface="Arial"/>
              <a:sym typeface="Arial"/>
            </a:endParaRPr>
          </a:p>
          <a:p>
            <a:pPr indent="-120650" lvl="1" marL="3429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Exclude SKUs or product categories from a virtual catalog</a:t>
            </a:r>
            <a:endParaRPr b="0" i="0" sz="1100" u="none" cap="none" strike="noStrike">
              <a:solidFill>
                <a:srgbClr val="000000"/>
              </a:solidFill>
              <a:latin typeface="Arial"/>
              <a:ea typeface="Arial"/>
              <a:cs typeface="Arial"/>
              <a:sym typeface="Arial"/>
            </a:endParaRPr>
          </a:p>
          <a:p>
            <a:pPr indent="-120650" lvl="1" marL="3429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Manage buffer or safety stock by </a:t>
            </a:r>
            <a:r>
              <a:rPr lang="en-US" sz="1100">
                <a:solidFill>
                  <a:srgbClr val="414448"/>
                </a:solidFill>
                <a:latin typeface="Calibri"/>
                <a:ea typeface="Calibri"/>
                <a:cs typeface="Calibri"/>
                <a:sym typeface="Calibri"/>
              </a:rPr>
              <a:t>Variant Product</a:t>
            </a:r>
            <a:r>
              <a:rPr b="0" i="0" lang="en-US" sz="1100" u="none" cap="none" strike="noStrike">
                <a:solidFill>
                  <a:srgbClr val="414448"/>
                </a:solidFill>
                <a:latin typeface="Calibri"/>
                <a:ea typeface="Calibri"/>
                <a:cs typeface="Calibri"/>
                <a:sym typeface="Calibri"/>
              </a:rPr>
              <a:t>, Category and/or Location</a:t>
            </a:r>
            <a:endParaRPr b="0" i="0" sz="1100" u="none" cap="none" strike="noStrike">
              <a:solidFill>
                <a:srgbClr val="000000"/>
              </a:solidFill>
              <a:latin typeface="Arial"/>
              <a:ea typeface="Arial"/>
              <a:cs typeface="Arial"/>
              <a:sym typeface="Arial"/>
            </a:endParaRPr>
          </a:p>
        </p:txBody>
      </p:sp>
      <p:grpSp>
        <p:nvGrpSpPr>
          <p:cNvPr id="711" name="Google Shape;711;p75"/>
          <p:cNvGrpSpPr/>
          <p:nvPr/>
        </p:nvGrpSpPr>
        <p:grpSpPr>
          <a:xfrm>
            <a:off x="2603195" y="1182715"/>
            <a:ext cx="636779" cy="503243"/>
            <a:chOff x="6095992" y="1678146"/>
            <a:chExt cx="862026" cy="681255"/>
          </a:xfrm>
        </p:grpSpPr>
        <p:grpSp>
          <p:nvGrpSpPr>
            <p:cNvPr id="712" name="Google Shape;712;p75"/>
            <p:cNvGrpSpPr/>
            <p:nvPr/>
          </p:nvGrpSpPr>
          <p:grpSpPr>
            <a:xfrm>
              <a:off x="6095992" y="1678146"/>
              <a:ext cx="862026" cy="681255"/>
              <a:chOff x="3932611" y="763746"/>
              <a:chExt cx="5455863" cy="4311742"/>
            </a:xfrm>
          </p:grpSpPr>
          <p:sp>
            <p:nvSpPr>
              <p:cNvPr id="713" name="Google Shape;713;p75"/>
              <p:cNvSpPr/>
              <p:nvPr/>
            </p:nvSpPr>
            <p:spPr>
              <a:xfrm>
                <a:off x="3932611" y="763746"/>
                <a:ext cx="5455863" cy="4311742"/>
              </a:xfrm>
              <a:custGeom>
                <a:rect b="b" l="l" r="r" t="t"/>
                <a:pathLst>
                  <a:path extrusionOk="0" h="4322548" w="5469537">
                    <a:moveTo>
                      <a:pt x="267901" y="3218026"/>
                    </a:moveTo>
                    <a:lnTo>
                      <a:pt x="654631" y="3218026"/>
                    </a:lnTo>
                    <a:cubicBezTo>
                      <a:pt x="802588" y="3218026"/>
                      <a:pt x="922531" y="3337969"/>
                      <a:pt x="922531" y="3485926"/>
                    </a:cubicBezTo>
                    <a:lnTo>
                      <a:pt x="922530" y="3485926"/>
                    </a:lnTo>
                    <a:cubicBezTo>
                      <a:pt x="922530" y="3633883"/>
                      <a:pt x="802587" y="3753826"/>
                      <a:pt x="654630" y="3753826"/>
                    </a:cubicBezTo>
                    <a:lnTo>
                      <a:pt x="267901" y="3753825"/>
                    </a:lnTo>
                    <a:cubicBezTo>
                      <a:pt x="138439" y="3753825"/>
                      <a:pt x="30425" y="3661994"/>
                      <a:pt x="5444" y="3539916"/>
                    </a:cubicBezTo>
                    <a:lnTo>
                      <a:pt x="1" y="3485926"/>
                    </a:lnTo>
                    <a:lnTo>
                      <a:pt x="5444" y="3431935"/>
                    </a:lnTo>
                    <a:cubicBezTo>
                      <a:pt x="30425" y="3309857"/>
                      <a:pt x="138439" y="3218026"/>
                      <a:pt x="267901" y="3218026"/>
                    </a:cubicBezTo>
                    <a:close/>
                    <a:moveTo>
                      <a:pt x="267900" y="1931929"/>
                    </a:moveTo>
                    <a:lnTo>
                      <a:pt x="654630" y="1931929"/>
                    </a:lnTo>
                    <a:cubicBezTo>
                      <a:pt x="802587" y="1931929"/>
                      <a:pt x="922530" y="2051872"/>
                      <a:pt x="922530" y="2199829"/>
                    </a:cubicBezTo>
                    <a:lnTo>
                      <a:pt x="922529" y="2199829"/>
                    </a:lnTo>
                    <a:cubicBezTo>
                      <a:pt x="922529" y="2347786"/>
                      <a:pt x="802586" y="2467729"/>
                      <a:pt x="654629" y="2467729"/>
                    </a:cubicBezTo>
                    <a:lnTo>
                      <a:pt x="267900" y="2467728"/>
                    </a:lnTo>
                    <a:cubicBezTo>
                      <a:pt x="138438" y="2467728"/>
                      <a:pt x="30424" y="2375897"/>
                      <a:pt x="5443" y="2253819"/>
                    </a:cubicBezTo>
                    <a:lnTo>
                      <a:pt x="0" y="2199829"/>
                    </a:lnTo>
                    <a:lnTo>
                      <a:pt x="5443" y="2145838"/>
                    </a:lnTo>
                    <a:cubicBezTo>
                      <a:pt x="30424" y="2023760"/>
                      <a:pt x="138438" y="1931929"/>
                      <a:pt x="267900" y="1931929"/>
                    </a:cubicBezTo>
                    <a:close/>
                    <a:moveTo>
                      <a:pt x="267901" y="635200"/>
                    </a:moveTo>
                    <a:lnTo>
                      <a:pt x="654631" y="635200"/>
                    </a:lnTo>
                    <a:cubicBezTo>
                      <a:pt x="802588" y="635200"/>
                      <a:pt x="922531" y="755143"/>
                      <a:pt x="922531" y="903100"/>
                    </a:cubicBezTo>
                    <a:lnTo>
                      <a:pt x="922530" y="903100"/>
                    </a:lnTo>
                    <a:cubicBezTo>
                      <a:pt x="922530" y="1051057"/>
                      <a:pt x="802587" y="1171000"/>
                      <a:pt x="654630" y="1171000"/>
                    </a:cubicBezTo>
                    <a:lnTo>
                      <a:pt x="267901" y="1170999"/>
                    </a:lnTo>
                    <a:cubicBezTo>
                      <a:pt x="138439" y="1170999"/>
                      <a:pt x="30425" y="1079168"/>
                      <a:pt x="5444" y="957090"/>
                    </a:cubicBezTo>
                    <a:lnTo>
                      <a:pt x="1" y="903100"/>
                    </a:lnTo>
                    <a:lnTo>
                      <a:pt x="5444" y="849109"/>
                    </a:lnTo>
                    <a:cubicBezTo>
                      <a:pt x="30425" y="727032"/>
                      <a:pt x="138439" y="635200"/>
                      <a:pt x="267901" y="635200"/>
                    </a:cubicBezTo>
                    <a:close/>
                    <a:moveTo>
                      <a:pt x="524755" y="0"/>
                    </a:moveTo>
                    <a:lnTo>
                      <a:pt x="5306318" y="0"/>
                    </a:lnTo>
                    <a:cubicBezTo>
                      <a:pt x="5396461" y="0"/>
                      <a:pt x="5469537" y="73076"/>
                      <a:pt x="5469537" y="163219"/>
                    </a:cubicBezTo>
                    <a:lnTo>
                      <a:pt x="5469537" y="4159329"/>
                    </a:lnTo>
                    <a:cubicBezTo>
                      <a:pt x="5469537" y="4249472"/>
                      <a:pt x="5396461" y="4322548"/>
                      <a:pt x="5306318" y="4322548"/>
                    </a:cubicBezTo>
                    <a:lnTo>
                      <a:pt x="524755" y="4322548"/>
                    </a:lnTo>
                    <a:cubicBezTo>
                      <a:pt x="434612" y="4322548"/>
                      <a:pt x="361536" y="4249472"/>
                      <a:pt x="361536" y="4159329"/>
                    </a:cubicBezTo>
                    <a:lnTo>
                      <a:pt x="361536" y="3884356"/>
                    </a:lnTo>
                    <a:lnTo>
                      <a:pt x="638736" y="3884356"/>
                    </a:lnTo>
                    <a:cubicBezTo>
                      <a:pt x="864655" y="3884356"/>
                      <a:pt x="1047799" y="3701212"/>
                      <a:pt x="1047799" y="3475293"/>
                    </a:cubicBezTo>
                    <a:cubicBezTo>
                      <a:pt x="1047799" y="3249374"/>
                      <a:pt x="864655" y="3066230"/>
                      <a:pt x="638736" y="3066230"/>
                    </a:cubicBezTo>
                    <a:lnTo>
                      <a:pt x="361536" y="3066230"/>
                    </a:lnTo>
                    <a:lnTo>
                      <a:pt x="361536" y="2593736"/>
                    </a:lnTo>
                    <a:lnTo>
                      <a:pt x="614043" y="2593736"/>
                    </a:lnTo>
                    <a:cubicBezTo>
                      <a:pt x="642283" y="2593736"/>
                      <a:pt x="669855" y="2590874"/>
                      <a:pt x="696484" y="2585425"/>
                    </a:cubicBezTo>
                    <a:lnTo>
                      <a:pt x="712144" y="2580564"/>
                    </a:lnTo>
                    <a:lnTo>
                      <a:pt x="745500" y="2577202"/>
                    </a:lnTo>
                    <a:cubicBezTo>
                      <a:pt x="925417" y="2540385"/>
                      <a:pt x="1060757" y="2381195"/>
                      <a:pt x="1060757" y="2190394"/>
                    </a:cubicBezTo>
                    <a:lnTo>
                      <a:pt x="1060758" y="2190394"/>
                    </a:lnTo>
                    <a:cubicBezTo>
                      <a:pt x="1060758" y="2026851"/>
                      <a:pt x="961325" y="1886531"/>
                      <a:pt x="819615" y="1826593"/>
                    </a:cubicBezTo>
                    <a:lnTo>
                      <a:pt x="792420" y="1818151"/>
                    </a:lnTo>
                    <a:lnTo>
                      <a:pt x="773269" y="1807756"/>
                    </a:lnTo>
                    <a:cubicBezTo>
                      <a:pt x="724329" y="1787057"/>
                      <a:pt x="670523" y="1775610"/>
                      <a:pt x="614043" y="1775610"/>
                    </a:cubicBezTo>
                    <a:lnTo>
                      <a:pt x="361536" y="1775610"/>
                    </a:lnTo>
                    <a:lnTo>
                      <a:pt x="361536" y="1303116"/>
                    </a:lnTo>
                    <a:lnTo>
                      <a:pt x="638736" y="1303116"/>
                    </a:lnTo>
                    <a:cubicBezTo>
                      <a:pt x="864655" y="1303116"/>
                      <a:pt x="1047799" y="1119972"/>
                      <a:pt x="1047799" y="894053"/>
                    </a:cubicBezTo>
                    <a:cubicBezTo>
                      <a:pt x="1047799" y="668134"/>
                      <a:pt x="864655" y="484990"/>
                      <a:pt x="638736" y="484990"/>
                    </a:cubicBezTo>
                    <a:lnTo>
                      <a:pt x="361536" y="484990"/>
                    </a:lnTo>
                    <a:lnTo>
                      <a:pt x="361536" y="163219"/>
                    </a:lnTo>
                    <a:cubicBezTo>
                      <a:pt x="361536" y="73076"/>
                      <a:pt x="434612" y="0"/>
                      <a:pt x="524755" y="0"/>
                    </a:cubicBezTo>
                    <a:close/>
                  </a:path>
                </a:pathLst>
              </a:custGeom>
              <a:solidFill>
                <a:schemeClr val="accent6"/>
              </a:solidFill>
              <a:ln>
                <a:noFill/>
              </a:ln>
            </p:spPr>
            <p:txBody>
              <a:bodyPr anchorCtr="0" anchor="t" bIns="68575" lIns="137150" spcFirstLastPara="1" rIns="137150" wrap="square" tIns="685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414448"/>
                  </a:solidFill>
                  <a:latin typeface="Calibri"/>
                  <a:ea typeface="Calibri"/>
                  <a:cs typeface="Calibri"/>
                  <a:sym typeface="Calibri"/>
                </a:endParaRPr>
              </a:p>
            </p:txBody>
          </p:sp>
          <p:pic>
            <p:nvPicPr>
              <p:cNvPr descr="Shirt" id="714" name="Google Shape;714;p75"/>
              <p:cNvPicPr preferRelativeResize="0"/>
              <p:nvPr/>
            </p:nvPicPr>
            <p:blipFill rotWithShape="1">
              <a:blip r:embed="rId3">
                <a:alphaModFix/>
              </a:blip>
              <a:srcRect b="0" l="0" r="0" t="0"/>
              <a:stretch/>
            </p:blipFill>
            <p:spPr>
              <a:xfrm>
                <a:off x="5639123" y="1423276"/>
                <a:ext cx="1596372" cy="1596372"/>
              </a:xfrm>
              <a:prstGeom prst="rect">
                <a:avLst/>
              </a:prstGeom>
              <a:noFill/>
              <a:ln>
                <a:noFill/>
              </a:ln>
            </p:spPr>
          </p:pic>
          <p:sp>
            <p:nvSpPr>
              <p:cNvPr id="715" name="Google Shape;715;p75"/>
              <p:cNvSpPr/>
              <p:nvPr/>
            </p:nvSpPr>
            <p:spPr>
              <a:xfrm>
                <a:off x="7031196" y="2533491"/>
                <a:ext cx="1180965" cy="1575315"/>
              </a:xfrm>
              <a:custGeom>
                <a:rect b="b" l="l" r="r" t="t"/>
                <a:pathLst>
                  <a:path extrusionOk="0" h="21000" w="15742">
                    <a:moveTo>
                      <a:pt x="7323" y="4641"/>
                    </a:moveTo>
                    <a:lnTo>
                      <a:pt x="7323" y="4641"/>
                    </a:lnTo>
                    <a:cubicBezTo>
                      <a:pt x="7508" y="4610"/>
                      <a:pt x="7678" y="4594"/>
                      <a:pt x="7877" y="4594"/>
                    </a:cubicBezTo>
                    <a:cubicBezTo>
                      <a:pt x="8093" y="4594"/>
                      <a:pt x="8309" y="4625"/>
                      <a:pt x="8525" y="4656"/>
                    </a:cubicBezTo>
                    <a:cubicBezTo>
                      <a:pt x="10021" y="4964"/>
                      <a:pt x="11146" y="6291"/>
                      <a:pt x="11146" y="7878"/>
                    </a:cubicBezTo>
                    <a:cubicBezTo>
                      <a:pt x="11146" y="9698"/>
                      <a:pt x="9681" y="11162"/>
                      <a:pt x="7863" y="11162"/>
                    </a:cubicBezTo>
                    <a:cubicBezTo>
                      <a:pt x="6198" y="11162"/>
                      <a:pt x="4810" y="9914"/>
                      <a:pt x="4610" y="8295"/>
                    </a:cubicBezTo>
                    <a:cubicBezTo>
                      <a:pt x="4595" y="8156"/>
                      <a:pt x="4595" y="8018"/>
                      <a:pt x="4595" y="7878"/>
                    </a:cubicBezTo>
                    <a:cubicBezTo>
                      <a:pt x="4595" y="7740"/>
                      <a:pt x="4595" y="7601"/>
                      <a:pt x="4610" y="7478"/>
                    </a:cubicBezTo>
                    <a:cubicBezTo>
                      <a:pt x="4795" y="6028"/>
                      <a:pt x="5905" y="4872"/>
                      <a:pt x="7323" y="4641"/>
                    </a:cubicBezTo>
                    <a:lnTo>
                      <a:pt x="7863" y="0"/>
                    </a:lnTo>
                    <a:lnTo>
                      <a:pt x="7863" y="0"/>
                    </a:lnTo>
                    <a:cubicBezTo>
                      <a:pt x="3515" y="0"/>
                      <a:pt x="0" y="3531"/>
                      <a:pt x="0" y="7878"/>
                    </a:cubicBezTo>
                    <a:cubicBezTo>
                      <a:pt x="0" y="11054"/>
                      <a:pt x="1095" y="11948"/>
                      <a:pt x="7061" y="20582"/>
                    </a:cubicBezTo>
                    <a:cubicBezTo>
                      <a:pt x="7246" y="20860"/>
                      <a:pt x="7555" y="20999"/>
                      <a:pt x="7863" y="20999"/>
                    </a:cubicBezTo>
                    <a:cubicBezTo>
                      <a:pt x="8062" y="20999"/>
                      <a:pt x="8263" y="20952"/>
                      <a:pt x="8432" y="20829"/>
                    </a:cubicBezTo>
                    <a:cubicBezTo>
                      <a:pt x="8525" y="20767"/>
                      <a:pt x="8617" y="20675"/>
                      <a:pt x="8679" y="20582"/>
                    </a:cubicBezTo>
                    <a:cubicBezTo>
                      <a:pt x="14630" y="11948"/>
                      <a:pt x="15741" y="11054"/>
                      <a:pt x="15741" y="7878"/>
                    </a:cubicBezTo>
                    <a:cubicBezTo>
                      <a:pt x="15741" y="3531"/>
                      <a:pt x="12225" y="0"/>
                      <a:pt x="7863" y="0"/>
                    </a:cubicBezTo>
                    <a:lnTo>
                      <a:pt x="7323" y="4641"/>
                    </a:lnTo>
                  </a:path>
                </a:pathLst>
              </a:custGeom>
              <a:solidFill>
                <a:srgbClr val="FFFFFF"/>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414448"/>
                  </a:solidFill>
                  <a:latin typeface="Calibri"/>
                  <a:ea typeface="Calibri"/>
                  <a:cs typeface="Calibri"/>
                  <a:sym typeface="Calibri"/>
                </a:endParaRPr>
              </a:p>
            </p:txBody>
          </p:sp>
        </p:grpSp>
        <p:sp>
          <p:nvSpPr>
            <p:cNvPr id="716" name="Google Shape;716;p75"/>
            <p:cNvSpPr txBox="1"/>
            <p:nvPr/>
          </p:nvSpPr>
          <p:spPr>
            <a:xfrm>
              <a:off x="6429748" y="2046976"/>
              <a:ext cx="141300" cy="1221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Calibri"/>
                  <a:ea typeface="Calibri"/>
                  <a:cs typeface="Calibri"/>
                  <a:sym typeface="Calibri"/>
                </a:rPr>
                <a:t>5</a:t>
              </a:r>
              <a:endParaRPr b="0" i="0" sz="1100" u="none" cap="none" strike="noStrike">
                <a:solidFill>
                  <a:srgbClr val="000000"/>
                </a:solidFill>
                <a:latin typeface="Arial"/>
                <a:ea typeface="Arial"/>
                <a:cs typeface="Arial"/>
                <a:sym typeface="Arial"/>
              </a:endParaRPr>
            </a:p>
          </p:txBody>
        </p:sp>
      </p:grpSp>
      <p:grpSp>
        <p:nvGrpSpPr>
          <p:cNvPr id="717" name="Google Shape;717;p75"/>
          <p:cNvGrpSpPr/>
          <p:nvPr/>
        </p:nvGrpSpPr>
        <p:grpSpPr>
          <a:xfrm>
            <a:off x="4874954" y="1192246"/>
            <a:ext cx="623087" cy="492423"/>
            <a:chOff x="3410926" y="2360097"/>
            <a:chExt cx="1941686" cy="1534505"/>
          </a:xfrm>
        </p:grpSpPr>
        <p:sp>
          <p:nvSpPr>
            <p:cNvPr id="718" name="Google Shape;718;p75"/>
            <p:cNvSpPr/>
            <p:nvPr/>
          </p:nvSpPr>
          <p:spPr>
            <a:xfrm>
              <a:off x="3410926" y="2360097"/>
              <a:ext cx="1941686" cy="1534505"/>
            </a:xfrm>
            <a:custGeom>
              <a:rect b="b" l="l" r="r" t="t"/>
              <a:pathLst>
                <a:path extrusionOk="0" h="4322548" w="5469537">
                  <a:moveTo>
                    <a:pt x="267901" y="3218026"/>
                  </a:moveTo>
                  <a:lnTo>
                    <a:pt x="654631" y="3218026"/>
                  </a:lnTo>
                  <a:cubicBezTo>
                    <a:pt x="802588" y="3218026"/>
                    <a:pt x="922531" y="3337969"/>
                    <a:pt x="922531" y="3485926"/>
                  </a:cubicBezTo>
                  <a:lnTo>
                    <a:pt x="922530" y="3485926"/>
                  </a:lnTo>
                  <a:cubicBezTo>
                    <a:pt x="922530" y="3633883"/>
                    <a:pt x="802587" y="3753826"/>
                    <a:pt x="654630" y="3753826"/>
                  </a:cubicBezTo>
                  <a:lnTo>
                    <a:pt x="267901" y="3753825"/>
                  </a:lnTo>
                  <a:cubicBezTo>
                    <a:pt x="138439" y="3753825"/>
                    <a:pt x="30425" y="3661994"/>
                    <a:pt x="5444" y="3539916"/>
                  </a:cubicBezTo>
                  <a:lnTo>
                    <a:pt x="1" y="3485926"/>
                  </a:lnTo>
                  <a:lnTo>
                    <a:pt x="5444" y="3431935"/>
                  </a:lnTo>
                  <a:cubicBezTo>
                    <a:pt x="30425" y="3309857"/>
                    <a:pt x="138439" y="3218026"/>
                    <a:pt x="267901" y="3218026"/>
                  </a:cubicBezTo>
                  <a:close/>
                  <a:moveTo>
                    <a:pt x="267900" y="1931929"/>
                  </a:moveTo>
                  <a:lnTo>
                    <a:pt x="654630" y="1931929"/>
                  </a:lnTo>
                  <a:cubicBezTo>
                    <a:pt x="802587" y="1931929"/>
                    <a:pt x="922530" y="2051872"/>
                    <a:pt x="922530" y="2199829"/>
                  </a:cubicBezTo>
                  <a:lnTo>
                    <a:pt x="922529" y="2199829"/>
                  </a:lnTo>
                  <a:cubicBezTo>
                    <a:pt x="922529" y="2347786"/>
                    <a:pt x="802586" y="2467729"/>
                    <a:pt x="654629" y="2467729"/>
                  </a:cubicBezTo>
                  <a:lnTo>
                    <a:pt x="267900" y="2467728"/>
                  </a:lnTo>
                  <a:cubicBezTo>
                    <a:pt x="138438" y="2467728"/>
                    <a:pt x="30424" y="2375897"/>
                    <a:pt x="5443" y="2253819"/>
                  </a:cubicBezTo>
                  <a:lnTo>
                    <a:pt x="0" y="2199829"/>
                  </a:lnTo>
                  <a:lnTo>
                    <a:pt x="5443" y="2145838"/>
                  </a:lnTo>
                  <a:cubicBezTo>
                    <a:pt x="30424" y="2023760"/>
                    <a:pt x="138438" y="1931929"/>
                    <a:pt x="267900" y="1931929"/>
                  </a:cubicBezTo>
                  <a:close/>
                  <a:moveTo>
                    <a:pt x="267901" y="635200"/>
                  </a:moveTo>
                  <a:lnTo>
                    <a:pt x="654631" y="635200"/>
                  </a:lnTo>
                  <a:cubicBezTo>
                    <a:pt x="802588" y="635200"/>
                    <a:pt x="922531" y="755143"/>
                    <a:pt x="922531" y="903100"/>
                  </a:cubicBezTo>
                  <a:lnTo>
                    <a:pt x="922530" y="903100"/>
                  </a:lnTo>
                  <a:cubicBezTo>
                    <a:pt x="922530" y="1051057"/>
                    <a:pt x="802587" y="1171000"/>
                    <a:pt x="654630" y="1171000"/>
                  </a:cubicBezTo>
                  <a:lnTo>
                    <a:pt x="267901" y="1170999"/>
                  </a:lnTo>
                  <a:cubicBezTo>
                    <a:pt x="138439" y="1170999"/>
                    <a:pt x="30425" y="1079168"/>
                    <a:pt x="5444" y="957090"/>
                  </a:cubicBezTo>
                  <a:lnTo>
                    <a:pt x="1" y="903100"/>
                  </a:lnTo>
                  <a:lnTo>
                    <a:pt x="5444" y="849109"/>
                  </a:lnTo>
                  <a:cubicBezTo>
                    <a:pt x="30425" y="727032"/>
                    <a:pt x="138439" y="635200"/>
                    <a:pt x="267901" y="635200"/>
                  </a:cubicBezTo>
                  <a:close/>
                  <a:moveTo>
                    <a:pt x="524755" y="0"/>
                  </a:moveTo>
                  <a:lnTo>
                    <a:pt x="5306318" y="0"/>
                  </a:lnTo>
                  <a:cubicBezTo>
                    <a:pt x="5396461" y="0"/>
                    <a:pt x="5469537" y="73076"/>
                    <a:pt x="5469537" y="163219"/>
                  </a:cubicBezTo>
                  <a:lnTo>
                    <a:pt x="5469537" y="4159329"/>
                  </a:lnTo>
                  <a:cubicBezTo>
                    <a:pt x="5469537" y="4249472"/>
                    <a:pt x="5396461" y="4322548"/>
                    <a:pt x="5306318" y="4322548"/>
                  </a:cubicBezTo>
                  <a:lnTo>
                    <a:pt x="524755" y="4322548"/>
                  </a:lnTo>
                  <a:cubicBezTo>
                    <a:pt x="434612" y="4322548"/>
                    <a:pt x="361536" y="4249472"/>
                    <a:pt x="361536" y="4159329"/>
                  </a:cubicBezTo>
                  <a:lnTo>
                    <a:pt x="361536" y="3884356"/>
                  </a:lnTo>
                  <a:lnTo>
                    <a:pt x="638736" y="3884356"/>
                  </a:lnTo>
                  <a:cubicBezTo>
                    <a:pt x="864655" y="3884356"/>
                    <a:pt x="1047799" y="3701212"/>
                    <a:pt x="1047799" y="3475293"/>
                  </a:cubicBezTo>
                  <a:cubicBezTo>
                    <a:pt x="1047799" y="3249374"/>
                    <a:pt x="864655" y="3066230"/>
                    <a:pt x="638736" y="3066230"/>
                  </a:cubicBezTo>
                  <a:lnTo>
                    <a:pt x="361536" y="3066230"/>
                  </a:lnTo>
                  <a:lnTo>
                    <a:pt x="361536" y="2593736"/>
                  </a:lnTo>
                  <a:lnTo>
                    <a:pt x="614043" y="2593736"/>
                  </a:lnTo>
                  <a:cubicBezTo>
                    <a:pt x="642283" y="2593736"/>
                    <a:pt x="669855" y="2590874"/>
                    <a:pt x="696484" y="2585425"/>
                  </a:cubicBezTo>
                  <a:lnTo>
                    <a:pt x="712144" y="2580564"/>
                  </a:lnTo>
                  <a:lnTo>
                    <a:pt x="745500" y="2577202"/>
                  </a:lnTo>
                  <a:cubicBezTo>
                    <a:pt x="925417" y="2540385"/>
                    <a:pt x="1060757" y="2381195"/>
                    <a:pt x="1060757" y="2190394"/>
                  </a:cubicBezTo>
                  <a:lnTo>
                    <a:pt x="1060758" y="2190394"/>
                  </a:lnTo>
                  <a:cubicBezTo>
                    <a:pt x="1060758" y="2026851"/>
                    <a:pt x="961325" y="1886531"/>
                    <a:pt x="819615" y="1826593"/>
                  </a:cubicBezTo>
                  <a:lnTo>
                    <a:pt x="792420" y="1818151"/>
                  </a:lnTo>
                  <a:lnTo>
                    <a:pt x="773269" y="1807756"/>
                  </a:lnTo>
                  <a:cubicBezTo>
                    <a:pt x="724329" y="1787057"/>
                    <a:pt x="670523" y="1775610"/>
                    <a:pt x="614043" y="1775610"/>
                  </a:cubicBezTo>
                  <a:lnTo>
                    <a:pt x="361536" y="1775610"/>
                  </a:lnTo>
                  <a:lnTo>
                    <a:pt x="361536" y="1303116"/>
                  </a:lnTo>
                  <a:lnTo>
                    <a:pt x="638736" y="1303116"/>
                  </a:lnTo>
                  <a:cubicBezTo>
                    <a:pt x="864655" y="1303116"/>
                    <a:pt x="1047799" y="1119972"/>
                    <a:pt x="1047799" y="894053"/>
                  </a:cubicBezTo>
                  <a:cubicBezTo>
                    <a:pt x="1047799" y="668134"/>
                    <a:pt x="864655" y="484990"/>
                    <a:pt x="638736" y="484990"/>
                  </a:cubicBezTo>
                  <a:lnTo>
                    <a:pt x="361536" y="484990"/>
                  </a:lnTo>
                  <a:lnTo>
                    <a:pt x="361536" y="163219"/>
                  </a:lnTo>
                  <a:cubicBezTo>
                    <a:pt x="361536" y="73076"/>
                    <a:pt x="434612" y="0"/>
                    <a:pt x="524755" y="0"/>
                  </a:cubicBezTo>
                  <a:close/>
                </a:path>
              </a:pathLst>
            </a:custGeom>
            <a:solidFill>
              <a:srgbClr val="E1C1E0"/>
            </a:solidFill>
            <a:ln>
              <a:noFill/>
            </a:ln>
          </p:spPr>
          <p:txBody>
            <a:bodyPr anchorCtr="0" anchor="t" bIns="68575" lIns="137150" spcFirstLastPara="1" rIns="137150" wrap="square" tIns="685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414448"/>
                </a:solidFill>
                <a:latin typeface="Calibri"/>
                <a:ea typeface="Calibri"/>
                <a:cs typeface="Calibri"/>
                <a:sym typeface="Calibri"/>
              </a:endParaRPr>
            </a:p>
          </p:txBody>
        </p:sp>
        <p:grpSp>
          <p:nvGrpSpPr>
            <p:cNvPr id="719" name="Google Shape;719;p75"/>
            <p:cNvGrpSpPr/>
            <p:nvPr/>
          </p:nvGrpSpPr>
          <p:grpSpPr>
            <a:xfrm>
              <a:off x="3899339" y="2583219"/>
              <a:ext cx="1209210" cy="1063409"/>
              <a:chOff x="3899339" y="2583219"/>
              <a:chExt cx="1209210" cy="1063409"/>
            </a:xfrm>
          </p:grpSpPr>
          <p:pic>
            <p:nvPicPr>
              <p:cNvPr descr="Shirt" id="720" name="Google Shape;720;p75"/>
              <p:cNvPicPr preferRelativeResize="0"/>
              <p:nvPr/>
            </p:nvPicPr>
            <p:blipFill rotWithShape="1">
              <a:blip r:embed="rId3">
                <a:alphaModFix/>
              </a:blip>
              <a:srcRect b="0" l="0" r="0" t="0"/>
              <a:stretch/>
            </p:blipFill>
            <p:spPr>
              <a:xfrm>
                <a:off x="3899339" y="2817131"/>
                <a:ext cx="340829" cy="340828"/>
              </a:xfrm>
              <a:prstGeom prst="rect">
                <a:avLst/>
              </a:prstGeom>
              <a:noFill/>
              <a:ln>
                <a:noFill/>
              </a:ln>
            </p:spPr>
          </p:pic>
          <p:sp>
            <p:nvSpPr>
              <p:cNvPr id="721" name="Google Shape;721;p75"/>
              <p:cNvSpPr/>
              <p:nvPr/>
            </p:nvSpPr>
            <p:spPr>
              <a:xfrm>
                <a:off x="4370311" y="3267210"/>
                <a:ext cx="284419" cy="379418"/>
              </a:xfrm>
              <a:custGeom>
                <a:rect b="b" l="l" r="r" t="t"/>
                <a:pathLst>
                  <a:path extrusionOk="0" h="21000" w="15742">
                    <a:moveTo>
                      <a:pt x="7323" y="4641"/>
                    </a:moveTo>
                    <a:lnTo>
                      <a:pt x="7323" y="4641"/>
                    </a:lnTo>
                    <a:cubicBezTo>
                      <a:pt x="7508" y="4610"/>
                      <a:pt x="7678" y="4594"/>
                      <a:pt x="7877" y="4594"/>
                    </a:cubicBezTo>
                    <a:cubicBezTo>
                      <a:pt x="8093" y="4594"/>
                      <a:pt x="8309" y="4625"/>
                      <a:pt x="8525" y="4656"/>
                    </a:cubicBezTo>
                    <a:cubicBezTo>
                      <a:pt x="10021" y="4964"/>
                      <a:pt x="11146" y="6291"/>
                      <a:pt x="11146" y="7878"/>
                    </a:cubicBezTo>
                    <a:cubicBezTo>
                      <a:pt x="11146" y="9698"/>
                      <a:pt x="9681" y="11162"/>
                      <a:pt x="7863" y="11162"/>
                    </a:cubicBezTo>
                    <a:cubicBezTo>
                      <a:pt x="6198" y="11162"/>
                      <a:pt x="4810" y="9914"/>
                      <a:pt x="4610" y="8295"/>
                    </a:cubicBezTo>
                    <a:cubicBezTo>
                      <a:pt x="4595" y="8156"/>
                      <a:pt x="4595" y="8018"/>
                      <a:pt x="4595" y="7878"/>
                    </a:cubicBezTo>
                    <a:cubicBezTo>
                      <a:pt x="4595" y="7740"/>
                      <a:pt x="4595" y="7601"/>
                      <a:pt x="4610" y="7478"/>
                    </a:cubicBezTo>
                    <a:cubicBezTo>
                      <a:pt x="4795" y="6028"/>
                      <a:pt x="5905" y="4872"/>
                      <a:pt x="7323" y="4641"/>
                    </a:cubicBezTo>
                    <a:lnTo>
                      <a:pt x="7863" y="0"/>
                    </a:lnTo>
                    <a:lnTo>
                      <a:pt x="7863" y="0"/>
                    </a:lnTo>
                    <a:cubicBezTo>
                      <a:pt x="3515" y="0"/>
                      <a:pt x="0" y="3531"/>
                      <a:pt x="0" y="7878"/>
                    </a:cubicBezTo>
                    <a:cubicBezTo>
                      <a:pt x="0" y="11054"/>
                      <a:pt x="1095" y="11948"/>
                      <a:pt x="7061" y="20582"/>
                    </a:cubicBezTo>
                    <a:cubicBezTo>
                      <a:pt x="7246" y="20860"/>
                      <a:pt x="7555" y="20999"/>
                      <a:pt x="7863" y="20999"/>
                    </a:cubicBezTo>
                    <a:cubicBezTo>
                      <a:pt x="8062" y="20999"/>
                      <a:pt x="8263" y="20952"/>
                      <a:pt x="8432" y="20829"/>
                    </a:cubicBezTo>
                    <a:cubicBezTo>
                      <a:pt x="8525" y="20767"/>
                      <a:pt x="8617" y="20675"/>
                      <a:pt x="8679" y="20582"/>
                    </a:cubicBezTo>
                    <a:cubicBezTo>
                      <a:pt x="14630" y="11948"/>
                      <a:pt x="15741" y="11054"/>
                      <a:pt x="15741" y="7878"/>
                    </a:cubicBezTo>
                    <a:cubicBezTo>
                      <a:pt x="15741" y="3531"/>
                      <a:pt x="12225" y="0"/>
                      <a:pt x="7863" y="0"/>
                    </a:cubicBezTo>
                    <a:lnTo>
                      <a:pt x="7323" y="4641"/>
                    </a:lnTo>
                  </a:path>
                </a:pathLst>
              </a:custGeom>
              <a:solidFill>
                <a:srgbClr val="FFFFFF"/>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414448"/>
                  </a:solidFill>
                  <a:latin typeface="Calibri"/>
                  <a:ea typeface="Calibri"/>
                  <a:cs typeface="Calibri"/>
                  <a:sym typeface="Calibri"/>
                </a:endParaRPr>
              </a:p>
            </p:txBody>
          </p:sp>
          <p:pic>
            <p:nvPicPr>
              <p:cNvPr descr="Shirt" id="722" name="Google Shape;722;p75"/>
              <p:cNvPicPr preferRelativeResize="0"/>
              <p:nvPr/>
            </p:nvPicPr>
            <p:blipFill rotWithShape="1">
              <a:blip r:embed="rId3">
                <a:alphaModFix/>
              </a:blip>
              <a:srcRect b="0" l="0" r="0" t="0"/>
              <a:stretch/>
            </p:blipFill>
            <p:spPr>
              <a:xfrm>
                <a:off x="4339589" y="2583219"/>
                <a:ext cx="340829" cy="340828"/>
              </a:xfrm>
              <a:prstGeom prst="rect">
                <a:avLst/>
              </a:prstGeom>
              <a:noFill/>
              <a:ln>
                <a:noFill/>
              </a:ln>
            </p:spPr>
          </p:pic>
          <p:pic>
            <p:nvPicPr>
              <p:cNvPr descr="Shirt" id="723" name="Google Shape;723;p75"/>
              <p:cNvPicPr preferRelativeResize="0"/>
              <p:nvPr/>
            </p:nvPicPr>
            <p:blipFill rotWithShape="1">
              <a:blip r:embed="rId3">
                <a:alphaModFix/>
              </a:blip>
              <a:srcRect b="0" l="0" r="0" t="0"/>
              <a:stretch/>
            </p:blipFill>
            <p:spPr>
              <a:xfrm>
                <a:off x="4767720" y="2820990"/>
                <a:ext cx="340829" cy="340828"/>
              </a:xfrm>
              <a:prstGeom prst="rect">
                <a:avLst/>
              </a:prstGeom>
              <a:noFill/>
              <a:ln>
                <a:noFill/>
              </a:ln>
            </p:spPr>
          </p:pic>
          <p:sp>
            <p:nvSpPr>
              <p:cNvPr id="724" name="Google Shape;724;p75"/>
              <p:cNvSpPr/>
              <p:nvPr/>
            </p:nvSpPr>
            <p:spPr>
              <a:xfrm rot="2061189">
                <a:off x="4148698" y="3149531"/>
                <a:ext cx="301971" cy="27379"/>
              </a:xfrm>
              <a:prstGeom prst="roundRect">
                <a:avLst>
                  <a:gd fmla="val 50000" name="adj"/>
                </a:avLst>
              </a:prstGeom>
              <a:solidFill>
                <a:srgbClr val="FFFFFF"/>
              </a:solidFill>
              <a:ln>
                <a:noFill/>
              </a:ln>
            </p:spPr>
            <p:txBody>
              <a:bodyPr anchorCtr="0" anchor="t" bIns="68575" lIns="137150" spcFirstLastPara="1" rIns="137150" wrap="square" tIns="68575">
                <a:noAutofit/>
              </a:bodyPr>
              <a:lstStyle/>
              <a:p>
                <a:pPr indent="0" lvl="0" marL="0" marR="0" rtl="0" algn="l">
                  <a:lnSpc>
                    <a:spcPct val="80000"/>
                  </a:lnSpc>
                  <a:spcBef>
                    <a:spcPts val="0"/>
                  </a:spcBef>
                  <a:spcAft>
                    <a:spcPts val="0"/>
                  </a:spcAft>
                  <a:buClr>
                    <a:srgbClr val="000000"/>
                  </a:buClr>
                  <a:buSzPts val="400"/>
                  <a:buFont typeface="Arial"/>
                  <a:buNone/>
                </a:pPr>
                <a:r>
                  <a:t/>
                </a:r>
                <a:endParaRPr b="0" i="0" sz="400" u="none" cap="none" strike="noStrike">
                  <a:solidFill>
                    <a:srgbClr val="414448"/>
                  </a:solidFill>
                  <a:latin typeface="Calibri"/>
                  <a:ea typeface="Calibri"/>
                  <a:cs typeface="Calibri"/>
                  <a:sym typeface="Calibri"/>
                </a:endParaRPr>
              </a:p>
            </p:txBody>
          </p:sp>
          <p:sp>
            <p:nvSpPr>
              <p:cNvPr id="725" name="Google Shape;725;p75"/>
              <p:cNvSpPr/>
              <p:nvPr/>
            </p:nvSpPr>
            <p:spPr>
              <a:xfrm flipH="1" rot="-2061189">
                <a:off x="4550355" y="3146092"/>
                <a:ext cx="301971" cy="27379"/>
              </a:xfrm>
              <a:prstGeom prst="roundRect">
                <a:avLst>
                  <a:gd fmla="val 50000" name="adj"/>
                </a:avLst>
              </a:prstGeom>
              <a:solidFill>
                <a:srgbClr val="FFFFFF"/>
              </a:solidFill>
              <a:ln>
                <a:noFill/>
              </a:ln>
            </p:spPr>
            <p:txBody>
              <a:bodyPr anchorCtr="0" anchor="t" bIns="68575" lIns="137150" spcFirstLastPara="1" rIns="137150" wrap="square" tIns="68575">
                <a:noAutofit/>
              </a:bodyPr>
              <a:lstStyle/>
              <a:p>
                <a:pPr indent="0" lvl="0" marL="0" marR="0" rtl="0" algn="l">
                  <a:lnSpc>
                    <a:spcPct val="80000"/>
                  </a:lnSpc>
                  <a:spcBef>
                    <a:spcPts val="0"/>
                  </a:spcBef>
                  <a:spcAft>
                    <a:spcPts val="0"/>
                  </a:spcAft>
                  <a:buClr>
                    <a:srgbClr val="000000"/>
                  </a:buClr>
                  <a:buSzPts val="400"/>
                  <a:buFont typeface="Arial"/>
                  <a:buNone/>
                </a:pPr>
                <a:r>
                  <a:t/>
                </a:r>
                <a:endParaRPr b="0" i="0" sz="400" u="none" cap="none" strike="noStrike">
                  <a:solidFill>
                    <a:srgbClr val="414448"/>
                  </a:solidFill>
                  <a:latin typeface="Calibri"/>
                  <a:ea typeface="Calibri"/>
                  <a:cs typeface="Calibri"/>
                  <a:sym typeface="Calibri"/>
                </a:endParaRPr>
              </a:p>
            </p:txBody>
          </p:sp>
          <p:sp>
            <p:nvSpPr>
              <p:cNvPr id="726" name="Google Shape;726;p75"/>
              <p:cNvSpPr/>
              <p:nvPr/>
            </p:nvSpPr>
            <p:spPr>
              <a:xfrm rot="5400000">
                <a:off x="4359752" y="3061513"/>
                <a:ext cx="302100" cy="27300"/>
              </a:xfrm>
              <a:prstGeom prst="roundRect">
                <a:avLst>
                  <a:gd fmla="val 50000" name="adj"/>
                </a:avLst>
              </a:prstGeom>
              <a:solidFill>
                <a:srgbClr val="FFFFFF"/>
              </a:solidFill>
              <a:ln>
                <a:noFill/>
              </a:ln>
            </p:spPr>
            <p:txBody>
              <a:bodyPr anchorCtr="0" anchor="t" bIns="68575" lIns="137150" spcFirstLastPara="1" rIns="137150" wrap="square" tIns="68575">
                <a:noAutofit/>
              </a:bodyPr>
              <a:lstStyle/>
              <a:p>
                <a:pPr indent="0" lvl="0" marL="0" marR="0" rtl="0" algn="l">
                  <a:lnSpc>
                    <a:spcPct val="80000"/>
                  </a:lnSpc>
                  <a:spcBef>
                    <a:spcPts val="0"/>
                  </a:spcBef>
                  <a:spcAft>
                    <a:spcPts val="0"/>
                  </a:spcAft>
                  <a:buClr>
                    <a:srgbClr val="000000"/>
                  </a:buClr>
                  <a:buSzPts val="400"/>
                  <a:buFont typeface="Arial"/>
                  <a:buNone/>
                </a:pPr>
                <a:r>
                  <a:t/>
                </a:r>
                <a:endParaRPr b="0" i="0" sz="400" u="none" cap="none" strike="noStrike">
                  <a:solidFill>
                    <a:srgbClr val="414448"/>
                  </a:solidFill>
                  <a:latin typeface="Calibri"/>
                  <a:ea typeface="Calibri"/>
                  <a:cs typeface="Calibri"/>
                  <a:sym typeface="Calibri"/>
                </a:endParaRPr>
              </a:p>
            </p:txBody>
          </p:sp>
        </p:grpSp>
      </p:grpSp>
      <p:sp>
        <p:nvSpPr>
          <p:cNvPr id="727" name="Google Shape;727;p75"/>
          <p:cNvSpPr/>
          <p:nvPr/>
        </p:nvSpPr>
        <p:spPr>
          <a:xfrm>
            <a:off x="7133785" y="1192186"/>
            <a:ext cx="419499" cy="494091"/>
          </a:xfrm>
          <a:custGeom>
            <a:rect b="b" l="l" r="r" t="t"/>
            <a:pathLst>
              <a:path extrusionOk="0" h="988181" w="838997">
                <a:moveTo>
                  <a:pt x="561773" y="606470"/>
                </a:moveTo>
                <a:cubicBezTo>
                  <a:pt x="503767" y="606470"/>
                  <a:pt x="456744" y="653493"/>
                  <a:pt x="456744" y="711498"/>
                </a:cubicBezTo>
                <a:cubicBezTo>
                  <a:pt x="456744" y="769504"/>
                  <a:pt x="503767" y="816527"/>
                  <a:pt x="561773" y="816527"/>
                </a:cubicBezTo>
                <a:cubicBezTo>
                  <a:pt x="619779" y="816527"/>
                  <a:pt x="666802" y="769504"/>
                  <a:pt x="666802" y="711498"/>
                </a:cubicBezTo>
                <a:cubicBezTo>
                  <a:pt x="666802" y="653493"/>
                  <a:pt x="619779" y="606470"/>
                  <a:pt x="561773" y="606470"/>
                </a:cubicBezTo>
                <a:close/>
                <a:moveTo>
                  <a:pt x="520528" y="437079"/>
                </a:moveTo>
                <a:lnTo>
                  <a:pt x="607701" y="437079"/>
                </a:lnTo>
                <a:lnTo>
                  <a:pt x="624651" y="512085"/>
                </a:lnTo>
                <a:lnTo>
                  <a:pt x="643537" y="517948"/>
                </a:lnTo>
                <a:lnTo>
                  <a:pt x="662124" y="527463"/>
                </a:lnTo>
                <a:lnTo>
                  <a:pt x="724340" y="487116"/>
                </a:lnTo>
                <a:lnTo>
                  <a:pt x="786726" y="548002"/>
                </a:lnTo>
                <a:lnTo>
                  <a:pt x="746818" y="612950"/>
                </a:lnTo>
                <a:lnTo>
                  <a:pt x="751117" y="620430"/>
                </a:lnTo>
                <a:lnTo>
                  <a:pt x="761329" y="649484"/>
                </a:lnTo>
                <a:lnTo>
                  <a:pt x="838997" y="667036"/>
                </a:lnTo>
                <a:lnTo>
                  <a:pt x="838997" y="754209"/>
                </a:lnTo>
                <a:lnTo>
                  <a:pt x="762981" y="771387"/>
                </a:lnTo>
                <a:lnTo>
                  <a:pt x="762387" y="773963"/>
                </a:lnTo>
                <a:lnTo>
                  <a:pt x="747704" y="807576"/>
                </a:lnTo>
                <a:lnTo>
                  <a:pt x="750179" y="805161"/>
                </a:lnTo>
                <a:lnTo>
                  <a:pt x="792577" y="874160"/>
                </a:lnTo>
                <a:lnTo>
                  <a:pt x="730191" y="935047"/>
                </a:lnTo>
                <a:lnTo>
                  <a:pt x="665242" y="892928"/>
                </a:lnTo>
                <a:lnTo>
                  <a:pt x="643537" y="905049"/>
                </a:lnTo>
                <a:lnTo>
                  <a:pt x="625201" y="910741"/>
                </a:lnTo>
                <a:lnTo>
                  <a:pt x="607701" y="988181"/>
                </a:lnTo>
                <a:lnTo>
                  <a:pt x="520528" y="988181"/>
                </a:lnTo>
                <a:lnTo>
                  <a:pt x="503382" y="912304"/>
                </a:lnTo>
                <a:lnTo>
                  <a:pt x="480009" y="905049"/>
                </a:lnTo>
                <a:lnTo>
                  <a:pt x="462304" y="895160"/>
                </a:lnTo>
                <a:lnTo>
                  <a:pt x="400372" y="935323"/>
                </a:lnTo>
                <a:lnTo>
                  <a:pt x="337986" y="874437"/>
                </a:lnTo>
                <a:lnTo>
                  <a:pt x="377183" y="810647"/>
                </a:lnTo>
                <a:lnTo>
                  <a:pt x="361159" y="773963"/>
                </a:lnTo>
                <a:lnTo>
                  <a:pt x="360333" y="770377"/>
                </a:lnTo>
                <a:lnTo>
                  <a:pt x="287646" y="753951"/>
                </a:lnTo>
                <a:lnTo>
                  <a:pt x="287646" y="666778"/>
                </a:lnTo>
                <a:lnTo>
                  <a:pt x="360884" y="650228"/>
                </a:lnTo>
                <a:lnTo>
                  <a:pt x="361159" y="649034"/>
                </a:lnTo>
                <a:lnTo>
                  <a:pt x="378128" y="610187"/>
                </a:lnTo>
                <a:lnTo>
                  <a:pt x="339917" y="548002"/>
                </a:lnTo>
                <a:lnTo>
                  <a:pt x="402303" y="487116"/>
                </a:lnTo>
                <a:lnTo>
                  <a:pt x="463804" y="526999"/>
                </a:lnTo>
                <a:lnTo>
                  <a:pt x="480009" y="517948"/>
                </a:lnTo>
                <a:lnTo>
                  <a:pt x="503932" y="510522"/>
                </a:lnTo>
                <a:close/>
                <a:moveTo>
                  <a:pt x="274127" y="169391"/>
                </a:moveTo>
                <a:cubicBezTo>
                  <a:pt x="216121" y="169391"/>
                  <a:pt x="169098" y="216414"/>
                  <a:pt x="169098" y="274419"/>
                </a:cubicBezTo>
                <a:cubicBezTo>
                  <a:pt x="169098" y="332425"/>
                  <a:pt x="216121" y="379448"/>
                  <a:pt x="274127" y="379448"/>
                </a:cubicBezTo>
                <a:cubicBezTo>
                  <a:pt x="332133" y="379448"/>
                  <a:pt x="379156" y="332425"/>
                  <a:pt x="379156" y="274419"/>
                </a:cubicBezTo>
                <a:cubicBezTo>
                  <a:pt x="379156" y="216414"/>
                  <a:pt x="332133" y="169391"/>
                  <a:pt x="274127" y="169391"/>
                </a:cubicBezTo>
                <a:close/>
                <a:moveTo>
                  <a:pt x="232882" y="0"/>
                </a:moveTo>
                <a:lnTo>
                  <a:pt x="320055" y="0"/>
                </a:lnTo>
                <a:lnTo>
                  <a:pt x="337005" y="75006"/>
                </a:lnTo>
                <a:lnTo>
                  <a:pt x="355891" y="80869"/>
                </a:lnTo>
                <a:lnTo>
                  <a:pt x="374478" y="90384"/>
                </a:lnTo>
                <a:lnTo>
                  <a:pt x="436694" y="50037"/>
                </a:lnTo>
                <a:lnTo>
                  <a:pt x="499080" y="110923"/>
                </a:lnTo>
                <a:lnTo>
                  <a:pt x="459172" y="175871"/>
                </a:lnTo>
                <a:lnTo>
                  <a:pt x="463471" y="183351"/>
                </a:lnTo>
                <a:lnTo>
                  <a:pt x="473683" y="212405"/>
                </a:lnTo>
                <a:lnTo>
                  <a:pt x="551351" y="229957"/>
                </a:lnTo>
                <a:lnTo>
                  <a:pt x="551351" y="317130"/>
                </a:lnTo>
                <a:lnTo>
                  <a:pt x="475335" y="334308"/>
                </a:lnTo>
                <a:lnTo>
                  <a:pt x="474741" y="336884"/>
                </a:lnTo>
                <a:lnTo>
                  <a:pt x="460058" y="370497"/>
                </a:lnTo>
                <a:lnTo>
                  <a:pt x="462533" y="368082"/>
                </a:lnTo>
                <a:lnTo>
                  <a:pt x="504931" y="437081"/>
                </a:lnTo>
                <a:lnTo>
                  <a:pt x="442545" y="497968"/>
                </a:lnTo>
                <a:lnTo>
                  <a:pt x="377596" y="455849"/>
                </a:lnTo>
                <a:lnTo>
                  <a:pt x="355891" y="467970"/>
                </a:lnTo>
                <a:lnTo>
                  <a:pt x="337555" y="473662"/>
                </a:lnTo>
                <a:lnTo>
                  <a:pt x="320055" y="551102"/>
                </a:lnTo>
                <a:lnTo>
                  <a:pt x="232882" y="551102"/>
                </a:lnTo>
                <a:lnTo>
                  <a:pt x="215736" y="475225"/>
                </a:lnTo>
                <a:lnTo>
                  <a:pt x="192363" y="467970"/>
                </a:lnTo>
                <a:lnTo>
                  <a:pt x="174658" y="458081"/>
                </a:lnTo>
                <a:lnTo>
                  <a:pt x="112726" y="498244"/>
                </a:lnTo>
                <a:lnTo>
                  <a:pt x="50340" y="437358"/>
                </a:lnTo>
                <a:lnTo>
                  <a:pt x="89537" y="373568"/>
                </a:lnTo>
                <a:lnTo>
                  <a:pt x="73513" y="336884"/>
                </a:lnTo>
                <a:lnTo>
                  <a:pt x="72687" y="333298"/>
                </a:lnTo>
                <a:lnTo>
                  <a:pt x="0" y="316872"/>
                </a:lnTo>
                <a:lnTo>
                  <a:pt x="0" y="229699"/>
                </a:lnTo>
                <a:lnTo>
                  <a:pt x="73238" y="213149"/>
                </a:lnTo>
                <a:lnTo>
                  <a:pt x="73513" y="211955"/>
                </a:lnTo>
                <a:lnTo>
                  <a:pt x="90482" y="173108"/>
                </a:lnTo>
                <a:lnTo>
                  <a:pt x="52271" y="110923"/>
                </a:lnTo>
                <a:lnTo>
                  <a:pt x="114657" y="50037"/>
                </a:lnTo>
                <a:lnTo>
                  <a:pt x="176158" y="89920"/>
                </a:lnTo>
                <a:lnTo>
                  <a:pt x="192363" y="80869"/>
                </a:lnTo>
                <a:lnTo>
                  <a:pt x="216286" y="73443"/>
                </a:lnTo>
                <a:close/>
              </a:path>
            </a:pathLst>
          </a:custGeom>
          <a:solidFill>
            <a:srgbClr val="E1C1E0"/>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1" name="Shape 731"/>
        <p:cNvGrpSpPr/>
        <p:nvPr/>
      </p:nvGrpSpPr>
      <p:grpSpPr>
        <a:xfrm>
          <a:off x="0" y="0"/>
          <a:ext cx="0" cy="0"/>
          <a:chOff x="0" y="0"/>
          <a:chExt cx="0" cy="0"/>
        </a:xfrm>
      </p:grpSpPr>
      <p:sp>
        <p:nvSpPr>
          <p:cNvPr id="732" name="Google Shape;732;p76"/>
          <p:cNvSpPr/>
          <p:nvPr/>
        </p:nvSpPr>
        <p:spPr>
          <a:xfrm>
            <a:off x="0" y="900527"/>
            <a:ext cx="4572000" cy="19995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733" name="Google Shape;733;p76"/>
          <p:cNvSpPr/>
          <p:nvPr/>
        </p:nvSpPr>
        <p:spPr>
          <a:xfrm>
            <a:off x="5706885" y="1557362"/>
            <a:ext cx="3086700" cy="893700"/>
          </a:xfrm>
          <a:prstGeom prst="roundRect">
            <a:avLst>
              <a:gd fmla="val 0" name="adj"/>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grpSp>
        <p:nvGrpSpPr>
          <p:cNvPr id="734" name="Google Shape;734;p76"/>
          <p:cNvGrpSpPr/>
          <p:nvPr/>
        </p:nvGrpSpPr>
        <p:grpSpPr>
          <a:xfrm>
            <a:off x="94539" y="3344563"/>
            <a:ext cx="3963696" cy="1565795"/>
            <a:chOff x="140539" y="2992929"/>
            <a:chExt cx="3963696" cy="1565795"/>
          </a:xfrm>
        </p:grpSpPr>
        <p:sp>
          <p:nvSpPr>
            <p:cNvPr id="735" name="Google Shape;735;p76"/>
            <p:cNvSpPr txBox="1"/>
            <p:nvPr/>
          </p:nvSpPr>
          <p:spPr>
            <a:xfrm>
              <a:off x="1706335" y="3504738"/>
              <a:ext cx="2397900" cy="5421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Control Groups</a:t>
              </a:r>
              <a:endParaRPr b="1" i="0" sz="2100" u="none" cap="none" strike="noStrike">
                <a:solidFill>
                  <a:schemeClr val="dk2"/>
                </a:solidFill>
                <a:latin typeface="Arial"/>
                <a:ea typeface="Arial"/>
                <a:cs typeface="Arial"/>
                <a:sym typeface="Arial"/>
              </a:endParaRPr>
            </a:p>
          </p:txBody>
        </p:sp>
        <p:pic>
          <p:nvPicPr>
            <p:cNvPr descr="Icon&#10;&#10;Description automatically generated" id="736" name="Google Shape;736;p76"/>
            <p:cNvPicPr preferRelativeResize="0"/>
            <p:nvPr/>
          </p:nvPicPr>
          <p:blipFill rotWithShape="1">
            <a:blip r:embed="rId3">
              <a:alphaModFix/>
            </a:blip>
            <a:srcRect b="0" l="0" r="0" t="0"/>
            <a:stretch/>
          </p:blipFill>
          <p:spPr>
            <a:xfrm>
              <a:off x="140539" y="2992929"/>
              <a:ext cx="1565797" cy="1565795"/>
            </a:xfrm>
            <a:prstGeom prst="rect">
              <a:avLst/>
            </a:prstGeom>
            <a:noFill/>
            <a:ln>
              <a:noFill/>
            </a:ln>
          </p:spPr>
        </p:pic>
      </p:grpSp>
      <p:grpSp>
        <p:nvGrpSpPr>
          <p:cNvPr id="737" name="Google Shape;737;p76"/>
          <p:cNvGrpSpPr/>
          <p:nvPr/>
        </p:nvGrpSpPr>
        <p:grpSpPr>
          <a:xfrm>
            <a:off x="136742" y="936409"/>
            <a:ext cx="3921708" cy="1565795"/>
            <a:chOff x="182742" y="584775"/>
            <a:chExt cx="3921708" cy="1565795"/>
          </a:xfrm>
        </p:grpSpPr>
        <p:sp>
          <p:nvSpPr>
            <p:cNvPr id="738" name="Google Shape;738;p76"/>
            <p:cNvSpPr txBox="1"/>
            <p:nvPr/>
          </p:nvSpPr>
          <p:spPr>
            <a:xfrm>
              <a:off x="1582950" y="1096575"/>
              <a:ext cx="2521500" cy="542100"/>
            </a:xfrm>
            <a:prstGeom prst="rect">
              <a:avLst/>
            </a:prstGeom>
            <a:noFill/>
            <a:ln>
              <a:noFill/>
            </a:ln>
          </p:spPr>
          <p:txBody>
            <a:bodyPr anchorCtr="0" anchor="ctr" bIns="68550" lIns="68550" spcFirstLastPara="1" rIns="68550" wrap="square" tIns="68550">
              <a:noAutofit/>
            </a:bodyPr>
            <a:lstStyle/>
            <a:p>
              <a:pPr indent="0" lvl="0" marL="0" rtl="0" algn="l">
                <a:spcBef>
                  <a:spcPts val="0"/>
                </a:spcBef>
                <a:spcAft>
                  <a:spcPts val="0"/>
                </a:spcAft>
                <a:buClr>
                  <a:schemeClr val="dk1"/>
                </a:buClr>
                <a:buSzPts val="2100"/>
                <a:buFont typeface="Arial"/>
                <a:buNone/>
              </a:pPr>
              <a:r>
                <a:rPr b="1" lang="en-US" sz="2100">
                  <a:solidFill>
                    <a:schemeClr val="accent5"/>
                  </a:solidFill>
                </a:rPr>
                <a:t>Product Catalogue</a:t>
              </a:r>
              <a:endParaRPr b="1" i="0" sz="2100" u="none" cap="none" strike="noStrike">
                <a:solidFill>
                  <a:schemeClr val="dk2"/>
                </a:solidFill>
                <a:latin typeface="Arial"/>
                <a:ea typeface="Arial"/>
                <a:cs typeface="Arial"/>
                <a:sym typeface="Arial"/>
              </a:endParaRPr>
            </a:p>
          </p:txBody>
        </p:sp>
        <p:pic>
          <p:nvPicPr>
            <p:cNvPr descr="Icon&#10;&#10;Description automatically generated" id="739" name="Google Shape;739;p76"/>
            <p:cNvPicPr preferRelativeResize="0"/>
            <p:nvPr/>
          </p:nvPicPr>
          <p:blipFill rotWithShape="1">
            <a:blip r:embed="rId4">
              <a:alphaModFix/>
            </a:blip>
            <a:srcRect b="0" l="0" r="0" t="0"/>
            <a:stretch/>
          </p:blipFill>
          <p:spPr>
            <a:xfrm>
              <a:off x="182742" y="584775"/>
              <a:ext cx="1565797" cy="1565795"/>
            </a:xfrm>
            <a:prstGeom prst="rect">
              <a:avLst/>
            </a:prstGeom>
            <a:noFill/>
            <a:ln>
              <a:noFill/>
            </a:ln>
          </p:spPr>
        </p:pic>
      </p:grpSp>
      <p:sp>
        <p:nvSpPr>
          <p:cNvPr id="740" name="Google Shape;740;p76"/>
          <p:cNvSpPr txBox="1"/>
          <p:nvPr/>
        </p:nvSpPr>
        <p:spPr>
          <a:xfrm>
            <a:off x="6258325" y="1397509"/>
            <a:ext cx="2731200" cy="5421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Inventory Catalogue</a:t>
            </a:r>
            <a:endParaRPr b="1" i="0" sz="2100" u="none" cap="none" strike="noStrike">
              <a:solidFill>
                <a:schemeClr val="dk2"/>
              </a:solidFill>
              <a:latin typeface="Arial"/>
              <a:ea typeface="Arial"/>
              <a:cs typeface="Arial"/>
              <a:sym typeface="Arial"/>
            </a:endParaRPr>
          </a:p>
        </p:txBody>
      </p:sp>
      <p:pic>
        <p:nvPicPr>
          <p:cNvPr descr="Graphical user interface, application, Teams&#10;&#10;Description automatically generated" id="741" name="Google Shape;741;p76"/>
          <p:cNvPicPr preferRelativeResize="0"/>
          <p:nvPr/>
        </p:nvPicPr>
        <p:blipFill rotWithShape="1">
          <a:blip r:embed="rId5">
            <a:alphaModFix/>
          </a:blip>
          <a:srcRect b="0" l="0" r="0" t="0"/>
          <a:stretch/>
        </p:blipFill>
        <p:spPr>
          <a:xfrm>
            <a:off x="4853393" y="900523"/>
            <a:ext cx="1565797" cy="1565795"/>
          </a:xfrm>
          <a:prstGeom prst="rect">
            <a:avLst/>
          </a:prstGeom>
          <a:noFill/>
          <a:ln>
            <a:noFill/>
          </a:ln>
        </p:spPr>
      </p:pic>
      <p:sp>
        <p:nvSpPr>
          <p:cNvPr id="742" name="Google Shape;742;p76"/>
          <p:cNvSpPr txBox="1"/>
          <p:nvPr/>
        </p:nvSpPr>
        <p:spPr>
          <a:xfrm>
            <a:off x="6258326" y="3907084"/>
            <a:ext cx="2731200" cy="5421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Virtual Catalog</a:t>
            </a:r>
            <a:r>
              <a:rPr b="1" lang="en-US" sz="2100">
                <a:solidFill>
                  <a:schemeClr val="dk2"/>
                </a:solidFill>
              </a:rPr>
              <a:t>ues</a:t>
            </a:r>
            <a:endParaRPr b="1" i="0" sz="2100" u="none" cap="none" strike="noStrike">
              <a:solidFill>
                <a:schemeClr val="dk2"/>
              </a:solidFill>
              <a:latin typeface="Arial"/>
              <a:ea typeface="Arial"/>
              <a:cs typeface="Arial"/>
              <a:sym typeface="Arial"/>
            </a:endParaRPr>
          </a:p>
        </p:txBody>
      </p:sp>
      <p:pic>
        <p:nvPicPr>
          <p:cNvPr descr="Icon&#10;&#10;Description automatically generated" id="743" name="Google Shape;743;p76"/>
          <p:cNvPicPr preferRelativeResize="0"/>
          <p:nvPr/>
        </p:nvPicPr>
        <p:blipFill rotWithShape="1">
          <a:blip r:embed="rId6">
            <a:alphaModFix/>
          </a:blip>
          <a:srcRect b="0" l="0" r="0" t="0"/>
          <a:stretch/>
        </p:blipFill>
        <p:spPr>
          <a:xfrm>
            <a:off x="4853393" y="3395279"/>
            <a:ext cx="1565797" cy="1565795"/>
          </a:xfrm>
          <a:prstGeom prst="rect">
            <a:avLst/>
          </a:prstGeom>
          <a:noFill/>
          <a:ln>
            <a:noFill/>
          </a:ln>
        </p:spPr>
      </p:pic>
      <p:grpSp>
        <p:nvGrpSpPr>
          <p:cNvPr id="744" name="Google Shape;744;p76"/>
          <p:cNvGrpSpPr/>
          <p:nvPr/>
        </p:nvGrpSpPr>
        <p:grpSpPr>
          <a:xfrm>
            <a:off x="577600" y="1608634"/>
            <a:ext cx="8078700" cy="2629500"/>
            <a:chOff x="532650" y="1257000"/>
            <a:chExt cx="8078700" cy="2629500"/>
          </a:xfrm>
        </p:grpSpPr>
        <p:cxnSp>
          <p:nvCxnSpPr>
            <p:cNvPr id="745" name="Google Shape;745;p76"/>
            <p:cNvCxnSpPr/>
            <p:nvPr/>
          </p:nvCxnSpPr>
          <p:spPr>
            <a:xfrm>
              <a:off x="532650" y="2557950"/>
              <a:ext cx="8078700" cy="27600"/>
            </a:xfrm>
            <a:prstGeom prst="straightConnector1">
              <a:avLst/>
            </a:prstGeom>
            <a:noFill/>
            <a:ln cap="flat" cmpd="sng" w="9525">
              <a:solidFill>
                <a:schemeClr val="dk2"/>
              </a:solidFill>
              <a:prstDash val="solid"/>
              <a:round/>
              <a:headEnd len="med" w="med" type="none"/>
              <a:tailEnd len="med" w="med" type="none"/>
            </a:ln>
          </p:spPr>
        </p:cxnSp>
        <p:cxnSp>
          <p:nvCxnSpPr>
            <p:cNvPr id="746" name="Google Shape;746;p76"/>
            <p:cNvCxnSpPr/>
            <p:nvPr/>
          </p:nvCxnSpPr>
          <p:spPr>
            <a:xfrm>
              <a:off x="4522000" y="1257000"/>
              <a:ext cx="0" cy="2629500"/>
            </a:xfrm>
            <a:prstGeom prst="straightConnector1">
              <a:avLst/>
            </a:prstGeom>
            <a:noFill/>
            <a:ln cap="flat" cmpd="sng" w="9525">
              <a:solidFill>
                <a:schemeClr val="dk2"/>
              </a:solidFill>
              <a:prstDash val="solid"/>
              <a:round/>
              <a:headEnd len="med" w="med" type="none"/>
              <a:tailEnd len="med" w="med" type="none"/>
            </a:ln>
          </p:spPr>
        </p:cxnSp>
      </p:grpSp>
      <p:sp>
        <p:nvSpPr>
          <p:cNvPr id="747" name="Google Shape;747;p76"/>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Global Inventory - Product Catalogue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1" name="Shape 751"/>
        <p:cNvGrpSpPr/>
        <p:nvPr/>
      </p:nvGrpSpPr>
      <p:grpSpPr>
        <a:xfrm>
          <a:off x="0" y="0"/>
          <a:ext cx="0" cy="0"/>
          <a:chOff x="0" y="0"/>
          <a:chExt cx="0" cy="0"/>
        </a:xfrm>
      </p:grpSpPr>
      <p:cxnSp>
        <p:nvCxnSpPr>
          <p:cNvPr id="752" name="Google Shape;752;p77"/>
          <p:cNvCxnSpPr/>
          <p:nvPr/>
        </p:nvCxnSpPr>
        <p:spPr>
          <a:xfrm>
            <a:off x="5808032" y="2581961"/>
            <a:ext cx="608400" cy="600"/>
          </a:xfrm>
          <a:prstGeom prst="bentConnector3">
            <a:avLst>
              <a:gd fmla="val 50003" name="adj1"/>
            </a:avLst>
          </a:prstGeom>
          <a:noFill/>
          <a:ln cap="flat" cmpd="sng" w="19050">
            <a:solidFill>
              <a:srgbClr val="BFBFBF"/>
            </a:solidFill>
            <a:prstDash val="dot"/>
            <a:round/>
            <a:headEnd len="sm" w="sm" type="none"/>
            <a:tailEnd len="med" w="med" type="triangle"/>
          </a:ln>
        </p:spPr>
      </p:cxnSp>
      <p:cxnSp>
        <p:nvCxnSpPr>
          <p:cNvPr id="753" name="Google Shape;753;p77"/>
          <p:cNvCxnSpPr/>
          <p:nvPr/>
        </p:nvCxnSpPr>
        <p:spPr>
          <a:xfrm>
            <a:off x="2888269" y="2581961"/>
            <a:ext cx="518100" cy="600"/>
          </a:xfrm>
          <a:prstGeom prst="bentConnector3">
            <a:avLst>
              <a:gd fmla="val 49997" name="adj1"/>
            </a:avLst>
          </a:prstGeom>
          <a:noFill/>
          <a:ln cap="flat" cmpd="sng" w="19050">
            <a:solidFill>
              <a:srgbClr val="BFBFBF"/>
            </a:solidFill>
            <a:prstDash val="dot"/>
            <a:round/>
            <a:headEnd len="sm" w="sm" type="none"/>
            <a:tailEnd len="med" w="med" type="triangle"/>
          </a:ln>
        </p:spPr>
      </p:cxnSp>
      <p:grpSp>
        <p:nvGrpSpPr>
          <p:cNvPr id="754" name="Google Shape;754;p77"/>
          <p:cNvGrpSpPr/>
          <p:nvPr/>
        </p:nvGrpSpPr>
        <p:grpSpPr>
          <a:xfrm>
            <a:off x="3388210" y="2312206"/>
            <a:ext cx="2514600" cy="565326"/>
            <a:chOff x="3388210" y="2312206"/>
            <a:chExt cx="2514600" cy="565326"/>
          </a:xfrm>
        </p:grpSpPr>
        <p:sp>
          <p:nvSpPr>
            <p:cNvPr id="755" name="Google Shape;755;p77"/>
            <p:cNvSpPr/>
            <p:nvPr/>
          </p:nvSpPr>
          <p:spPr>
            <a:xfrm>
              <a:off x="3388210" y="2312206"/>
              <a:ext cx="2514600" cy="565326"/>
            </a:xfrm>
            <a:prstGeom prst="roundRect">
              <a:avLst>
                <a:gd fmla="val 50000" name="adj"/>
              </a:avLst>
            </a:prstGeom>
            <a:solidFill>
              <a:srgbClr val="EDE8FE"/>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Product Catalogue Workflow</a:t>
              </a:r>
              <a:endParaRPr b="0" i="0" sz="1400" u="none" cap="none" strike="noStrike">
                <a:solidFill>
                  <a:srgbClr val="000000"/>
                </a:solidFill>
                <a:latin typeface="Arial"/>
                <a:ea typeface="Arial"/>
                <a:cs typeface="Arial"/>
                <a:sym typeface="Arial"/>
              </a:endParaRPr>
            </a:p>
          </p:txBody>
        </p:sp>
        <p:pic>
          <p:nvPicPr>
            <p:cNvPr descr="A picture containing icon&#10;&#10;Description automatically generated" id="756" name="Google Shape;756;p77"/>
            <p:cNvPicPr preferRelativeResize="0"/>
            <p:nvPr/>
          </p:nvPicPr>
          <p:blipFill rotWithShape="1">
            <a:blip r:embed="rId3">
              <a:alphaModFix/>
            </a:blip>
            <a:srcRect b="20335" l="17460" r="11215" t="27849"/>
            <a:stretch/>
          </p:blipFill>
          <p:spPr>
            <a:xfrm>
              <a:off x="3547065" y="2405155"/>
              <a:ext cx="608434" cy="442009"/>
            </a:xfrm>
            <a:prstGeom prst="rect">
              <a:avLst/>
            </a:prstGeom>
            <a:noFill/>
            <a:ln>
              <a:noFill/>
            </a:ln>
          </p:spPr>
        </p:pic>
      </p:grpSp>
      <p:grpSp>
        <p:nvGrpSpPr>
          <p:cNvPr id="757" name="Google Shape;757;p77"/>
          <p:cNvGrpSpPr/>
          <p:nvPr/>
        </p:nvGrpSpPr>
        <p:grpSpPr>
          <a:xfrm>
            <a:off x="303304" y="2312206"/>
            <a:ext cx="2514600" cy="565326"/>
            <a:chOff x="303304" y="2312206"/>
            <a:chExt cx="2514600" cy="565326"/>
          </a:xfrm>
        </p:grpSpPr>
        <p:sp>
          <p:nvSpPr>
            <p:cNvPr id="758" name="Google Shape;758;p77"/>
            <p:cNvSpPr/>
            <p:nvPr/>
          </p:nvSpPr>
          <p:spPr>
            <a:xfrm>
              <a:off x="303304" y="2312206"/>
              <a:ext cx="2514600" cy="565326"/>
            </a:xfrm>
            <a:prstGeom prst="roundRect">
              <a:avLst>
                <a:gd fmla="val 50000" name="adj"/>
              </a:avLst>
            </a:prstGeom>
            <a:solidFill>
              <a:schemeClr val="lt2"/>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Product Information Master (PIM)</a:t>
              </a:r>
              <a:endParaRPr b="0" i="0" sz="1400" u="none" cap="none" strike="noStrike">
                <a:solidFill>
                  <a:srgbClr val="000000"/>
                </a:solidFill>
                <a:latin typeface="Arial"/>
                <a:ea typeface="Arial"/>
                <a:cs typeface="Arial"/>
                <a:sym typeface="Arial"/>
              </a:endParaRPr>
            </a:p>
          </p:txBody>
        </p:sp>
        <p:sp>
          <p:nvSpPr>
            <p:cNvPr id="759" name="Google Shape;759;p77"/>
            <p:cNvSpPr/>
            <p:nvPr/>
          </p:nvSpPr>
          <p:spPr>
            <a:xfrm>
              <a:off x="562120" y="2423443"/>
              <a:ext cx="319546" cy="317036"/>
            </a:xfrm>
            <a:custGeom>
              <a:rect b="b" l="l" r="r" t="t"/>
              <a:pathLst>
                <a:path extrusionOk="0" h="3147024" w="3171942">
                  <a:moveTo>
                    <a:pt x="14694" y="2184880"/>
                  </a:moveTo>
                  <a:lnTo>
                    <a:pt x="26829" y="2184880"/>
                  </a:lnTo>
                  <a:lnTo>
                    <a:pt x="46766" y="2221896"/>
                  </a:lnTo>
                  <a:cubicBezTo>
                    <a:pt x="193967" y="2356534"/>
                    <a:pt x="830449" y="2457813"/>
                    <a:pt x="1593318" y="2457813"/>
                  </a:cubicBezTo>
                  <a:cubicBezTo>
                    <a:pt x="2356187" y="2457813"/>
                    <a:pt x="2992669" y="2356534"/>
                    <a:pt x="3139870" y="2221896"/>
                  </a:cubicBezTo>
                  <a:lnTo>
                    <a:pt x="3159807" y="2184880"/>
                  </a:lnTo>
                  <a:lnTo>
                    <a:pt x="3171942" y="2184880"/>
                  </a:lnTo>
                  <a:lnTo>
                    <a:pt x="3171942" y="2851561"/>
                  </a:lnTo>
                  <a:lnTo>
                    <a:pt x="3171942" y="2860147"/>
                  </a:lnTo>
                  <a:lnTo>
                    <a:pt x="3167318" y="2860147"/>
                  </a:lnTo>
                  <a:lnTo>
                    <a:pt x="3139870" y="2911107"/>
                  </a:lnTo>
                  <a:cubicBezTo>
                    <a:pt x="2992669" y="3045745"/>
                    <a:pt x="2356187" y="3147024"/>
                    <a:pt x="1593318" y="3147024"/>
                  </a:cubicBezTo>
                  <a:cubicBezTo>
                    <a:pt x="830449" y="3147024"/>
                    <a:pt x="193967" y="3045745"/>
                    <a:pt x="46766" y="2911107"/>
                  </a:cubicBezTo>
                  <a:lnTo>
                    <a:pt x="19319" y="2860147"/>
                  </a:lnTo>
                  <a:lnTo>
                    <a:pt x="14694" y="2860147"/>
                  </a:lnTo>
                  <a:lnTo>
                    <a:pt x="14694" y="2851561"/>
                  </a:lnTo>
                  <a:close/>
                  <a:moveTo>
                    <a:pt x="14694" y="1235024"/>
                  </a:moveTo>
                  <a:lnTo>
                    <a:pt x="26829" y="1235024"/>
                  </a:lnTo>
                  <a:lnTo>
                    <a:pt x="46766" y="1272040"/>
                  </a:lnTo>
                  <a:cubicBezTo>
                    <a:pt x="193967" y="1406678"/>
                    <a:pt x="830449" y="1507957"/>
                    <a:pt x="1593318" y="1507957"/>
                  </a:cubicBezTo>
                  <a:cubicBezTo>
                    <a:pt x="2356187" y="1507957"/>
                    <a:pt x="2992669" y="1406678"/>
                    <a:pt x="3139870" y="1272040"/>
                  </a:cubicBezTo>
                  <a:lnTo>
                    <a:pt x="3159807" y="1235024"/>
                  </a:lnTo>
                  <a:lnTo>
                    <a:pt x="3171942" y="1235024"/>
                  </a:lnTo>
                  <a:lnTo>
                    <a:pt x="3171942" y="1901705"/>
                  </a:lnTo>
                  <a:lnTo>
                    <a:pt x="3171942" y="1910291"/>
                  </a:lnTo>
                  <a:lnTo>
                    <a:pt x="3167318" y="1910291"/>
                  </a:lnTo>
                  <a:lnTo>
                    <a:pt x="3139870" y="1961251"/>
                  </a:lnTo>
                  <a:cubicBezTo>
                    <a:pt x="2992669" y="2095889"/>
                    <a:pt x="2356187" y="2197168"/>
                    <a:pt x="1593318" y="2197168"/>
                  </a:cubicBezTo>
                  <a:cubicBezTo>
                    <a:pt x="830449" y="2197168"/>
                    <a:pt x="193967" y="2095889"/>
                    <a:pt x="46766" y="1961251"/>
                  </a:cubicBezTo>
                  <a:lnTo>
                    <a:pt x="19319" y="1910291"/>
                  </a:lnTo>
                  <a:lnTo>
                    <a:pt x="14694" y="1910291"/>
                  </a:lnTo>
                  <a:lnTo>
                    <a:pt x="14694" y="1901705"/>
                  </a:lnTo>
                  <a:close/>
                  <a:moveTo>
                    <a:pt x="1581743" y="0"/>
                  </a:moveTo>
                  <a:cubicBezTo>
                    <a:pt x="2453593" y="0"/>
                    <a:pt x="3160367" y="132283"/>
                    <a:pt x="3160367" y="295463"/>
                  </a:cubicBezTo>
                  <a:lnTo>
                    <a:pt x="3157248" y="301254"/>
                  </a:lnTo>
                  <a:lnTo>
                    <a:pt x="3157248" y="966148"/>
                  </a:lnTo>
                  <a:lnTo>
                    <a:pt x="3157248" y="974734"/>
                  </a:lnTo>
                  <a:lnTo>
                    <a:pt x="3152624" y="974734"/>
                  </a:lnTo>
                  <a:lnTo>
                    <a:pt x="3125176" y="1025694"/>
                  </a:lnTo>
                  <a:cubicBezTo>
                    <a:pt x="2977975" y="1160332"/>
                    <a:pt x="2341493" y="1261611"/>
                    <a:pt x="1578624" y="1261611"/>
                  </a:cubicBezTo>
                  <a:cubicBezTo>
                    <a:pt x="815755" y="1261611"/>
                    <a:pt x="179273" y="1160332"/>
                    <a:pt x="32072" y="1025694"/>
                  </a:cubicBezTo>
                  <a:lnTo>
                    <a:pt x="4625" y="974734"/>
                  </a:lnTo>
                  <a:lnTo>
                    <a:pt x="0" y="974734"/>
                  </a:lnTo>
                  <a:lnTo>
                    <a:pt x="0" y="966148"/>
                  </a:lnTo>
                  <a:lnTo>
                    <a:pt x="0" y="299467"/>
                  </a:lnTo>
                  <a:lnTo>
                    <a:pt x="5276" y="299467"/>
                  </a:lnTo>
                  <a:lnTo>
                    <a:pt x="3119" y="295463"/>
                  </a:lnTo>
                  <a:cubicBezTo>
                    <a:pt x="3119" y="132283"/>
                    <a:pt x="709893" y="0"/>
                    <a:pt x="1581743"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grpSp>
        <p:nvGrpSpPr>
          <p:cNvPr id="760" name="Google Shape;760;p77"/>
          <p:cNvGrpSpPr/>
          <p:nvPr/>
        </p:nvGrpSpPr>
        <p:grpSpPr>
          <a:xfrm>
            <a:off x="6416466" y="2328008"/>
            <a:ext cx="2514600" cy="565326"/>
            <a:chOff x="6416466" y="2328008"/>
            <a:chExt cx="2514600" cy="565326"/>
          </a:xfrm>
        </p:grpSpPr>
        <p:sp>
          <p:nvSpPr>
            <p:cNvPr id="761" name="Google Shape;761;p77"/>
            <p:cNvSpPr/>
            <p:nvPr/>
          </p:nvSpPr>
          <p:spPr>
            <a:xfrm>
              <a:off x="6416466" y="2328008"/>
              <a:ext cx="2514600" cy="565326"/>
            </a:xfrm>
            <a:prstGeom prst="roundRect">
              <a:avLst>
                <a:gd fmla="val 50000" name="adj"/>
              </a:avLst>
            </a:prstGeom>
            <a:solidFill>
              <a:srgbClr val="EDE8FE"/>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Product Catalogue</a:t>
              </a:r>
              <a:endParaRPr b="0" i="0" sz="1400" u="none" cap="none" strike="noStrike">
                <a:solidFill>
                  <a:srgbClr val="000000"/>
                </a:solidFill>
                <a:latin typeface="Arial"/>
                <a:ea typeface="Arial"/>
                <a:cs typeface="Arial"/>
                <a:sym typeface="Arial"/>
              </a:endParaRPr>
            </a:p>
          </p:txBody>
        </p:sp>
        <p:pic>
          <p:nvPicPr>
            <p:cNvPr descr="Icon&#10;&#10;Description automatically generated" id="762" name="Google Shape;762;p77"/>
            <p:cNvPicPr preferRelativeResize="0"/>
            <p:nvPr/>
          </p:nvPicPr>
          <p:blipFill rotWithShape="1">
            <a:blip r:embed="rId4">
              <a:alphaModFix/>
            </a:blip>
            <a:srcRect b="18545" l="13756" r="21879" t="21649"/>
            <a:stretch/>
          </p:blipFill>
          <p:spPr>
            <a:xfrm>
              <a:off x="6528739" y="2373053"/>
              <a:ext cx="530429" cy="492849"/>
            </a:xfrm>
            <a:prstGeom prst="rect">
              <a:avLst/>
            </a:prstGeom>
            <a:noFill/>
            <a:ln>
              <a:noFill/>
            </a:ln>
          </p:spPr>
        </p:pic>
      </p:grpSp>
      <p:sp>
        <p:nvSpPr>
          <p:cNvPr id="763" name="Google Shape;763;p77"/>
          <p:cNvSpPr txBox="1"/>
          <p:nvPr>
            <p:ph idx="4294967295"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Global Inventory - Product Catalogue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7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Global Inventory - Product Catalogue</a:t>
            </a:r>
            <a:endParaRPr/>
          </a:p>
        </p:txBody>
      </p:sp>
      <p:sp>
        <p:nvSpPr>
          <p:cNvPr id="769" name="Google Shape;769;p78"/>
          <p:cNvSpPr txBox="1"/>
          <p:nvPr>
            <p:ph idx="1" type="body"/>
          </p:nvPr>
        </p:nvSpPr>
        <p:spPr>
          <a:xfrm>
            <a:off x="353702" y="692109"/>
            <a:ext cx="7736700" cy="2739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US"/>
              <a:t>Standard Products</a:t>
            </a:r>
            <a:endParaRPr/>
          </a:p>
        </p:txBody>
      </p:sp>
      <p:sp>
        <p:nvSpPr>
          <p:cNvPr id="770" name="Google Shape;770;p78"/>
          <p:cNvSpPr/>
          <p:nvPr/>
        </p:nvSpPr>
        <p:spPr>
          <a:xfrm>
            <a:off x="0" y="1025850"/>
            <a:ext cx="4466700" cy="4117500"/>
          </a:xfrm>
          <a:prstGeom prst="roundRect">
            <a:avLst>
              <a:gd fmla="val 0" name="adj"/>
            </a:avLst>
          </a:prstGeom>
          <a:solidFill>
            <a:srgbClr val="EDE8FE"/>
          </a:solidFill>
          <a:ln>
            <a:noFill/>
          </a:ln>
        </p:spPr>
        <p:txBody>
          <a:bodyPr anchorCtr="0" anchor="ctr"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470A68"/>
                </a:solidFill>
                <a:latin typeface="Arial"/>
                <a:ea typeface="Arial"/>
                <a:cs typeface="Arial"/>
                <a:sym typeface="Arial"/>
              </a:rPr>
              <a:t>Standard Product</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p:txBody>
      </p:sp>
      <p:sp>
        <p:nvSpPr>
          <p:cNvPr id="771" name="Google Shape;771;p78"/>
          <p:cNvSpPr/>
          <p:nvPr/>
        </p:nvSpPr>
        <p:spPr>
          <a:xfrm>
            <a:off x="0" y="1025850"/>
            <a:ext cx="4466700" cy="4117500"/>
          </a:xfrm>
          <a:prstGeom prst="roundRect">
            <a:avLst>
              <a:gd fmla="val 0" name="adj"/>
            </a:avLst>
          </a:prstGeom>
          <a:solidFill>
            <a:srgbClr val="EDE8FE"/>
          </a:solidFill>
          <a:ln>
            <a:noFill/>
          </a:ln>
        </p:spPr>
        <p:txBody>
          <a:bodyPr anchorCtr="0" anchor="ctr"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dk2"/>
                </a:solidFill>
                <a:latin typeface="Arial"/>
                <a:ea typeface="Arial"/>
                <a:cs typeface="Arial"/>
                <a:sym typeface="Arial"/>
              </a:rPr>
              <a:t>Standard Product</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p:txBody>
      </p:sp>
      <p:grpSp>
        <p:nvGrpSpPr>
          <p:cNvPr id="772" name="Google Shape;772;p78"/>
          <p:cNvGrpSpPr/>
          <p:nvPr/>
        </p:nvGrpSpPr>
        <p:grpSpPr>
          <a:xfrm>
            <a:off x="872424" y="2671781"/>
            <a:ext cx="2419933" cy="732068"/>
            <a:chOff x="872424" y="2056207"/>
            <a:chExt cx="2419933" cy="914400"/>
          </a:xfrm>
        </p:grpSpPr>
        <p:sp>
          <p:nvSpPr>
            <p:cNvPr id="773" name="Google Shape;773;p78"/>
            <p:cNvSpPr txBox="1"/>
            <p:nvPr/>
          </p:nvSpPr>
          <p:spPr>
            <a:xfrm>
              <a:off x="1676257" y="2244905"/>
              <a:ext cx="1616100" cy="5370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Two-Person Alpine Spirit Tent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200"/>
                </a:spcBef>
                <a:spcAft>
                  <a:spcPts val="0"/>
                </a:spcAft>
                <a:buClr>
                  <a:srgbClr val="000000"/>
                </a:buClr>
                <a:buSzPts val="1350"/>
                <a:buFont typeface="Arial"/>
                <a:buNone/>
              </a:pPr>
              <a:r>
                <a:rPr b="0" i="0" lang="en-US" sz="1350" u="none" cap="none" strike="noStrike">
                  <a:solidFill>
                    <a:schemeClr val="dk1"/>
                  </a:solidFill>
                  <a:latin typeface="Arial"/>
                  <a:ea typeface="Arial"/>
                  <a:cs typeface="Arial"/>
                  <a:sym typeface="Arial"/>
                </a:rPr>
                <a:t>ALP2P</a:t>
              </a:r>
              <a:endParaRPr b="0" i="0" sz="1350" u="none" cap="none" strike="noStrike">
                <a:solidFill>
                  <a:schemeClr val="dk1"/>
                </a:solidFill>
                <a:latin typeface="Arial"/>
                <a:ea typeface="Arial"/>
                <a:cs typeface="Arial"/>
                <a:sym typeface="Arial"/>
              </a:endParaRPr>
            </a:p>
          </p:txBody>
        </p:sp>
        <p:pic>
          <p:nvPicPr>
            <p:cNvPr descr="Shape&#10;&#10;Description automatically generated" id="774" name="Google Shape;774;p78"/>
            <p:cNvPicPr preferRelativeResize="0"/>
            <p:nvPr/>
          </p:nvPicPr>
          <p:blipFill rotWithShape="1">
            <a:blip r:embed="rId3">
              <a:alphaModFix/>
            </a:blip>
            <a:srcRect b="0" l="0" r="0" t="0"/>
            <a:stretch/>
          </p:blipFill>
          <p:spPr>
            <a:xfrm>
              <a:off x="872424" y="2056207"/>
              <a:ext cx="914400" cy="914400"/>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8" name="Shape 778"/>
        <p:cNvGrpSpPr/>
        <p:nvPr/>
      </p:nvGrpSpPr>
      <p:grpSpPr>
        <a:xfrm>
          <a:off x="0" y="0"/>
          <a:ext cx="0" cy="0"/>
          <a:chOff x="0" y="0"/>
          <a:chExt cx="0" cy="0"/>
        </a:xfrm>
      </p:grpSpPr>
      <p:sp>
        <p:nvSpPr>
          <p:cNvPr id="779" name="Google Shape;779;p79"/>
          <p:cNvSpPr/>
          <p:nvPr/>
        </p:nvSpPr>
        <p:spPr>
          <a:xfrm>
            <a:off x="0" y="1025850"/>
            <a:ext cx="4466700" cy="4117500"/>
          </a:xfrm>
          <a:prstGeom prst="roundRect">
            <a:avLst>
              <a:gd fmla="val 0" name="adj"/>
            </a:avLst>
          </a:prstGeom>
          <a:solidFill>
            <a:srgbClr val="EDE8FE"/>
          </a:solidFill>
          <a:ln>
            <a:noFill/>
          </a:ln>
        </p:spPr>
        <p:txBody>
          <a:bodyPr anchorCtr="0" anchor="ctr"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470A68"/>
                </a:solidFill>
                <a:latin typeface="Arial"/>
                <a:ea typeface="Arial"/>
                <a:cs typeface="Arial"/>
                <a:sym typeface="Arial"/>
              </a:rPr>
              <a:t>Standard Product</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p:txBody>
      </p:sp>
      <p:sp>
        <p:nvSpPr>
          <p:cNvPr id="780" name="Google Shape;780;p79"/>
          <p:cNvSpPr/>
          <p:nvPr/>
        </p:nvSpPr>
        <p:spPr>
          <a:xfrm>
            <a:off x="5405425" y="1300885"/>
            <a:ext cx="2943300" cy="562200"/>
          </a:xfrm>
          <a:prstGeom prst="roundRect">
            <a:avLst>
              <a:gd fmla="val 50000" name="adj"/>
            </a:avLst>
          </a:prstGeom>
          <a:solidFill>
            <a:srgbClr val="FFFFFF"/>
          </a:solidFill>
          <a:ln>
            <a:noFill/>
          </a:ln>
        </p:spPr>
        <p:txBody>
          <a:bodyPr anchorCtr="0" anchor="ctr"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dk2"/>
                </a:solidFill>
                <a:latin typeface="Arial"/>
                <a:ea typeface="Arial"/>
                <a:cs typeface="Arial"/>
                <a:sym typeface="Arial"/>
              </a:rPr>
              <a:t>Variant Products</a:t>
            </a:r>
            <a:endParaRPr b="1" i="0" sz="1800" u="none" cap="none" strike="noStrike">
              <a:solidFill>
                <a:schemeClr val="dk2"/>
              </a:solidFill>
              <a:latin typeface="Arial"/>
              <a:ea typeface="Arial"/>
              <a:cs typeface="Arial"/>
              <a:sym typeface="Arial"/>
            </a:endParaRPr>
          </a:p>
        </p:txBody>
      </p:sp>
      <p:sp>
        <p:nvSpPr>
          <p:cNvPr id="781" name="Google Shape;781;p79"/>
          <p:cNvSpPr txBox="1"/>
          <p:nvPr/>
        </p:nvSpPr>
        <p:spPr>
          <a:xfrm>
            <a:off x="6930276" y="2467017"/>
            <a:ext cx="938700" cy="4299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Blue</a:t>
            </a:r>
            <a:endParaRPr b="1" i="0" sz="135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50"/>
              <a:buFont typeface="Arial"/>
              <a:buNone/>
            </a:pPr>
            <a:r>
              <a:rPr b="0" i="0" lang="en-US" sz="1350" u="none" cap="none" strike="noStrike">
                <a:solidFill>
                  <a:schemeClr val="dk1"/>
                </a:solidFill>
                <a:latin typeface="Arial"/>
                <a:ea typeface="Arial"/>
                <a:cs typeface="Arial"/>
                <a:sym typeface="Arial"/>
              </a:rPr>
              <a:t>ALP2PBL</a:t>
            </a:r>
            <a:endParaRPr b="0" i="0" sz="1350" u="none" cap="none" strike="noStrike">
              <a:solidFill>
                <a:schemeClr val="dk1"/>
              </a:solidFill>
              <a:latin typeface="Arial"/>
              <a:ea typeface="Arial"/>
              <a:cs typeface="Arial"/>
              <a:sym typeface="Arial"/>
            </a:endParaRPr>
          </a:p>
        </p:txBody>
      </p:sp>
      <p:sp>
        <p:nvSpPr>
          <p:cNvPr id="782" name="Google Shape;782;p79"/>
          <p:cNvSpPr txBox="1"/>
          <p:nvPr/>
        </p:nvSpPr>
        <p:spPr>
          <a:xfrm>
            <a:off x="6918466" y="3075309"/>
            <a:ext cx="962400" cy="4299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Purple</a:t>
            </a:r>
            <a:endParaRPr b="1" i="0" sz="135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50"/>
              <a:buFont typeface="Arial"/>
              <a:buNone/>
            </a:pPr>
            <a:r>
              <a:rPr b="0" i="0" lang="en-US" sz="1350" u="none" cap="none" strike="noStrike">
                <a:solidFill>
                  <a:schemeClr val="dk1"/>
                </a:solidFill>
                <a:latin typeface="Arial"/>
                <a:ea typeface="Arial"/>
                <a:cs typeface="Arial"/>
                <a:sym typeface="Arial"/>
              </a:rPr>
              <a:t>ALP2PPU</a:t>
            </a:r>
            <a:endParaRPr b="1" i="0" sz="1350" u="none" cap="none" strike="noStrike">
              <a:solidFill>
                <a:schemeClr val="dk1"/>
              </a:solidFill>
              <a:latin typeface="Arial"/>
              <a:ea typeface="Arial"/>
              <a:cs typeface="Arial"/>
              <a:sym typeface="Arial"/>
            </a:endParaRPr>
          </a:p>
        </p:txBody>
      </p:sp>
      <p:sp>
        <p:nvSpPr>
          <p:cNvPr id="783" name="Google Shape;783;p79"/>
          <p:cNvSpPr txBox="1"/>
          <p:nvPr/>
        </p:nvSpPr>
        <p:spPr>
          <a:xfrm>
            <a:off x="6918476" y="3756103"/>
            <a:ext cx="962400" cy="4299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Green</a:t>
            </a:r>
            <a:endParaRPr b="1" i="0" sz="135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50"/>
              <a:buFont typeface="Arial"/>
              <a:buNone/>
            </a:pPr>
            <a:r>
              <a:rPr b="0" i="0" lang="en-US" sz="1350" u="none" cap="none" strike="noStrike">
                <a:solidFill>
                  <a:schemeClr val="dk1"/>
                </a:solidFill>
                <a:latin typeface="Arial"/>
                <a:ea typeface="Arial"/>
                <a:cs typeface="Arial"/>
                <a:sym typeface="Arial"/>
              </a:rPr>
              <a:t>ALP2PGR</a:t>
            </a:r>
            <a:endParaRPr b="1" i="0" sz="1350" u="none" cap="none" strike="noStrike">
              <a:solidFill>
                <a:schemeClr val="dk1"/>
              </a:solidFill>
              <a:latin typeface="Arial"/>
              <a:ea typeface="Arial"/>
              <a:cs typeface="Arial"/>
              <a:sym typeface="Arial"/>
            </a:endParaRPr>
          </a:p>
        </p:txBody>
      </p:sp>
      <p:sp>
        <p:nvSpPr>
          <p:cNvPr id="784" name="Google Shape;784;p79"/>
          <p:cNvSpPr/>
          <p:nvPr/>
        </p:nvSpPr>
        <p:spPr>
          <a:xfrm>
            <a:off x="0" y="1025850"/>
            <a:ext cx="4466700" cy="4117500"/>
          </a:xfrm>
          <a:prstGeom prst="roundRect">
            <a:avLst>
              <a:gd fmla="val 0" name="adj"/>
            </a:avLst>
          </a:prstGeom>
          <a:solidFill>
            <a:srgbClr val="EDE8FE"/>
          </a:solidFill>
          <a:ln>
            <a:noFill/>
          </a:ln>
        </p:spPr>
        <p:txBody>
          <a:bodyPr anchorCtr="0" anchor="ctr"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dk2"/>
                </a:solidFill>
                <a:latin typeface="Arial"/>
                <a:ea typeface="Arial"/>
                <a:cs typeface="Arial"/>
                <a:sym typeface="Arial"/>
              </a:rPr>
              <a:t>Standard Product</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p:txBody>
      </p:sp>
      <p:grpSp>
        <p:nvGrpSpPr>
          <p:cNvPr id="785" name="Google Shape;785;p79"/>
          <p:cNvGrpSpPr/>
          <p:nvPr/>
        </p:nvGrpSpPr>
        <p:grpSpPr>
          <a:xfrm>
            <a:off x="872424" y="2671781"/>
            <a:ext cx="2419797" cy="732069"/>
            <a:chOff x="872424" y="2056207"/>
            <a:chExt cx="2419797" cy="914400"/>
          </a:xfrm>
        </p:grpSpPr>
        <p:sp>
          <p:nvSpPr>
            <p:cNvPr id="786" name="Google Shape;786;p79"/>
            <p:cNvSpPr txBox="1"/>
            <p:nvPr/>
          </p:nvSpPr>
          <p:spPr>
            <a:xfrm>
              <a:off x="1676257" y="2244905"/>
              <a:ext cx="1615964" cy="537005"/>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Two-Person Alpine Spirit Tent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200"/>
                </a:spcBef>
                <a:spcAft>
                  <a:spcPts val="0"/>
                </a:spcAft>
                <a:buClr>
                  <a:srgbClr val="000000"/>
                </a:buClr>
                <a:buSzPts val="1350"/>
                <a:buFont typeface="Arial"/>
                <a:buNone/>
              </a:pPr>
              <a:r>
                <a:rPr b="0" i="0" lang="en-US" sz="1350" u="none" cap="none" strike="noStrike">
                  <a:solidFill>
                    <a:schemeClr val="dk1"/>
                  </a:solidFill>
                  <a:latin typeface="Arial"/>
                  <a:ea typeface="Arial"/>
                  <a:cs typeface="Arial"/>
                  <a:sym typeface="Arial"/>
                </a:rPr>
                <a:t>ALP2P</a:t>
              </a:r>
              <a:endParaRPr b="0" i="0" sz="1350" u="none" cap="none" strike="noStrike">
                <a:solidFill>
                  <a:schemeClr val="dk1"/>
                </a:solidFill>
                <a:latin typeface="Arial"/>
                <a:ea typeface="Arial"/>
                <a:cs typeface="Arial"/>
                <a:sym typeface="Arial"/>
              </a:endParaRPr>
            </a:p>
          </p:txBody>
        </p:sp>
        <p:pic>
          <p:nvPicPr>
            <p:cNvPr descr="Shape&#10;&#10;Description automatically generated" id="787" name="Google Shape;787;p79"/>
            <p:cNvPicPr preferRelativeResize="0"/>
            <p:nvPr/>
          </p:nvPicPr>
          <p:blipFill rotWithShape="1">
            <a:blip r:embed="rId3">
              <a:alphaModFix/>
            </a:blip>
            <a:srcRect b="0" l="0" r="0" t="0"/>
            <a:stretch/>
          </p:blipFill>
          <p:spPr>
            <a:xfrm>
              <a:off x="872424" y="2056207"/>
              <a:ext cx="914400" cy="914400"/>
            </a:xfrm>
            <a:prstGeom prst="rect">
              <a:avLst/>
            </a:prstGeom>
            <a:noFill/>
            <a:ln>
              <a:noFill/>
            </a:ln>
          </p:spPr>
        </p:pic>
      </p:grpSp>
      <p:pic>
        <p:nvPicPr>
          <p:cNvPr descr="Shape&#10;&#10;Description automatically generated" id="788" name="Google Shape;788;p79"/>
          <p:cNvPicPr preferRelativeResize="0"/>
          <p:nvPr/>
        </p:nvPicPr>
        <p:blipFill rotWithShape="1">
          <a:blip r:embed="rId4">
            <a:alphaModFix/>
          </a:blip>
          <a:srcRect b="0" l="0" r="0" t="0"/>
          <a:stretch/>
        </p:blipFill>
        <p:spPr>
          <a:xfrm>
            <a:off x="5873007" y="2319750"/>
            <a:ext cx="914400" cy="732062"/>
          </a:xfrm>
          <a:prstGeom prst="rect">
            <a:avLst/>
          </a:prstGeom>
          <a:noFill/>
          <a:ln>
            <a:noFill/>
          </a:ln>
        </p:spPr>
      </p:pic>
      <p:pic>
        <p:nvPicPr>
          <p:cNvPr descr="Shape&#10;&#10;Description automatically generated" id="789" name="Google Shape;789;p79"/>
          <p:cNvPicPr preferRelativeResize="0"/>
          <p:nvPr/>
        </p:nvPicPr>
        <p:blipFill rotWithShape="1">
          <a:blip r:embed="rId3">
            <a:alphaModFix/>
          </a:blip>
          <a:srcRect b="0" l="0" r="0" t="0"/>
          <a:stretch/>
        </p:blipFill>
        <p:spPr>
          <a:xfrm>
            <a:off x="5873007" y="2924238"/>
            <a:ext cx="914400" cy="732062"/>
          </a:xfrm>
          <a:prstGeom prst="rect">
            <a:avLst/>
          </a:prstGeom>
          <a:noFill/>
          <a:ln>
            <a:noFill/>
          </a:ln>
        </p:spPr>
      </p:pic>
      <p:pic>
        <p:nvPicPr>
          <p:cNvPr descr="Shape&#10;&#10;Description automatically generated" id="790" name="Google Shape;790;p79"/>
          <p:cNvPicPr preferRelativeResize="0"/>
          <p:nvPr/>
        </p:nvPicPr>
        <p:blipFill rotWithShape="1">
          <a:blip r:embed="rId5">
            <a:alphaModFix/>
          </a:blip>
          <a:srcRect b="0" l="0" r="0" t="0"/>
          <a:stretch/>
        </p:blipFill>
        <p:spPr>
          <a:xfrm>
            <a:off x="5873007" y="3605032"/>
            <a:ext cx="914400" cy="732062"/>
          </a:xfrm>
          <a:prstGeom prst="rect">
            <a:avLst/>
          </a:prstGeom>
          <a:noFill/>
          <a:ln>
            <a:noFill/>
          </a:ln>
        </p:spPr>
      </p:pic>
      <p:sp>
        <p:nvSpPr>
          <p:cNvPr id="791" name="Google Shape;791;p79"/>
          <p:cNvSpPr txBox="1"/>
          <p:nvPr>
            <p:ph idx="1" type="body"/>
          </p:nvPr>
        </p:nvSpPr>
        <p:spPr>
          <a:xfrm>
            <a:off x="353702" y="692109"/>
            <a:ext cx="7736700" cy="2739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US"/>
              <a:t>Variant Products</a:t>
            </a:r>
            <a:endParaRPr/>
          </a:p>
        </p:txBody>
      </p:sp>
      <p:sp>
        <p:nvSpPr>
          <p:cNvPr id="792" name="Google Shape;792;p79"/>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Global Inventory - Product Catalogue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80"/>
          <p:cNvSpPr/>
          <p:nvPr/>
        </p:nvSpPr>
        <p:spPr>
          <a:xfrm>
            <a:off x="5153434" y="1025850"/>
            <a:ext cx="2429700" cy="4116300"/>
          </a:xfrm>
          <a:prstGeom prst="roundRect">
            <a:avLst>
              <a:gd fmla="val 0" name="adj"/>
            </a:avLst>
          </a:prstGeom>
          <a:solidFill>
            <a:srgbClr val="FFFFFF"/>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dk2"/>
                </a:solidFill>
                <a:latin typeface="Arial"/>
                <a:ea typeface="Arial"/>
                <a:cs typeface="Arial"/>
                <a:sym typeface="Arial"/>
              </a:rPr>
              <a:t>Sub-Category</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Tents</a:t>
            </a:r>
            <a:endParaRPr b="1" i="0" sz="1350" u="none" cap="none" strike="noStrike">
              <a:solidFill>
                <a:schemeClr val="dk1"/>
              </a:solidFill>
              <a:latin typeface="Arial"/>
              <a:ea typeface="Arial"/>
              <a:cs typeface="Arial"/>
              <a:sym typeface="Arial"/>
            </a:endParaRPr>
          </a:p>
        </p:txBody>
      </p:sp>
      <p:sp>
        <p:nvSpPr>
          <p:cNvPr id="798" name="Google Shape;798;p80"/>
          <p:cNvSpPr txBox="1"/>
          <p:nvPr/>
        </p:nvSpPr>
        <p:spPr>
          <a:xfrm>
            <a:off x="6145526" y="2872293"/>
            <a:ext cx="1504200" cy="4296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Tents</a:t>
            </a:r>
            <a:endParaRPr b="1" i="0" sz="1350" u="none" cap="none" strike="noStrike">
              <a:solidFill>
                <a:schemeClr val="dk1"/>
              </a:solidFill>
              <a:latin typeface="Arial"/>
              <a:ea typeface="Arial"/>
              <a:cs typeface="Arial"/>
              <a:sym typeface="Arial"/>
            </a:endParaRPr>
          </a:p>
        </p:txBody>
      </p:sp>
      <p:sp>
        <p:nvSpPr>
          <p:cNvPr id="799" name="Google Shape;799;p80"/>
          <p:cNvSpPr/>
          <p:nvPr/>
        </p:nvSpPr>
        <p:spPr>
          <a:xfrm>
            <a:off x="0" y="1027020"/>
            <a:ext cx="4572000" cy="4116300"/>
          </a:xfrm>
          <a:prstGeom prst="roundRect">
            <a:avLst>
              <a:gd fmla="val 0" name="adj"/>
            </a:avLst>
          </a:prstGeom>
          <a:solidFill>
            <a:srgbClr val="EDE8FE"/>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dk2"/>
                </a:solidFill>
                <a:latin typeface="Arial"/>
                <a:ea typeface="Arial"/>
                <a:cs typeface="Arial"/>
                <a:sym typeface="Arial"/>
              </a:rPr>
              <a:t>Category</a:t>
            </a:r>
            <a:endParaRPr b="1" i="0" sz="18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Hiking and Camping</a:t>
            </a:r>
            <a:endParaRPr b="1" i="0" sz="1350" u="none" cap="none" strike="noStrike">
              <a:solidFill>
                <a:schemeClr val="dk1"/>
              </a:solidFill>
              <a:latin typeface="Arial"/>
              <a:ea typeface="Arial"/>
              <a:cs typeface="Arial"/>
              <a:sym typeface="Arial"/>
            </a:endParaRPr>
          </a:p>
        </p:txBody>
      </p:sp>
      <p:sp>
        <p:nvSpPr>
          <p:cNvPr id="800" name="Google Shape;800;p80"/>
          <p:cNvSpPr txBox="1"/>
          <p:nvPr/>
        </p:nvSpPr>
        <p:spPr>
          <a:xfrm>
            <a:off x="2030862" y="2838037"/>
            <a:ext cx="1504200" cy="4296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Tents</a:t>
            </a:r>
            <a:endParaRPr b="1" i="0" sz="1350" u="none" cap="none" strike="noStrike">
              <a:solidFill>
                <a:schemeClr val="dk1"/>
              </a:solidFill>
              <a:latin typeface="Arial"/>
              <a:ea typeface="Arial"/>
              <a:cs typeface="Arial"/>
              <a:sym typeface="Arial"/>
            </a:endParaRPr>
          </a:p>
        </p:txBody>
      </p:sp>
      <p:sp>
        <p:nvSpPr>
          <p:cNvPr id="801" name="Google Shape;801;p80"/>
          <p:cNvSpPr txBox="1"/>
          <p:nvPr/>
        </p:nvSpPr>
        <p:spPr>
          <a:xfrm>
            <a:off x="2030862" y="3601390"/>
            <a:ext cx="1504200" cy="4296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Hiking Poles</a:t>
            </a:r>
            <a:endParaRPr b="1" i="0" sz="1350" u="none" cap="none" strike="noStrike">
              <a:solidFill>
                <a:schemeClr val="dk1"/>
              </a:solidFill>
              <a:latin typeface="Arial"/>
              <a:ea typeface="Arial"/>
              <a:cs typeface="Arial"/>
              <a:sym typeface="Arial"/>
            </a:endParaRPr>
          </a:p>
        </p:txBody>
      </p:sp>
      <p:pic>
        <p:nvPicPr>
          <p:cNvPr descr="A picture containing night sky&#10;&#10;Description automatically generated" id="802" name="Google Shape;802;p80"/>
          <p:cNvPicPr preferRelativeResize="0"/>
          <p:nvPr/>
        </p:nvPicPr>
        <p:blipFill rotWithShape="1">
          <a:blip r:embed="rId3">
            <a:alphaModFix/>
          </a:blip>
          <a:srcRect b="0" l="0" r="0" t="0"/>
          <a:stretch/>
        </p:blipFill>
        <p:spPr>
          <a:xfrm>
            <a:off x="1181462" y="3418864"/>
            <a:ext cx="914400" cy="731855"/>
          </a:xfrm>
          <a:prstGeom prst="rect">
            <a:avLst/>
          </a:prstGeom>
          <a:noFill/>
          <a:ln>
            <a:noFill/>
          </a:ln>
        </p:spPr>
      </p:pic>
      <p:pic>
        <p:nvPicPr>
          <p:cNvPr descr="Shape&#10;&#10;Description automatically generated" id="803" name="Google Shape;803;p80"/>
          <p:cNvPicPr preferRelativeResize="0"/>
          <p:nvPr/>
        </p:nvPicPr>
        <p:blipFill rotWithShape="1">
          <a:blip r:embed="rId4">
            <a:alphaModFix/>
          </a:blip>
          <a:srcRect b="0" l="0" r="0" t="0"/>
          <a:stretch/>
        </p:blipFill>
        <p:spPr>
          <a:xfrm>
            <a:off x="1177073" y="2687010"/>
            <a:ext cx="914400" cy="731855"/>
          </a:xfrm>
          <a:prstGeom prst="rect">
            <a:avLst/>
          </a:prstGeom>
          <a:noFill/>
          <a:ln>
            <a:noFill/>
          </a:ln>
        </p:spPr>
      </p:pic>
      <p:pic>
        <p:nvPicPr>
          <p:cNvPr descr="Shape&#10;&#10;Description automatically generated" id="804" name="Google Shape;804;p80"/>
          <p:cNvPicPr preferRelativeResize="0"/>
          <p:nvPr/>
        </p:nvPicPr>
        <p:blipFill rotWithShape="1">
          <a:blip r:embed="rId4">
            <a:alphaModFix/>
          </a:blip>
          <a:srcRect b="0" l="0" r="0" t="0"/>
          <a:stretch/>
        </p:blipFill>
        <p:spPr>
          <a:xfrm>
            <a:off x="5358380" y="2687010"/>
            <a:ext cx="914400" cy="731855"/>
          </a:xfrm>
          <a:prstGeom prst="rect">
            <a:avLst/>
          </a:prstGeom>
          <a:noFill/>
          <a:ln>
            <a:noFill/>
          </a:ln>
        </p:spPr>
      </p:pic>
      <p:sp>
        <p:nvSpPr>
          <p:cNvPr id="805" name="Google Shape;805;p80"/>
          <p:cNvSpPr txBox="1"/>
          <p:nvPr>
            <p:ph idx="1" type="body"/>
          </p:nvPr>
        </p:nvSpPr>
        <p:spPr>
          <a:xfrm>
            <a:off x="353702" y="692109"/>
            <a:ext cx="7736700" cy="2739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US"/>
              <a:t>Categories</a:t>
            </a:r>
            <a:endParaRPr/>
          </a:p>
        </p:txBody>
      </p:sp>
      <p:sp>
        <p:nvSpPr>
          <p:cNvPr id="806" name="Google Shape;806;p80"/>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Global Inventory - Product Catalogue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1" name="Shape 811"/>
        <p:cNvGrpSpPr/>
        <p:nvPr/>
      </p:nvGrpSpPr>
      <p:grpSpPr>
        <a:xfrm>
          <a:off x="0" y="0"/>
          <a:ext cx="0" cy="0"/>
          <a:chOff x="0" y="0"/>
          <a:chExt cx="0" cy="0"/>
        </a:xfrm>
      </p:grpSpPr>
      <p:grpSp>
        <p:nvGrpSpPr>
          <p:cNvPr id="812" name="Google Shape;812;p81"/>
          <p:cNvGrpSpPr/>
          <p:nvPr/>
        </p:nvGrpSpPr>
        <p:grpSpPr>
          <a:xfrm>
            <a:off x="905256" y="1641801"/>
            <a:ext cx="1755648" cy="1504043"/>
            <a:chOff x="905256" y="1641801"/>
            <a:chExt cx="1755648" cy="1504043"/>
          </a:xfrm>
        </p:grpSpPr>
        <p:sp>
          <p:nvSpPr>
            <p:cNvPr id="813" name="Google Shape;813;p81"/>
            <p:cNvSpPr/>
            <p:nvPr/>
          </p:nvSpPr>
          <p:spPr>
            <a:xfrm>
              <a:off x="905256" y="2241041"/>
              <a:ext cx="1755648" cy="330709"/>
            </a:xfrm>
            <a:prstGeom prst="ellipse">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450"/>
                <a:buFont typeface="Arial"/>
                <a:buNone/>
              </a:pPr>
              <a:r>
                <a:t/>
              </a:r>
              <a:endParaRPr b="0" i="0" sz="450" u="none" cap="none" strike="noStrike">
                <a:solidFill>
                  <a:schemeClr val="accent1"/>
                </a:solidFill>
                <a:latin typeface="Arial"/>
                <a:ea typeface="Arial"/>
                <a:cs typeface="Arial"/>
                <a:sym typeface="Arial"/>
              </a:endParaRPr>
            </a:p>
          </p:txBody>
        </p:sp>
        <p:sp>
          <p:nvSpPr>
            <p:cNvPr id="814" name="Google Shape;814;p81"/>
            <p:cNvSpPr/>
            <p:nvPr/>
          </p:nvSpPr>
          <p:spPr>
            <a:xfrm>
              <a:off x="1554262" y="1641801"/>
              <a:ext cx="457635" cy="764594"/>
            </a:xfrm>
            <a:custGeom>
              <a:rect b="b" l="l" r="r" t="t"/>
              <a:pathLst>
                <a:path extrusionOk="0" h="1395168" w="835055">
                  <a:moveTo>
                    <a:pt x="73448" y="0"/>
                  </a:moveTo>
                  <a:lnTo>
                    <a:pt x="174715" y="0"/>
                  </a:lnTo>
                  <a:lnTo>
                    <a:pt x="203335" y="65509"/>
                  </a:lnTo>
                  <a:lnTo>
                    <a:pt x="168953" y="108862"/>
                  </a:lnTo>
                  <a:lnTo>
                    <a:pt x="237464" y="266861"/>
                  </a:lnTo>
                  <a:lnTo>
                    <a:pt x="208718" y="296815"/>
                  </a:lnTo>
                  <a:lnTo>
                    <a:pt x="319694" y="543875"/>
                  </a:lnTo>
                  <a:lnTo>
                    <a:pt x="270708" y="230920"/>
                  </a:lnTo>
                  <a:lnTo>
                    <a:pt x="294629" y="202540"/>
                  </a:lnTo>
                  <a:lnTo>
                    <a:pt x="248655" y="13977"/>
                  </a:lnTo>
                  <a:lnTo>
                    <a:pt x="262855" y="0"/>
                  </a:lnTo>
                  <a:lnTo>
                    <a:pt x="799312" y="0"/>
                  </a:lnTo>
                  <a:lnTo>
                    <a:pt x="799312" y="449216"/>
                  </a:lnTo>
                  <a:cubicBezTo>
                    <a:pt x="799312" y="624603"/>
                    <a:pt x="674906" y="770932"/>
                    <a:pt x="509524" y="804774"/>
                  </a:cubicBezTo>
                  <a:lnTo>
                    <a:pt x="459947" y="809772"/>
                  </a:lnTo>
                  <a:lnTo>
                    <a:pt x="459947" y="1293819"/>
                  </a:lnTo>
                  <a:lnTo>
                    <a:pt x="510144" y="1295735"/>
                  </a:lnTo>
                  <a:cubicBezTo>
                    <a:pt x="599892" y="1302690"/>
                    <a:pt x="680110" y="1319552"/>
                    <a:pt x="742483" y="1343172"/>
                  </a:cubicBezTo>
                  <a:lnTo>
                    <a:pt x="835055" y="1395168"/>
                  </a:lnTo>
                  <a:lnTo>
                    <a:pt x="0" y="1395168"/>
                  </a:lnTo>
                  <a:lnTo>
                    <a:pt x="92571" y="1343172"/>
                  </a:lnTo>
                  <a:cubicBezTo>
                    <a:pt x="154944" y="1319552"/>
                    <a:pt x="235162" y="1302690"/>
                    <a:pt x="324911" y="1295735"/>
                  </a:cubicBezTo>
                  <a:lnTo>
                    <a:pt x="375106" y="1293819"/>
                  </a:lnTo>
                  <a:lnTo>
                    <a:pt x="375106" y="805971"/>
                  </a:lnTo>
                  <a:lnTo>
                    <a:pt x="363237" y="804774"/>
                  </a:lnTo>
                  <a:cubicBezTo>
                    <a:pt x="197855" y="770932"/>
                    <a:pt x="73448" y="624603"/>
                    <a:pt x="73448" y="449216"/>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815" name="Google Shape;815;p81"/>
            <p:cNvSpPr txBox="1"/>
            <p:nvPr/>
          </p:nvSpPr>
          <p:spPr>
            <a:xfrm>
              <a:off x="1031002" y="2608839"/>
              <a:ext cx="1504154" cy="537005"/>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Fragile</a:t>
              </a:r>
              <a:endParaRPr b="1" i="0" sz="1350" u="none" cap="none" strike="noStrike">
                <a:solidFill>
                  <a:schemeClr val="dk1"/>
                </a:solidFill>
                <a:latin typeface="Arial"/>
                <a:ea typeface="Arial"/>
                <a:cs typeface="Arial"/>
                <a:sym typeface="Arial"/>
              </a:endParaRPr>
            </a:p>
          </p:txBody>
        </p:sp>
      </p:grpSp>
      <p:grpSp>
        <p:nvGrpSpPr>
          <p:cNvPr id="816" name="Google Shape;816;p81"/>
          <p:cNvGrpSpPr/>
          <p:nvPr/>
        </p:nvGrpSpPr>
        <p:grpSpPr>
          <a:xfrm>
            <a:off x="3479293" y="1674797"/>
            <a:ext cx="1755648" cy="1471047"/>
            <a:chOff x="3479293" y="1674797"/>
            <a:chExt cx="1755648" cy="1471047"/>
          </a:xfrm>
        </p:grpSpPr>
        <p:sp>
          <p:nvSpPr>
            <p:cNvPr id="817" name="Google Shape;817;p81"/>
            <p:cNvSpPr/>
            <p:nvPr/>
          </p:nvSpPr>
          <p:spPr>
            <a:xfrm>
              <a:off x="3479293" y="2278130"/>
              <a:ext cx="1755648" cy="330709"/>
            </a:xfrm>
            <a:prstGeom prst="ellipse">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450"/>
                <a:buFont typeface="Arial"/>
                <a:buNone/>
              </a:pPr>
              <a:r>
                <a:t/>
              </a:r>
              <a:endParaRPr b="0" i="0" sz="450" u="none" cap="none" strike="noStrike">
                <a:solidFill>
                  <a:schemeClr val="accent1"/>
                </a:solidFill>
                <a:latin typeface="Arial"/>
                <a:ea typeface="Arial"/>
                <a:cs typeface="Arial"/>
                <a:sym typeface="Arial"/>
              </a:endParaRPr>
            </a:p>
          </p:txBody>
        </p:sp>
        <p:sp>
          <p:nvSpPr>
            <p:cNvPr id="818" name="Google Shape;818;p81"/>
            <p:cNvSpPr txBox="1"/>
            <p:nvPr/>
          </p:nvSpPr>
          <p:spPr>
            <a:xfrm>
              <a:off x="3673619" y="2608839"/>
              <a:ext cx="1504154" cy="537005"/>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Heavy</a:t>
              </a:r>
              <a:endParaRPr b="1" i="0" sz="1350" u="none" cap="none" strike="noStrike">
                <a:solidFill>
                  <a:schemeClr val="dk1"/>
                </a:solidFill>
                <a:latin typeface="Arial"/>
                <a:ea typeface="Arial"/>
                <a:cs typeface="Arial"/>
                <a:sym typeface="Arial"/>
              </a:endParaRPr>
            </a:p>
          </p:txBody>
        </p:sp>
        <p:sp>
          <p:nvSpPr>
            <p:cNvPr id="819" name="Google Shape;819;p81"/>
            <p:cNvSpPr/>
            <p:nvPr/>
          </p:nvSpPr>
          <p:spPr>
            <a:xfrm>
              <a:off x="4076395" y="1674797"/>
              <a:ext cx="698602" cy="698602"/>
            </a:xfrm>
            <a:custGeom>
              <a:rect b="b" l="l" r="r" t="t"/>
              <a:pathLst>
                <a:path extrusionOk="0" h="5143500" w="5143500">
                  <a:moveTo>
                    <a:pt x="2571750" y="409074"/>
                  </a:moveTo>
                  <a:cubicBezTo>
                    <a:pt x="2319245" y="409074"/>
                    <a:pt x="2114550" y="592223"/>
                    <a:pt x="2114550" y="818148"/>
                  </a:cubicBezTo>
                  <a:cubicBezTo>
                    <a:pt x="2114550" y="1044073"/>
                    <a:pt x="2319245" y="1227222"/>
                    <a:pt x="2571750" y="1227222"/>
                  </a:cubicBezTo>
                  <a:cubicBezTo>
                    <a:pt x="2824255" y="1227222"/>
                    <a:pt x="3028950" y="1044073"/>
                    <a:pt x="3028950" y="818148"/>
                  </a:cubicBezTo>
                  <a:cubicBezTo>
                    <a:pt x="3028950" y="592223"/>
                    <a:pt x="2824255" y="409074"/>
                    <a:pt x="2571750" y="409074"/>
                  </a:cubicBezTo>
                  <a:close/>
                  <a:moveTo>
                    <a:pt x="2571750" y="0"/>
                  </a:moveTo>
                  <a:cubicBezTo>
                    <a:pt x="3050180" y="0"/>
                    <a:pt x="3438024" y="366297"/>
                    <a:pt x="3438024" y="818148"/>
                  </a:cubicBezTo>
                  <a:cubicBezTo>
                    <a:pt x="3438024" y="931111"/>
                    <a:pt x="3413784" y="1038727"/>
                    <a:pt x="3369948" y="1136608"/>
                  </a:cubicBezTo>
                  <a:lnTo>
                    <a:pt x="3293636" y="1269392"/>
                  </a:lnTo>
                  <a:lnTo>
                    <a:pt x="4078701" y="1269392"/>
                  </a:lnTo>
                  <a:lnTo>
                    <a:pt x="5143500" y="5143500"/>
                  </a:lnTo>
                  <a:lnTo>
                    <a:pt x="0" y="5143500"/>
                  </a:lnTo>
                  <a:lnTo>
                    <a:pt x="1064799" y="1269392"/>
                  </a:lnTo>
                  <a:lnTo>
                    <a:pt x="1849864" y="1269392"/>
                  </a:lnTo>
                  <a:lnTo>
                    <a:pt x="1773552" y="1136608"/>
                  </a:lnTo>
                  <a:cubicBezTo>
                    <a:pt x="1729716" y="1038727"/>
                    <a:pt x="1705476" y="931111"/>
                    <a:pt x="1705476" y="818148"/>
                  </a:cubicBezTo>
                  <a:cubicBezTo>
                    <a:pt x="1705476" y="366297"/>
                    <a:pt x="2093320" y="0"/>
                    <a:pt x="2571750" y="0"/>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grpSp>
      <p:grpSp>
        <p:nvGrpSpPr>
          <p:cNvPr id="820" name="Google Shape;820;p81"/>
          <p:cNvGrpSpPr/>
          <p:nvPr/>
        </p:nvGrpSpPr>
        <p:grpSpPr>
          <a:xfrm>
            <a:off x="6179078" y="1369535"/>
            <a:ext cx="1755648" cy="1776309"/>
            <a:chOff x="6179078" y="1369535"/>
            <a:chExt cx="1755648" cy="1776309"/>
          </a:xfrm>
        </p:grpSpPr>
        <p:sp>
          <p:nvSpPr>
            <p:cNvPr id="821" name="Google Shape;821;p81"/>
            <p:cNvSpPr txBox="1"/>
            <p:nvPr/>
          </p:nvSpPr>
          <p:spPr>
            <a:xfrm>
              <a:off x="6316236" y="2608839"/>
              <a:ext cx="1504154" cy="537005"/>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Packaging</a:t>
              </a:r>
              <a:endParaRPr b="1" i="0" sz="1350" u="none" cap="none" strike="noStrike">
                <a:solidFill>
                  <a:schemeClr val="dk1"/>
                </a:solidFill>
                <a:latin typeface="Arial"/>
                <a:ea typeface="Arial"/>
                <a:cs typeface="Arial"/>
                <a:sym typeface="Arial"/>
              </a:endParaRPr>
            </a:p>
          </p:txBody>
        </p:sp>
        <p:sp>
          <p:nvSpPr>
            <p:cNvPr id="822" name="Google Shape;822;p81"/>
            <p:cNvSpPr/>
            <p:nvPr/>
          </p:nvSpPr>
          <p:spPr>
            <a:xfrm>
              <a:off x="6179078" y="2278130"/>
              <a:ext cx="1755648" cy="330709"/>
            </a:xfrm>
            <a:prstGeom prst="ellipse">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450"/>
                <a:buFont typeface="Arial"/>
                <a:buNone/>
              </a:pPr>
              <a:r>
                <a:t/>
              </a:r>
              <a:endParaRPr b="0" i="0" sz="450" u="none" cap="none" strike="noStrike">
                <a:solidFill>
                  <a:schemeClr val="accent1"/>
                </a:solidFill>
                <a:latin typeface="Arial"/>
                <a:ea typeface="Arial"/>
                <a:cs typeface="Arial"/>
                <a:sym typeface="Arial"/>
              </a:endParaRPr>
            </a:p>
          </p:txBody>
        </p:sp>
        <p:pic>
          <p:nvPicPr>
            <p:cNvPr descr="Icon&#10;&#10;Description automatically generated with low confidence" id="823" name="Google Shape;823;p81"/>
            <p:cNvPicPr preferRelativeResize="0"/>
            <p:nvPr/>
          </p:nvPicPr>
          <p:blipFill rotWithShape="1">
            <a:blip r:embed="rId3">
              <a:alphaModFix/>
            </a:blip>
            <a:srcRect b="0" l="0" r="0" t="0"/>
            <a:stretch/>
          </p:blipFill>
          <p:spPr>
            <a:xfrm>
              <a:off x="6323484" y="1369535"/>
              <a:ext cx="1492334" cy="1492334"/>
            </a:xfrm>
            <a:prstGeom prst="rect">
              <a:avLst/>
            </a:prstGeom>
            <a:noFill/>
            <a:ln>
              <a:noFill/>
            </a:ln>
          </p:spPr>
        </p:pic>
      </p:grpSp>
      <p:sp>
        <p:nvSpPr>
          <p:cNvPr id="824" name="Google Shape;824;p8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Global Inventory - Product Catalogue</a:t>
            </a:r>
            <a:endParaRPr/>
          </a:p>
        </p:txBody>
      </p:sp>
      <p:sp>
        <p:nvSpPr>
          <p:cNvPr id="825" name="Google Shape;825;p81"/>
          <p:cNvSpPr txBox="1"/>
          <p:nvPr>
            <p:ph idx="1" type="body"/>
          </p:nvPr>
        </p:nvSpPr>
        <p:spPr>
          <a:xfrm>
            <a:off x="353702" y="692109"/>
            <a:ext cx="7736700" cy="2739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US"/>
              <a:t>Custom Attributes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9" name="Shape 829"/>
        <p:cNvGrpSpPr/>
        <p:nvPr/>
      </p:nvGrpSpPr>
      <p:grpSpPr>
        <a:xfrm>
          <a:off x="0" y="0"/>
          <a:ext cx="0" cy="0"/>
          <a:chOff x="0" y="0"/>
          <a:chExt cx="0" cy="0"/>
        </a:xfrm>
      </p:grpSpPr>
      <p:pic>
        <p:nvPicPr>
          <p:cNvPr id="830" name="Google Shape;830;p82"/>
          <p:cNvPicPr preferRelativeResize="0"/>
          <p:nvPr/>
        </p:nvPicPr>
        <p:blipFill rotWithShape="1">
          <a:blip r:embed="rId3">
            <a:alphaModFix/>
          </a:blip>
          <a:srcRect b="0" l="0" r="0" t="0"/>
          <a:stretch/>
        </p:blipFill>
        <p:spPr>
          <a:xfrm>
            <a:off x="2519125" y="1113011"/>
            <a:ext cx="3553836" cy="2806367"/>
          </a:xfrm>
          <a:prstGeom prst="rect">
            <a:avLst/>
          </a:prstGeom>
          <a:noFill/>
          <a:ln>
            <a:noFill/>
          </a:ln>
        </p:spPr>
      </p:pic>
      <p:sp>
        <p:nvSpPr>
          <p:cNvPr id="831" name="Google Shape;831;p82"/>
          <p:cNvSpPr/>
          <p:nvPr/>
        </p:nvSpPr>
        <p:spPr>
          <a:xfrm>
            <a:off x="2402348" y="1420238"/>
            <a:ext cx="1439694" cy="194553"/>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32" name="Google Shape;832;p82"/>
          <p:cNvSpPr/>
          <p:nvPr/>
        </p:nvSpPr>
        <p:spPr>
          <a:xfrm>
            <a:off x="4317149" y="1614791"/>
            <a:ext cx="1439693" cy="194553"/>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33" name="Google Shape;833;p82"/>
          <p:cNvSpPr/>
          <p:nvPr/>
        </p:nvSpPr>
        <p:spPr>
          <a:xfrm>
            <a:off x="4317149" y="1961744"/>
            <a:ext cx="1439693" cy="653252"/>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cxnSp>
        <p:nvCxnSpPr>
          <p:cNvPr id="834" name="Google Shape;834;p82"/>
          <p:cNvCxnSpPr>
            <a:stCxn id="831" idx="1"/>
          </p:cNvCxnSpPr>
          <p:nvPr/>
        </p:nvCxnSpPr>
        <p:spPr>
          <a:xfrm rot="10800000">
            <a:off x="2030648" y="1420315"/>
            <a:ext cx="371700" cy="97200"/>
          </a:xfrm>
          <a:prstGeom prst="bentConnector3">
            <a:avLst>
              <a:gd fmla="val 50000" name="adj1"/>
            </a:avLst>
          </a:prstGeom>
          <a:noFill/>
          <a:ln cap="flat" cmpd="sng" w="12700">
            <a:solidFill>
              <a:schemeClr val="dk1"/>
            </a:solidFill>
            <a:prstDash val="dash"/>
            <a:round/>
            <a:headEnd len="sm" w="sm" type="none"/>
            <a:tailEnd len="sm" w="sm" type="none"/>
          </a:ln>
        </p:spPr>
      </p:cxnSp>
      <p:sp>
        <p:nvSpPr>
          <p:cNvPr id="835" name="Google Shape;835;p82"/>
          <p:cNvSpPr txBox="1"/>
          <p:nvPr/>
        </p:nvSpPr>
        <p:spPr>
          <a:xfrm>
            <a:off x="38139" y="1170806"/>
            <a:ext cx="2071825" cy="1805855"/>
          </a:xfrm>
          <a:prstGeom prst="rect">
            <a:avLst/>
          </a:prstGeom>
          <a:noFill/>
          <a:ln>
            <a:noFill/>
          </a:ln>
        </p:spPr>
        <p:txBody>
          <a:bodyPr anchorCtr="0" anchor="t" bIns="121900" lIns="121900" spcFirstLastPara="1" rIns="121900" wrap="square" tIns="121900">
            <a:noAutofit/>
          </a:bodyPr>
          <a:lstStyle/>
          <a:p>
            <a:pPr indent="-174625" lvl="0" marL="184150" marR="0" rtl="0" algn="l">
              <a:lnSpc>
                <a:spcPct val="100000"/>
              </a:lnSpc>
              <a:spcBef>
                <a:spcPts val="0"/>
              </a:spcBef>
              <a:spcAft>
                <a:spcPts val="1333"/>
              </a:spcAft>
              <a:buClr>
                <a:srgbClr val="0077C8"/>
              </a:buClr>
              <a:buSzPts val="1300"/>
              <a:buFont typeface="Lato"/>
              <a:buChar char="●"/>
            </a:pPr>
            <a:r>
              <a:rPr b="0" i="0" lang="en-US" sz="1400" u="none" cap="none" strike="noStrike">
                <a:solidFill>
                  <a:srgbClr val="434343"/>
                </a:solidFill>
                <a:latin typeface="Lato"/>
                <a:ea typeface="Lato"/>
                <a:cs typeface="Lato"/>
                <a:sym typeface="Lato"/>
              </a:rPr>
              <a:t>A </a:t>
            </a:r>
            <a:r>
              <a:rPr b="1" i="0" lang="en-US" sz="1400" u="none" cap="none" strike="noStrike">
                <a:solidFill>
                  <a:srgbClr val="434343"/>
                </a:solidFill>
                <a:latin typeface="Lato"/>
                <a:ea typeface="Lato"/>
                <a:cs typeface="Lato"/>
                <a:sym typeface="Lato"/>
              </a:rPr>
              <a:t>category </a:t>
            </a:r>
            <a:r>
              <a:rPr b="0" i="0" lang="en-US" sz="1400" u="none" cap="none" strike="noStrike">
                <a:solidFill>
                  <a:srgbClr val="434343"/>
                </a:solidFill>
                <a:latin typeface="Lato"/>
                <a:ea typeface="Lato"/>
                <a:cs typeface="Lato"/>
                <a:sym typeface="Lato"/>
              </a:rPr>
              <a:t>usually represents a level of the merchandise hierarchy. One or more category levels can be maintained in Fluent OMS.</a:t>
            </a:r>
            <a:endParaRPr b="0" i="0" sz="1400" u="none" cap="none" strike="noStrike">
              <a:solidFill>
                <a:srgbClr val="434343"/>
              </a:solidFill>
              <a:latin typeface="Lato"/>
              <a:ea typeface="Lato"/>
              <a:cs typeface="Lato"/>
              <a:sym typeface="Lato"/>
            </a:endParaRPr>
          </a:p>
        </p:txBody>
      </p:sp>
      <p:sp>
        <p:nvSpPr>
          <p:cNvPr id="836" name="Google Shape;836;p82"/>
          <p:cNvSpPr txBox="1"/>
          <p:nvPr/>
        </p:nvSpPr>
        <p:spPr>
          <a:xfrm>
            <a:off x="6601184" y="888707"/>
            <a:ext cx="2386888" cy="1805855"/>
          </a:xfrm>
          <a:prstGeom prst="rect">
            <a:avLst/>
          </a:prstGeom>
          <a:noFill/>
          <a:ln>
            <a:noFill/>
          </a:ln>
        </p:spPr>
        <p:txBody>
          <a:bodyPr anchorCtr="0" anchor="t" bIns="121900" lIns="121900" spcFirstLastPara="1" rIns="121900" wrap="square" tIns="121900">
            <a:noAutofit/>
          </a:bodyPr>
          <a:lstStyle/>
          <a:p>
            <a:pPr indent="-174625" lvl="0" marL="184150" marR="0" rtl="0" algn="l">
              <a:lnSpc>
                <a:spcPct val="100000"/>
              </a:lnSpc>
              <a:spcBef>
                <a:spcPts val="0"/>
              </a:spcBef>
              <a:spcAft>
                <a:spcPts val="1333"/>
              </a:spcAft>
              <a:buClr>
                <a:srgbClr val="0077C8"/>
              </a:buClr>
              <a:buSzPts val="1300"/>
              <a:buFont typeface="Lato"/>
              <a:buChar char="●"/>
            </a:pPr>
            <a:r>
              <a:rPr b="0" i="0" lang="en-US" sz="1400" u="none" cap="none" strike="noStrike">
                <a:solidFill>
                  <a:srgbClr val="434343"/>
                </a:solidFill>
                <a:latin typeface="Lato"/>
                <a:ea typeface="Lato"/>
                <a:cs typeface="Lato"/>
                <a:sym typeface="Lato"/>
              </a:rPr>
              <a:t>Standard </a:t>
            </a:r>
            <a:r>
              <a:rPr b="1" i="0" lang="en-US" sz="1400" u="none" cap="none" strike="noStrike">
                <a:solidFill>
                  <a:srgbClr val="434343"/>
                </a:solidFill>
                <a:latin typeface="Lato"/>
                <a:ea typeface="Lato"/>
                <a:cs typeface="Lato"/>
                <a:sym typeface="Lato"/>
              </a:rPr>
              <a:t>products</a:t>
            </a:r>
            <a:r>
              <a:rPr b="0" i="0" lang="en-US" sz="1400" u="none" cap="none" strike="noStrike">
                <a:solidFill>
                  <a:srgbClr val="434343"/>
                </a:solidFill>
                <a:latin typeface="Lato"/>
                <a:ea typeface="Lato"/>
                <a:cs typeface="Lato"/>
                <a:sym typeface="Lato"/>
              </a:rPr>
              <a:t> are used to group item variations that belong to the same style (model).</a:t>
            </a:r>
            <a:r>
              <a:rPr b="1" i="0" lang="en-US" sz="1400" u="none" cap="none" strike="noStrike">
                <a:solidFill>
                  <a:srgbClr val="434343"/>
                </a:solidFill>
                <a:latin typeface="Lato"/>
                <a:ea typeface="Lato"/>
                <a:cs typeface="Lato"/>
                <a:sym typeface="Lato"/>
              </a:rPr>
              <a:t> </a:t>
            </a:r>
            <a:r>
              <a:rPr b="0" i="0" lang="en-US" sz="1400" u="none" cap="none" strike="noStrike">
                <a:solidFill>
                  <a:srgbClr val="434343"/>
                </a:solidFill>
                <a:latin typeface="Lato"/>
                <a:ea typeface="Lato"/>
                <a:cs typeface="Lato"/>
                <a:sym typeface="Lato"/>
              </a:rPr>
              <a:t>Every </a:t>
            </a:r>
            <a:r>
              <a:rPr b="0" i="0" lang="en-US" sz="1400" u="none" cap="none" strike="noStrike">
                <a:solidFill>
                  <a:srgbClr val="434343"/>
                </a:solidFill>
                <a:latin typeface="Lato"/>
                <a:ea typeface="Lato"/>
                <a:cs typeface="Lato"/>
                <a:sym typeface="Lato"/>
              </a:rPr>
              <a:t>SKU</a:t>
            </a:r>
            <a:r>
              <a:rPr b="0" i="0" lang="en-US" sz="1400" u="none" cap="none" strike="noStrike">
                <a:solidFill>
                  <a:srgbClr val="434343"/>
                </a:solidFill>
                <a:latin typeface="Lato"/>
                <a:ea typeface="Lato"/>
                <a:cs typeface="Lato"/>
                <a:sym typeface="Lato"/>
              </a:rPr>
              <a:t> must be linked to a standard product in Fluent OMS.</a:t>
            </a:r>
            <a:endParaRPr b="0" i="0" sz="1400" u="none" cap="none" strike="noStrike">
              <a:solidFill>
                <a:srgbClr val="434343"/>
              </a:solidFill>
              <a:latin typeface="Lato"/>
              <a:ea typeface="Lato"/>
              <a:cs typeface="Lato"/>
              <a:sym typeface="Lato"/>
            </a:endParaRPr>
          </a:p>
        </p:txBody>
      </p:sp>
      <p:sp>
        <p:nvSpPr>
          <p:cNvPr id="837" name="Google Shape;837;p82"/>
          <p:cNvSpPr txBox="1"/>
          <p:nvPr/>
        </p:nvSpPr>
        <p:spPr>
          <a:xfrm>
            <a:off x="6601184" y="2967291"/>
            <a:ext cx="2386888" cy="1805855"/>
          </a:xfrm>
          <a:prstGeom prst="rect">
            <a:avLst/>
          </a:prstGeom>
          <a:noFill/>
          <a:ln>
            <a:noFill/>
          </a:ln>
        </p:spPr>
        <p:txBody>
          <a:bodyPr anchorCtr="0" anchor="t" bIns="121900" lIns="121900" spcFirstLastPara="1" rIns="121900" wrap="square" tIns="121900">
            <a:noAutofit/>
          </a:bodyPr>
          <a:lstStyle/>
          <a:p>
            <a:pPr indent="-174625" lvl="0" marL="184150" marR="0" rtl="0" algn="l">
              <a:lnSpc>
                <a:spcPct val="100000"/>
              </a:lnSpc>
              <a:spcBef>
                <a:spcPts val="0"/>
              </a:spcBef>
              <a:spcAft>
                <a:spcPts val="1333"/>
              </a:spcAft>
              <a:buClr>
                <a:srgbClr val="0077C8"/>
              </a:buClr>
              <a:buSzPts val="1300"/>
              <a:buFont typeface="Lato"/>
              <a:buChar char="●"/>
            </a:pPr>
            <a:r>
              <a:rPr b="0" i="0" lang="en-US" sz="1400" u="none" cap="none" strike="noStrike">
                <a:solidFill>
                  <a:srgbClr val="434343"/>
                </a:solidFill>
                <a:latin typeface="Lato"/>
                <a:ea typeface="Lato"/>
                <a:cs typeface="Lato"/>
                <a:sym typeface="Lato"/>
              </a:rPr>
              <a:t>A </a:t>
            </a:r>
            <a:r>
              <a:rPr b="1" i="0" lang="en-US" sz="1400" u="none" cap="none" strike="noStrike">
                <a:solidFill>
                  <a:srgbClr val="434343"/>
                </a:solidFill>
                <a:latin typeface="Lato"/>
                <a:ea typeface="Lato"/>
                <a:cs typeface="Lato"/>
                <a:sym typeface="Lato"/>
              </a:rPr>
              <a:t>variant</a:t>
            </a:r>
            <a:r>
              <a:rPr b="0" i="0" lang="en-US" sz="1400" u="none" cap="none" strike="noStrike">
                <a:solidFill>
                  <a:srgbClr val="434343"/>
                </a:solidFill>
                <a:latin typeface="Lato"/>
                <a:ea typeface="Lato"/>
                <a:cs typeface="Lato"/>
                <a:sym typeface="Lato"/>
              </a:rPr>
              <a:t> product is the actual physical item variation by size and/or colour that is maintained in stock and sold to customers. A synonym of SKU. </a:t>
            </a:r>
            <a:endParaRPr b="0" i="0" sz="1400" u="none" cap="none" strike="noStrike">
              <a:solidFill>
                <a:srgbClr val="434343"/>
              </a:solidFill>
              <a:latin typeface="Lato"/>
              <a:ea typeface="Lato"/>
              <a:cs typeface="Lato"/>
              <a:sym typeface="Lato"/>
            </a:endParaRPr>
          </a:p>
        </p:txBody>
      </p:sp>
      <p:cxnSp>
        <p:nvCxnSpPr>
          <p:cNvPr id="838" name="Google Shape;838;p82"/>
          <p:cNvCxnSpPr>
            <a:stCxn id="836" idx="1"/>
          </p:cNvCxnSpPr>
          <p:nvPr/>
        </p:nvCxnSpPr>
        <p:spPr>
          <a:xfrm rot="10800000">
            <a:off x="5756984" y="1712135"/>
            <a:ext cx="844200" cy="79500"/>
          </a:xfrm>
          <a:prstGeom prst="bentConnector3">
            <a:avLst>
              <a:gd fmla="val 50000" name="adj1"/>
            </a:avLst>
          </a:prstGeom>
          <a:noFill/>
          <a:ln cap="flat" cmpd="sng" w="12700">
            <a:solidFill>
              <a:schemeClr val="dk1"/>
            </a:solidFill>
            <a:prstDash val="dash"/>
            <a:round/>
            <a:headEnd len="sm" w="sm" type="none"/>
            <a:tailEnd len="sm" w="sm" type="none"/>
          </a:ln>
        </p:spPr>
      </p:cxnSp>
      <p:cxnSp>
        <p:nvCxnSpPr>
          <p:cNvPr id="839" name="Google Shape;839;p82"/>
          <p:cNvCxnSpPr>
            <a:stCxn id="837" idx="1"/>
            <a:endCxn id="833" idx="3"/>
          </p:cNvCxnSpPr>
          <p:nvPr/>
        </p:nvCxnSpPr>
        <p:spPr>
          <a:xfrm rot="10800000">
            <a:off x="5756984" y="2288318"/>
            <a:ext cx="844200" cy="1581900"/>
          </a:xfrm>
          <a:prstGeom prst="bentConnector3">
            <a:avLst>
              <a:gd fmla="val 50008" name="adj1"/>
            </a:avLst>
          </a:prstGeom>
          <a:noFill/>
          <a:ln cap="flat" cmpd="sng" w="12700">
            <a:solidFill>
              <a:schemeClr val="dk1"/>
            </a:solidFill>
            <a:prstDash val="dash"/>
            <a:round/>
            <a:headEnd len="sm" w="sm" type="none"/>
            <a:tailEnd len="sm" w="sm" type="none"/>
          </a:ln>
        </p:spPr>
      </p:cxnSp>
      <p:sp>
        <p:nvSpPr>
          <p:cNvPr id="840" name="Google Shape;840;p8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Global Inventory - Product Catalogue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83"/>
          <p:cNvSpPr/>
          <p:nvPr/>
        </p:nvSpPr>
        <p:spPr>
          <a:xfrm>
            <a:off x="4572000" y="936402"/>
            <a:ext cx="4572000" cy="19995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846" name="Google Shape;846;p83"/>
          <p:cNvSpPr/>
          <p:nvPr/>
        </p:nvSpPr>
        <p:spPr>
          <a:xfrm>
            <a:off x="5706885" y="1557362"/>
            <a:ext cx="3086700" cy="893700"/>
          </a:xfrm>
          <a:prstGeom prst="roundRect">
            <a:avLst>
              <a:gd fmla="val 0" name="adj"/>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grpSp>
        <p:nvGrpSpPr>
          <p:cNvPr id="847" name="Google Shape;847;p83"/>
          <p:cNvGrpSpPr/>
          <p:nvPr/>
        </p:nvGrpSpPr>
        <p:grpSpPr>
          <a:xfrm>
            <a:off x="94539" y="3344563"/>
            <a:ext cx="3963696" cy="1565795"/>
            <a:chOff x="140539" y="2992929"/>
            <a:chExt cx="3963696" cy="1565795"/>
          </a:xfrm>
        </p:grpSpPr>
        <p:sp>
          <p:nvSpPr>
            <p:cNvPr id="848" name="Google Shape;848;p83"/>
            <p:cNvSpPr txBox="1"/>
            <p:nvPr/>
          </p:nvSpPr>
          <p:spPr>
            <a:xfrm>
              <a:off x="1706335" y="3504738"/>
              <a:ext cx="2397900" cy="5421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Control Groups</a:t>
              </a:r>
              <a:endParaRPr b="1" i="0" sz="2100" u="none" cap="none" strike="noStrike">
                <a:solidFill>
                  <a:schemeClr val="dk2"/>
                </a:solidFill>
                <a:latin typeface="Arial"/>
                <a:ea typeface="Arial"/>
                <a:cs typeface="Arial"/>
                <a:sym typeface="Arial"/>
              </a:endParaRPr>
            </a:p>
          </p:txBody>
        </p:sp>
        <p:pic>
          <p:nvPicPr>
            <p:cNvPr descr="Icon&#10;&#10;Description automatically generated" id="849" name="Google Shape;849;p83"/>
            <p:cNvPicPr preferRelativeResize="0"/>
            <p:nvPr/>
          </p:nvPicPr>
          <p:blipFill rotWithShape="1">
            <a:blip r:embed="rId3">
              <a:alphaModFix/>
            </a:blip>
            <a:srcRect b="0" l="0" r="0" t="0"/>
            <a:stretch/>
          </p:blipFill>
          <p:spPr>
            <a:xfrm>
              <a:off x="140539" y="2992929"/>
              <a:ext cx="1565797" cy="1565795"/>
            </a:xfrm>
            <a:prstGeom prst="rect">
              <a:avLst/>
            </a:prstGeom>
            <a:noFill/>
            <a:ln>
              <a:noFill/>
            </a:ln>
          </p:spPr>
        </p:pic>
      </p:grpSp>
      <p:grpSp>
        <p:nvGrpSpPr>
          <p:cNvPr id="850" name="Google Shape;850;p83"/>
          <p:cNvGrpSpPr/>
          <p:nvPr/>
        </p:nvGrpSpPr>
        <p:grpSpPr>
          <a:xfrm>
            <a:off x="136742" y="936409"/>
            <a:ext cx="3921708" cy="1565795"/>
            <a:chOff x="182742" y="584775"/>
            <a:chExt cx="3921708" cy="1565795"/>
          </a:xfrm>
        </p:grpSpPr>
        <p:sp>
          <p:nvSpPr>
            <p:cNvPr id="851" name="Google Shape;851;p83"/>
            <p:cNvSpPr txBox="1"/>
            <p:nvPr/>
          </p:nvSpPr>
          <p:spPr>
            <a:xfrm>
              <a:off x="1582950" y="1096575"/>
              <a:ext cx="2521500" cy="542100"/>
            </a:xfrm>
            <a:prstGeom prst="rect">
              <a:avLst/>
            </a:prstGeom>
            <a:noFill/>
            <a:ln>
              <a:noFill/>
            </a:ln>
          </p:spPr>
          <p:txBody>
            <a:bodyPr anchorCtr="0" anchor="ctr" bIns="68550" lIns="68550" spcFirstLastPara="1" rIns="68550" wrap="square" tIns="68550">
              <a:noAutofit/>
            </a:bodyPr>
            <a:lstStyle/>
            <a:p>
              <a:pPr indent="0" lvl="0" marL="0" rtl="0" algn="l">
                <a:spcBef>
                  <a:spcPts val="0"/>
                </a:spcBef>
                <a:spcAft>
                  <a:spcPts val="0"/>
                </a:spcAft>
                <a:buClr>
                  <a:schemeClr val="dk1"/>
                </a:buClr>
                <a:buSzPts val="2100"/>
                <a:buFont typeface="Arial"/>
                <a:buNone/>
              </a:pPr>
              <a:r>
                <a:rPr b="1" lang="en-US" sz="2100">
                  <a:solidFill>
                    <a:schemeClr val="dk2"/>
                  </a:solidFill>
                </a:rPr>
                <a:t>Product</a:t>
              </a:r>
              <a:r>
                <a:rPr b="1" lang="en-US" sz="2100">
                  <a:solidFill>
                    <a:schemeClr val="dk2"/>
                  </a:solidFill>
                </a:rPr>
                <a:t> </a:t>
              </a:r>
              <a:r>
                <a:rPr b="1" lang="en-US" sz="2100">
                  <a:solidFill>
                    <a:schemeClr val="dk2"/>
                  </a:solidFill>
                </a:rPr>
                <a:t>Catalogue</a:t>
              </a:r>
              <a:endParaRPr b="1" i="0" sz="2100" u="none" cap="none" strike="noStrike">
                <a:solidFill>
                  <a:schemeClr val="dk2"/>
                </a:solidFill>
                <a:latin typeface="Arial"/>
                <a:ea typeface="Arial"/>
                <a:cs typeface="Arial"/>
                <a:sym typeface="Arial"/>
              </a:endParaRPr>
            </a:p>
          </p:txBody>
        </p:sp>
        <p:pic>
          <p:nvPicPr>
            <p:cNvPr descr="Icon&#10;&#10;Description automatically generated" id="852" name="Google Shape;852;p83"/>
            <p:cNvPicPr preferRelativeResize="0"/>
            <p:nvPr/>
          </p:nvPicPr>
          <p:blipFill rotWithShape="1">
            <a:blip r:embed="rId4">
              <a:alphaModFix/>
            </a:blip>
            <a:srcRect b="0" l="0" r="0" t="0"/>
            <a:stretch/>
          </p:blipFill>
          <p:spPr>
            <a:xfrm>
              <a:off x="182742" y="584775"/>
              <a:ext cx="1565797" cy="1565795"/>
            </a:xfrm>
            <a:prstGeom prst="rect">
              <a:avLst/>
            </a:prstGeom>
            <a:noFill/>
            <a:ln>
              <a:noFill/>
            </a:ln>
          </p:spPr>
        </p:pic>
      </p:grpSp>
      <p:sp>
        <p:nvSpPr>
          <p:cNvPr id="853" name="Google Shape;853;p83"/>
          <p:cNvSpPr txBox="1"/>
          <p:nvPr/>
        </p:nvSpPr>
        <p:spPr>
          <a:xfrm>
            <a:off x="6258325" y="1397509"/>
            <a:ext cx="2731200" cy="5421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lang="en-US" sz="2100">
                <a:solidFill>
                  <a:schemeClr val="accent5"/>
                </a:solidFill>
              </a:rPr>
              <a:t>Inventory</a:t>
            </a:r>
            <a:r>
              <a:rPr b="1" lang="en-US" sz="2100">
                <a:solidFill>
                  <a:schemeClr val="accent5"/>
                </a:solidFill>
              </a:rPr>
              <a:t> Catalogue</a:t>
            </a:r>
            <a:endParaRPr b="1" i="0" sz="2100" u="none" cap="none" strike="noStrike">
              <a:solidFill>
                <a:schemeClr val="dk2"/>
              </a:solidFill>
              <a:latin typeface="Arial"/>
              <a:ea typeface="Arial"/>
              <a:cs typeface="Arial"/>
              <a:sym typeface="Arial"/>
            </a:endParaRPr>
          </a:p>
        </p:txBody>
      </p:sp>
      <p:pic>
        <p:nvPicPr>
          <p:cNvPr descr="Graphical user interface, application, Teams&#10;&#10;Description automatically generated" id="854" name="Google Shape;854;p83"/>
          <p:cNvPicPr preferRelativeResize="0"/>
          <p:nvPr/>
        </p:nvPicPr>
        <p:blipFill rotWithShape="1">
          <a:blip r:embed="rId5">
            <a:alphaModFix/>
          </a:blip>
          <a:srcRect b="0" l="0" r="0" t="0"/>
          <a:stretch/>
        </p:blipFill>
        <p:spPr>
          <a:xfrm>
            <a:off x="4853393" y="900523"/>
            <a:ext cx="1565797" cy="1565795"/>
          </a:xfrm>
          <a:prstGeom prst="rect">
            <a:avLst/>
          </a:prstGeom>
          <a:noFill/>
          <a:ln>
            <a:noFill/>
          </a:ln>
        </p:spPr>
      </p:pic>
      <p:sp>
        <p:nvSpPr>
          <p:cNvPr id="855" name="Google Shape;855;p83"/>
          <p:cNvSpPr txBox="1"/>
          <p:nvPr/>
        </p:nvSpPr>
        <p:spPr>
          <a:xfrm>
            <a:off x="6258326" y="3907084"/>
            <a:ext cx="2731200" cy="54210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Virtual Catalog</a:t>
            </a:r>
            <a:r>
              <a:rPr b="1" lang="en-US" sz="2100">
                <a:solidFill>
                  <a:schemeClr val="dk2"/>
                </a:solidFill>
              </a:rPr>
              <a:t>ues</a:t>
            </a:r>
            <a:endParaRPr b="1" i="0" sz="2100" u="none" cap="none" strike="noStrike">
              <a:solidFill>
                <a:schemeClr val="dk2"/>
              </a:solidFill>
              <a:latin typeface="Arial"/>
              <a:ea typeface="Arial"/>
              <a:cs typeface="Arial"/>
              <a:sym typeface="Arial"/>
            </a:endParaRPr>
          </a:p>
        </p:txBody>
      </p:sp>
      <p:pic>
        <p:nvPicPr>
          <p:cNvPr descr="Icon&#10;&#10;Description automatically generated" id="856" name="Google Shape;856;p83"/>
          <p:cNvPicPr preferRelativeResize="0"/>
          <p:nvPr/>
        </p:nvPicPr>
        <p:blipFill rotWithShape="1">
          <a:blip r:embed="rId6">
            <a:alphaModFix/>
          </a:blip>
          <a:srcRect b="0" l="0" r="0" t="0"/>
          <a:stretch/>
        </p:blipFill>
        <p:spPr>
          <a:xfrm>
            <a:off x="4853393" y="3395279"/>
            <a:ext cx="1565797" cy="1565795"/>
          </a:xfrm>
          <a:prstGeom prst="rect">
            <a:avLst/>
          </a:prstGeom>
          <a:noFill/>
          <a:ln>
            <a:noFill/>
          </a:ln>
        </p:spPr>
      </p:pic>
      <p:grpSp>
        <p:nvGrpSpPr>
          <p:cNvPr id="857" name="Google Shape;857;p83"/>
          <p:cNvGrpSpPr/>
          <p:nvPr/>
        </p:nvGrpSpPr>
        <p:grpSpPr>
          <a:xfrm>
            <a:off x="577600" y="1608634"/>
            <a:ext cx="8078700" cy="2629500"/>
            <a:chOff x="532650" y="1257000"/>
            <a:chExt cx="8078700" cy="2629500"/>
          </a:xfrm>
        </p:grpSpPr>
        <p:cxnSp>
          <p:nvCxnSpPr>
            <p:cNvPr id="858" name="Google Shape;858;p83"/>
            <p:cNvCxnSpPr/>
            <p:nvPr/>
          </p:nvCxnSpPr>
          <p:spPr>
            <a:xfrm>
              <a:off x="532650" y="2557950"/>
              <a:ext cx="8078700" cy="27600"/>
            </a:xfrm>
            <a:prstGeom prst="straightConnector1">
              <a:avLst/>
            </a:prstGeom>
            <a:noFill/>
            <a:ln cap="flat" cmpd="sng" w="9525">
              <a:solidFill>
                <a:schemeClr val="dk2"/>
              </a:solidFill>
              <a:prstDash val="solid"/>
              <a:round/>
              <a:headEnd len="med" w="med" type="none"/>
              <a:tailEnd len="med" w="med" type="none"/>
            </a:ln>
          </p:spPr>
        </p:cxnSp>
        <p:cxnSp>
          <p:nvCxnSpPr>
            <p:cNvPr id="859" name="Google Shape;859;p83"/>
            <p:cNvCxnSpPr/>
            <p:nvPr/>
          </p:nvCxnSpPr>
          <p:spPr>
            <a:xfrm>
              <a:off x="4522000" y="1257000"/>
              <a:ext cx="0" cy="2629500"/>
            </a:xfrm>
            <a:prstGeom prst="straightConnector1">
              <a:avLst/>
            </a:prstGeom>
            <a:noFill/>
            <a:ln cap="flat" cmpd="sng" w="9525">
              <a:solidFill>
                <a:schemeClr val="dk2"/>
              </a:solidFill>
              <a:prstDash val="solid"/>
              <a:round/>
              <a:headEnd len="med" w="med" type="none"/>
              <a:tailEnd len="med" w="med" type="none"/>
            </a:ln>
          </p:spPr>
        </p:cxnSp>
      </p:grpSp>
      <p:sp>
        <p:nvSpPr>
          <p:cNvPr id="860" name="Google Shape;860;p83"/>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Global Inventory - Inventory Catalogue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66"/>
          <p:cNvSpPr txBox="1"/>
          <p:nvPr>
            <p:ph type="title"/>
          </p:nvPr>
        </p:nvSpPr>
        <p:spPr>
          <a:xfrm>
            <a:off x="354076" y="288750"/>
            <a:ext cx="6909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US"/>
              <a:t>Discovery Agenda</a:t>
            </a:r>
            <a:endParaRPr sz="1400"/>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p:txBody>
      </p:sp>
      <p:graphicFrame>
        <p:nvGraphicFramePr>
          <p:cNvPr id="509" name="Google Shape;509;p66"/>
          <p:cNvGraphicFramePr/>
          <p:nvPr/>
        </p:nvGraphicFramePr>
        <p:xfrm>
          <a:off x="354063" y="1153725"/>
          <a:ext cx="3000000" cy="3000000"/>
        </p:xfrm>
        <a:graphic>
          <a:graphicData uri="http://schemas.openxmlformats.org/drawingml/2006/table">
            <a:tbl>
              <a:tblPr>
                <a:noFill/>
                <a:tableStyleId>{583FB026-279A-40D2-9628-3DE065DB12CF}</a:tableStyleId>
              </a:tblPr>
              <a:tblGrid>
                <a:gridCol w="716900"/>
                <a:gridCol w="704750"/>
                <a:gridCol w="2490950"/>
                <a:gridCol w="1154350"/>
                <a:gridCol w="1020675"/>
                <a:gridCol w="2466625"/>
              </a:tblGrid>
              <a:tr h="342900">
                <a:tc>
                  <a:txBody>
                    <a:bodyPr/>
                    <a:lstStyle/>
                    <a:p>
                      <a:pPr indent="0" lvl="0" marL="0" rtl="0" algn="l">
                        <a:lnSpc>
                          <a:spcPct val="115000"/>
                        </a:lnSpc>
                        <a:spcBef>
                          <a:spcPts val="0"/>
                        </a:spcBef>
                        <a:spcAft>
                          <a:spcPts val="0"/>
                        </a:spcAft>
                        <a:buNone/>
                      </a:pPr>
                      <a:r>
                        <a:rPr b="1" lang="en-US" sz="1000">
                          <a:solidFill>
                            <a:srgbClr val="FFFFFF"/>
                          </a:solidFill>
                        </a:rPr>
                        <a:t>Week</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Session Name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Duration (hrs)</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Date &amp; Time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Target Outcome of the 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Fluent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Global Inventory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Product Availability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4</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Promising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35150">
                <a:tc>
                  <a:txBody>
                    <a:bodyPr/>
                    <a:lstStyle/>
                    <a:p>
                      <a:pPr indent="0" lvl="0" marL="0" marR="0" rtl="0" algn="l">
                        <a:lnSpc>
                          <a:spcPct val="100000"/>
                        </a:lnSpc>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Order Orchestration (Warehouse)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6</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Order Orchestration (Store)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7</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Customer Service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Returns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Payment, Fraud, Tax</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10</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Technical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Integrations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Customer Notifications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Reporting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510" name="Google Shape;510;p66"/>
          <p:cNvSpPr/>
          <p:nvPr/>
        </p:nvSpPr>
        <p:spPr>
          <a:xfrm>
            <a:off x="354100" y="1748075"/>
            <a:ext cx="8554200" cy="2649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4" name="Shape 864"/>
        <p:cNvGrpSpPr/>
        <p:nvPr/>
      </p:nvGrpSpPr>
      <p:grpSpPr>
        <a:xfrm>
          <a:off x="0" y="0"/>
          <a:ext cx="0" cy="0"/>
          <a:chOff x="0" y="0"/>
          <a:chExt cx="0" cy="0"/>
        </a:xfrm>
      </p:grpSpPr>
      <p:sp>
        <p:nvSpPr>
          <p:cNvPr id="865" name="Google Shape;865;p84"/>
          <p:cNvSpPr/>
          <p:nvPr/>
        </p:nvSpPr>
        <p:spPr>
          <a:xfrm>
            <a:off x="3621024" y="1295830"/>
            <a:ext cx="1828800" cy="1877138"/>
          </a:xfrm>
          <a:prstGeom prst="roundRect">
            <a:avLst>
              <a:gd fmla="val 0" name="adj"/>
            </a:avLst>
          </a:prstGeom>
          <a:solidFill>
            <a:schemeClr val="lt2"/>
          </a:solidFill>
          <a:ln>
            <a:noFill/>
          </a:ln>
        </p:spPr>
        <p:txBody>
          <a:bodyPr anchorCtr="0" anchor="b" bIns="91400" lIns="91400" spcFirstLastPara="1" rIns="91400" wrap="square" tIns="1188700">
            <a:no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chemeClr val="dk1"/>
                </a:solidFill>
              </a:rPr>
              <a:t>Location</a:t>
            </a:r>
            <a:endParaRPr b="1" i="0" sz="1600" u="none" cap="none" strike="noStrike">
              <a:solidFill>
                <a:schemeClr val="dk1"/>
              </a:solidFill>
              <a:latin typeface="Arial"/>
              <a:ea typeface="Arial"/>
              <a:cs typeface="Arial"/>
              <a:sym typeface="Arial"/>
            </a:endParaRPr>
          </a:p>
        </p:txBody>
      </p:sp>
      <p:sp>
        <p:nvSpPr>
          <p:cNvPr id="866" name="Google Shape;866;p84"/>
          <p:cNvSpPr/>
          <p:nvPr/>
        </p:nvSpPr>
        <p:spPr>
          <a:xfrm>
            <a:off x="541189" y="1295830"/>
            <a:ext cx="1828800" cy="1877138"/>
          </a:xfrm>
          <a:prstGeom prst="roundRect">
            <a:avLst>
              <a:gd fmla="val 0" name="adj"/>
            </a:avLst>
          </a:prstGeom>
          <a:solidFill>
            <a:schemeClr val="lt2"/>
          </a:solidFill>
          <a:ln>
            <a:noFill/>
          </a:ln>
        </p:spPr>
        <p:txBody>
          <a:bodyPr anchorCtr="0" anchor="b" bIns="91400" lIns="91400" spcFirstLastPara="1" rIns="91400" wrap="square" tIns="1188700">
            <a:no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chemeClr val="dk1"/>
                </a:solidFill>
              </a:rPr>
              <a:t>Variant Product</a:t>
            </a:r>
            <a:endParaRPr b="1" i="0" sz="1600" u="none" cap="none" strike="noStrike">
              <a:solidFill>
                <a:schemeClr val="dk1"/>
              </a:solidFill>
              <a:latin typeface="Arial"/>
              <a:ea typeface="Arial"/>
              <a:cs typeface="Arial"/>
              <a:sym typeface="Arial"/>
            </a:endParaRPr>
          </a:p>
        </p:txBody>
      </p:sp>
      <p:sp>
        <p:nvSpPr>
          <p:cNvPr id="867" name="Google Shape;867;p84"/>
          <p:cNvSpPr/>
          <p:nvPr/>
        </p:nvSpPr>
        <p:spPr>
          <a:xfrm>
            <a:off x="6682214" y="1295830"/>
            <a:ext cx="1828800" cy="1877138"/>
          </a:xfrm>
          <a:prstGeom prst="roundRect">
            <a:avLst>
              <a:gd fmla="val 0" name="adj"/>
            </a:avLst>
          </a:prstGeom>
          <a:solidFill>
            <a:schemeClr val="lt2"/>
          </a:solidFill>
          <a:ln>
            <a:noFill/>
          </a:ln>
        </p:spPr>
        <p:txBody>
          <a:bodyPr anchorCtr="0" anchor="b" bIns="91400" lIns="91400" spcFirstLastPara="1" rIns="91400" wrap="square" tIns="1188700">
            <a:noAutofit/>
          </a:bodyPr>
          <a:lstStyle/>
          <a:p>
            <a:pPr indent="0" lvl="0" marL="0" marR="0" rtl="0" algn="ctr">
              <a:lnSpc>
                <a:spcPct val="100000"/>
              </a:lnSpc>
              <a:spcBef>
                <a:spcPts val="0"/>
              </a:spcBef>
              <a:spcAft>
                <a:spcPts val="0"/>
              </a:spcAft>
              <a:buClr>
                <a:srgbClr val="000000"/>
              </a:buClr>
              <a:buSzPts val="1600"/>
              <a:buFont typeface="Arial"/>
              <a:buNone/>
            </a:pPr>
            <a:r>
              <a:rPr b="1" lang="en-US" sz="1600">
                <a:solidFill>
                  <a:schemeClr val="dk1"/>
                </a:solidFill>
              </a:rPr>
              <a:t>Inventory</a:t>
            </a:r>
            <a:r>
              <a:rPr b="1" i="0" lang="en-US" sz="1600" u="none" cap="none" strike="noStrike">
                <a:solidFill>
                  <a:schemeClr val="dk1"/>
                </a:solidFill>
                <a:latin typeface="Arial"/>
                <a:ea typeface="Arial"/>
                <a:cs typeface="Arial"/>
                <a:sym typeface="Arial"/>
              </a:rPr>
              <a:t> </a:t>
            </a:r>
            <a:r>
              <a:rPr b="1" lang="en-US" sz="1600">
                <a:solidFill>
                  <a:schemeClr val="dk1"/>
                </a:solidFill>
              </a:rPr>
              <a:t>Position</a:t>
            </a:r>
            <a:endParaRPr b="1" i="0" sz="1600" u="none" cap="none" strike="noStrike">
              <a:solidFill>
                <a:schemeClr val="dk1"/>
              </a:solidFill>
              <a:latin typeface="Arial"/>
              <a:ea typeface="Arial"/>
              <a:cs typeface="Arial"/>
              <a:sym typeface="Arial"/>
            </a:endParaRPr>
          </a:p>
        </p:txBody>
      </p:sp>
      <p:sp>
        <p:nvSpPr>
          <p:cNvPr id="868" name="Google Shape;868;p84"/>
          <p:cNvSpPr/>
          <p:nvPr/>
        </p:nvSpPr>
        <p:spPr>
          <a:xfrm>
            <a:off x="2653875" y="1830842"/>
            <a:ext cx="701909" cy="701909"/>
          </a:xfrm>
          <a:prstGeom prst="mathPlus">
            <a:avLst>
              <a:gd fmla="val 23520" name="adj1"/>
            </a:avLst>
          </a:prstGeom>
          <a:solidFill>
            <a:srgbClr val="DBCDF3"/>
          </a:solidFill>
          <a:ln>
            <a:noFill/>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869" name="Google Shape;869;p84"/>
          <p:cNvSpPr txBox="1"/>
          <p:nvPr/>
        </p:nvSpPr>
        <p:spPr>
          <a:xfrm>
            <a:off x="6908316" y="1655459"/>
            <a:ext cx="1376596" cy="840716"/>
          </a:xfrm>
          <a:prstGeom prst="rect">
            <a:avLst/>
          </a:prstGeom>
          <a:noFill/>
          <a:ln>
            <a:noFill/>
          </a:ln>
        </p:spPr>
        <p:txBody>
          <a:bodyPr anchorCtr="0" anchor="ctr"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4799"/>
              <a:buFont typeface="Arial"/>
              <a:buNone/>
            </a:pPr>
            <a:r>
              <a:rPr b="1" i="0" lang="en-US" sz="4799" u="none" cap="none" strike="noStrike">
                <a:solidFill>
                  <a:schemeClr val="dk2"/>
                </a:solidFill>
                <a:latin typeface="Arial"/>
                <a:ea typeface="Arial"/>
                <a:cs typeface="Arial"/>
                <a:sym typeface="Arial"/>
              </a:rPr>
              <a:t>15</a:t>
            </a:r>
            <a:endParaRPr b="1" i="0" sz="4799"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lang="en-US" sz="1200">
                <a:solidFill>
                  <a:schemeClr val="dk1"/>
                </a:solidFill>
              </a:rPr>
              <a:t>O</a:t>
            </a:r>
            <a:r>
              <a:rPr b="0" i="0" lang="en-US" sz="1200" u="none" cap="none" strike="noStrike">
                <a:solidFill>
                  <a:schemeClr val="dk1"/>
                </a:solidFill>
                <a:latin typeface="Arial"/>
                <a:ea typeface="Arial"/>
                <a:cs typeface="Arial"/>
                <a:sym typeface="Arial"/>
              </a:rPr>
              <a:t>n</a:t>
            </a:r>
            <a:r>
              <a:rPr lang="en-US" sz="1200">
                <a:solidFill>
                  <a:schemeClr val="dk1"/>
                </a:solidFill>
              </a:rPr>
              <a:t>-</a:t>
            </a:r>
            <a:r>
              <a:rPr b="0" i="0" lang="en-US" sz="1200" u="none" cap="none" strike="noStrike">
                <a:solidFill>
                  <a:schemeClr val="dk1"/>
                </a:solidFill>
                <a:latin typeface="Arial"/>
                <a:ea typeface="Arial"/>
                <a:cs typeface="Arial"/>
                <a:sym typeface="Arial"/>
              </a:rPr>
              <a:t>Hand </a:t>
            </a:r>
            <a:br>
              <a:rPr b="0" i="0" lang="en-US" sz="1200" u="none" cap="none" strike="noStrike">
                <a:solidFill>
                  <a:schemeClr val="dk1"/>
                </a:solidFill>
                <a:latin typeface="Arial"/>
                <a:ea typeface="Arial"/>
                <a:cs typeface="Arial"/>
                <a:sym typeface="Arial"/>
              </a:rPr>
            </a:br>
            <a:r>
              <a:rPr b="0" i="0" lang="en-US" sz="1200" u="none" cap="none" strike="noStrike">
                <a:solidFill>
                  <a:schemeClr val="dk1"/>
                </a:solidFill>
                <a:latin typeface="Arial"/>
                <a:ea typeface="Arial"/>
                <a:cs typeface="Arial"/>
                <a:sym typeface="Arial"/>
              </a:rPr>
              <a:t>(</a:t>
            </a:r>
            <a:r>
              <a:rPr lang="en-US" sz="1200">
                <a:solidFill>
                  <a:schemeClr val="dk1"/>
                </a:solidFill>
              </a:rPr>
              <a:t>=</a:t>
            </a:r>
            <a:r>
              <a:rPr b="0" i="0" lang="en-US" sz="1200" u="none" cap="none" strike="noStrike">
                <a:solidFill>
                  <a:schemeClr val="dk1"/>
                </a:solidFill>
                <a:latin typeface="Arial"/>
                <a:ea typeface="Arial"/>
                <a:cs typeface="Arial"/>
                <a:sym typeface="Arial"/>
              </a:rPr>
              <a:t> SKU Count)</a:t>
            </a:r>
            <a:endParaRPr b="0" i="0" sz="1200" u="none" cap="none" strike="noStrike">
              <a:solidFill>
                <a:schemeClr val="dk1"/>
              </a:solidFill>
              <a:latin typeface="Arial"/>
              <a:ea typeface="Arial"/>
              <a:cs typeface="Arial"/>
              <a:sym typeface="Arial"/>
            </a:endParaRPr>
          </a:p>
        </p:txBody>
      </p:sp>
      <p:sp>
        <p:nvSpPr>
          <p:cNvPr id="870" name="Google Shape;870;p84"/>
          <p:cNvSpPr/>
          <p:nvPr/>
        </p:nvSpPr>
        <p:spPr>
          <a:xfrm>
            <a:off x="5715064" y="1951313"/>
            <a:ext cx="701909" cy="460965"/>
          </a:xfrm>
          <a:prstGeom prst="mathEqual">
            <a:avLst>
              <a:gd fmla="val 23520" name="adj1"/>
              <a:gd fmla="val 11760" name="adj2"/>
            </a:avLst>
          </a:prstGeom>
          <a:solidFill>
            <a:srgbClr val="DBCDF3"/>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pic>
        <p:nvPicPr>
          <p:cNvPr descr="A picture containing text, silhouette, vector graphics&#10;&#10;Description automatically generated" id="871" name="Google Shape;871;p84"/>
          <p:cNvPicPr preferRelativeResize="0"/>
          <p:nvPr/>
        </p:nvPicPr>
        <p:blipFill rotWithShape="1">
          <a:blip r:embed="rId3">
            <a:alphaModFix/>
          </a:blip>
          <a:srcRect b="0" l="0" r="0" t="0"/>
          <a:stretch/>
        </p:blipFill>
        <p:spPr>
          <a:xfrm>
            <a:off x="672468" y="1295830"/>
            <a:ext cx="1566241" cy="1566241"/>
          </a:xfrm>
          <a:prstGeom prst="rect">
            <a:avLst/>
          </a:prstGeom>
          <a:noFill/>
          <a:ln>
            <a:noFill/>
          </a:ln>
        </p:spPr>
      </p:pic>
      <p:pic>
        <p:nvPicPr>
          <p:cNvPr descr="Icon&#10;&#10;Description automatically generated" id="872" name="Google Shape;872;p84"/>
          <p:cNvPicPr preferRelativeResize="0"/>
          <p:nvPr/>
        </p:nvPicPr>
        <p:blipFill rotWithShape="1">
          <a:blip r:embed="rId4">
            <a:alphaModFix/>
          </a:blip>
          <a:srcRect b="0" l="0" r="0" t="0"/>
          <a:stretch/>
        </p:blipFill>
        <p:spPr>
          <a:xfrm>
            <a:off x="3892270" y="1377450"/>
            <a:ext cx="1403000" cy="1403000"/>
          </a:xfrm>
          <a:prstGeom prst="rect">
            <a:avLst/>
          </a:prstGeom>
          <a:noFill/>
          <a:ln>
            <a:noFill/>
          </a:ln>
        </p:spPr>
      </p:pic>
      <p:sp>
        <p:nvSpPr>
          <p:cNvPr id="873" name="Google Shape;873;p84"/>
          <p:cNvSpPr txBox="1"/>
          <p:nvPr>
            <p:ph idx="1" type="body"/>
          </p:nvPr>
        </p:nvSpPr>
        <p:spPr>
          <a:xfrm>
            <a:off x="353702" y="692109"/>
            <a:ext cx="7736700" cy="2739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US"/>
              <a:t>Inventory Position</a:t>
            </a:r>
            <a:endParaRPr/>
          </a:p>
        </p:txBody>
      </p:sp>
      <p:sp>
        <p:nvSpPr>
          <p:cNvPr id="874" name="Google Shape;874;p84"/>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800"/>
              <a:buFont typeface="Arial"/>
              <a:buNone/>
            </a:pPr>
            <a:r>
              <a:rPr lang="en-US"/>
              <a:t>Global Inventory - Inventory Catalogue</a:t>
            </a:r>
            <a:endParaRPr/>
          </a:p>
          <a:p>
            <a:pPr indent="0" lvl="0" marL="0" rtl="0" algn="l">
              <a:spcBef>
                <a:spcPts val="0"/>
              </a:spcBef>
              <a:spcAft>
                <a:spcPts val="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8" name="Shape 878"/>
        <p:cNvGrpSpPr/>
        <p:nvPr/>
      </p:nvGrpSpPr>
      <p:grpSpPr>
        <a:xfrm>
          <a:off x="0" y="0"/>
          <a:ext cx="0" cy="0"/>
          <a:chOff x="0" y="0"/>
          <a:chExt cx="0" cy="0"/>
        </a:xfrm>
      </p:grpSpPr>
      <p:grpSp>
        <p:nvGrpSpPr>
          <p:cNvPr id="879" name="Google Shape;879;p85"/>
          <p:cNvGrpSpPr/>
          <p:nvPr/>
        </p:nvGrpSpPr>
        <p:grpSpPr>
          <a:xfrm>
            <a:off x="143354" y="1025854"/>
            <a:ext cx="4552500" cy="1556964"/>
            <a:chOff x="190379" y="732854"/>
            <a:chExt cx="4552500" cy="1556964"/>
          </a:xfrm>
        </p:grpSpPr>
        <p:grpSp>
          <p:nvGrpSpPr>
            <p:cNvPr id="880" name="Google Shape;880;p85"/>
            <p:cNvGrpSpPr/>
            <p:nvPr/>
          </p:nvGrpSpPr>
          <p:grpSpPr>
            <a:xfrm>
              <a:off x="190379" y="732854"/>
              <a:ext cx="2514600" cy="566928"/>
              <a:chOff x="320232" y="575612"/>
              <a:chExt cx="2514600" cy="566928"/>
            </a:xfrm>
          </p:grpSpPr>
          <p:sp>
            <p:nvSpPr>
              <p:cNvPr id="881" name="Google Shape;881;p85"/>
              <p:cNvSpPr/>
              <p:nvPr/>
            </p:nvSpPr>
            <p:spPr>
              <a:xfrm>
                <a:off x="320232" y="575612"/>
                <a:ext cx="2514600" cy="566928"/>
              </a:xfrm>
              <a:prstGeom prst="roundRect">
                <a:avLst>
                  <a:gd fmla="val 50000" name="adj"/>
                </a:avLst>
              </a:prstGeom>
              <a:solidFill>
                <a:schemeClr val="lt2"/>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pic>
            <p:nvPicPr>
              <p:cNvPr id="882" name="Google Shape;882;p85"/>
              <p:cNvPicPr preferRelativeResize="0"/>
              <p:nvPr/>
            </p:nvPicPr>
            <p:blipFill rotWithShape="1">
              <a:blip r:embed="rId3">
                <a:alphaModFix/>
              </a:blip>
              <a:srcRect b="0" l="0" r="0" t="0"/>
              <a:stretch/>
            </p:blipFill>
            <p:spPr>
              <a:xfrm>
                <a:off x="553881" y="706411"/>
                <a:ext cx="350954" cy="305330"/>
              </a:xfrm>
              <a:prstGeom prst="rect">
                <a:avLst/>
              </a:prstGeom>
              <a:noFill/>
              <a:ln>
                <a:noFill/>
              </a:ln>
            </p:spPr>
          </p:pic>
          <p:pic>
            <p:nvPicPr>
              <p:cNvPr id="883" name="Google Shape;883;p85"/>
              <p:cNvPicPr preferRelativeResize="0"/>
              <p:nvPr/>
            </p:nvPicPr>
            <p:blipFill rotWithShape="1">
              <a:blip r:embed="rId4">
                <a:alphaModFix/>
              </a:blip>
              <a:srcRect b="0" l="0" r="0" t="0"/>
              <a:stretch/>
            </p:blipFill>
            <p:spPr>
              <a:xfrm>
                <a:off x="1081770" y="709778"/>
                <a:ext cx="350954" cy="276084"/>
              </a:xfrm>
              <a:prstGeom prst="rect">
                <a:avLst/>
              </a:prstGeom>
              <a:noFill/>
              <a:ln>
                <a:noFill/>
              </a:ln>
            </p:spPr>
          </p:pic>
          <p:pic>
            <p:nvPicPr>
              <p:cNvPr id="884" name="Google Shape;884;p85"/>
              <p:cNvPicPr preferRelativeResize="0"/>
              <p:nvPr/>
            </p:nvPicPr>
            <p:blipFill rotWithShape="1">
              <a:blip r:embed="rId5">
                <a:alphaModFix/>
              </a:blip>
              <a:srcRect b="0" l="0" r="0" t="0"/>
              <a:stretch/>
            </p:blipFill>
            <p:spPr>
              <a:xfrm>
                <a:off x="1615744" y="715270"/>
                <a:ext cx="350954" cy="283103"/>
              </a:xfrm>
              <a:prstGeom prst="rect">
                <a:avLst/>
              </a:prstGeom>
              <a:noFill/>
              <a:ln>
                <a:noFill/>
              </a:ln>
            </p:spPr>
          </p:pic>
          <p:pic>
            <p:nvPicPr>
              <p:cNvPr id="885" name="Google Shape;885;p85"/>
              <p:cNvPicPr preferRelativeResize="0"/>
              <p:nvPr/>
            </p:nvPicPr>
            <p:blipFill rotWithShape="1">
              <a:blip r:embed="rId6">
                <a:alphaModFix/>
              </a:blip>
              <a:srcRect b="0" l="0" r="0" t="0"/>
              <a:stretch/>
            </p:blipFill>
            <p:spPr>
              <a:xfrm>
                <a:off x="2183508" y="715270"/>
                <a:ext cx="433067" cy="280050"/>
              </a:xfrm>
              <a:prstGeom prst="rect">
                <a:avLst/>
              </a:prstGeom>
              <a:noFill/>
              <a:ln>
                <a:noFill/>
              </a:ln>
            </p:spPr>
          </p:pic>
        </p:grpSp>
        <p:cxnSp>
          <p:nvCxnSpPr>
            <p:cNvPr id="886" name="Google Shape;886;p85"/>
            <p:cNvCxnSpPr>
              <a:stCxn id="881" idx="3"/>
              <a:endCxn id="887" idx="0"/>
            </p:cNvCxnSpPr>
            <p:nvPr/>
          </p:nvCxnSpPr>
          <p:spPr>
            <a:xfrm>
              <a:off x="2704979" y="1016318"/>
              <a:ext cx="2037900" cy="1273500"/>
            </a:xfrm>
            <a:prstGeom prst="bentConnector2">
              <a:avLst/>
            </a:prstGeom>
            <a:noFill/>
            <a:ln cap="flat" cmpd="sng" w="28575">
              <a:solidFill>
                <a:schemeClr val="accent1"/>
              </a:solidFill>
              <a:prstDash val="dot"/>
              <a:round/>
              <a:headEnd len="sm" w="sm" type="none"/>
              <a:tailEnd len="med" w="med" type="triangle"/>
            </a:ln>
          </p:spPr>
        </p:cxnSp>
        <p:sp>
          <p:nvSpPr>
            <p:cNvPr id="888" name="Google Shape;888;p85"/>
            <p:cNvSpPr txBox="1"/>
            <p:nvPr/>
          </p:nvSpPr>
          <p:spPr>
            <a:xfrm>
              <a:off x="3153667" y="1169087"/>
              <a:ext cx="1511567" cy="339931"/>
            </a:xfrm>
            <a:prstGeom prst="rect">
              <a:avLst/>
            </a:prstGeom>
            <a:solidFill>
              <a:srgbClr val="FFFFFF"/>
            </a:solidFill>
            <a:ln>
              <a:noFill/>
            </a:ln>
          </p:spPr>
          <p:txBody>
            <a:bodyPr anchorCtr="0" anchor="ctr" bIns="68550" lIns="68550" spcFirstLastPara="1" rIns="68550" wrap="square" tIns="68550">
              <a:noAutofit/>
            </a:bodyPr>
            <a:lstStyle/>
            <a:p>
              <a:pPr indent="0" lvl="0" marL="0" marR="0" rtl="0" algn="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Last On Hand Stock</a:t>
              </a:r>
              <a:endParaRPr b="1" i="0" sz="1200" u="none" cap="none" strike="noStrike">
                <a:solidFill>
                  <a:schemeClr val="accent1"/>
                </a:solidFill>
                <a:latin typeface="Arial"/>
                <a:ea typeface="Arial"/>
                <a:cs typeface="Arial"/>
                <a:sym typeface="Arial"/>
              </a:endParaRPr>
            </a:p>
          </p:txBody>
        </p:sp>
      </p:grpSp>
      <p:grpSp>
        <p:nvGrpSpPr>
          <p:cNvPr id="889" name="Google Shape;889;p85"/>
          <p:cNvGrpSpPr/>
          <p:nvPr/>
        </p:nvGrpSpPr>
        <p:grpSpPr>
          <a:xfrm>
            <a:off x="148497" y="2573708"/>
            <a:ext cx="3414667" cy="746177"/>
            <a:chOff x="195522" y="2280708"/>
            <a:chExt cx="3414667" cy="746177"/>
          </a:xfrm>
        </p:grpSpPr>
        <p:cxnSp>
          <p:nvCxnSpPr>
            <p:cNvPr id="890" name="Google Shape;890;p85"/>
            <p:cNvCxnSpPr>
              <a:stCxn id="891" idx="3"/>
              <a:endCxn id="887" idx="1"/>
            </p:cNvCxnSpPr>
            <p:nvPr/>
          </p:nvCxnSpPr>
          <p:spPr>
            <a:xfrm>
              <a:off x="2710122" y="2564172"/>
              <a:ext cx="775500" cy="8400"/>
            </a:xfrm>
            <a:prstGeom prst="straightConnector1">
              <a:avLst/>
            </a:prstGeom>
            <a:noFill/>
            <a:ln cap="flat" cmpd="sng" w="28575">
              <a:solidFill>
                <a:srgbClr val="B79DE7"/>
              </a:solidFill>
              <a:prstDash val="dot"/>
              <a:round/>
              <a:headEnd len="sm" w="sm" type="none"/>
              <a:tailEnd len="med" w="med" type="triangle"/>
            </a:ln>
          </p:spPr>
        </p:cxnSp>
        <p:sp>
          <p:nvSpPr>
            <p:cNvPr id="892" name="Google Shape;892;p85"/>
            <p:cNvSpPr txBox="1"/>
            <p:nvPr/>
          </p:nvSpPr>
          <p:spPr>
            <a:xfrm>
              <a:off x="2557530" y="2630712"/>
              <a:ext cx="1052659" cy="396173"/>
            </a:xfrm>
            <a:prstGeom prst="rect">
              <a:avLst/>
            </a:prstGeom>
            <a:solidFill>
              <a:srgbClr val="FFFFFF"/>
            </a:solid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Product </a:t>
              </a:r>
              <a:endParaRPr b="1"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Updates</a:t>
              </a:r>
              <a:endParaRPr b="0" i="0" sz="1200" u="none" cap="none" strike="noStrike">
                <a:solidFill>
                  <a:schemeClr val="dk2"/>
                </a:solidFill>
                <a:latin typeface="Arial"/>
                <a:ea typeface="Arial"/>
                <a:cs typeface="Arial"/>
                <a:sym typeface="Arial"/>
              </a:endParaRPr>
            </a:p>
          </p:txBody>
        </p:sp>
        <p:grpSp>
          <p:nvGrpSpPr>
            <p:cNvPr id="893" name="Google Shape;893;p85"/>
            <p:cNvGrpSpPr/>
            <p:nvPr/>
          </p:nvGrpSpPr>
          <p:grpSpPr>
            <a:xfrm>
              <a:off x="195522" y="2280708"/>
              <a:ext cx="2514600" cy="566928"/>
              <a:chOff x="6416466" y="2328008"/>
              <a:chExt cx="2514600" cy="566928"/>
            </a:xfrm>
          </p:grpSpPr>
          <p:sp>
            <p:nvSpPr>
              <p:cNvPr id="891" name="Google Shape;891;p85"/>
              <p:cNvSpPr/>
              <p:nvPr/>
            </p:nvSpPr>
            <p:spPr>
              <a:xfrm>
                <a:off x="6416466" y="2328008"/>
                <a:ext cx="2514600" cy="566928"/>
              </a:xfrm>
              <a:prstGeom prst="roundRect">
                <a:avLst>
                  <a:gd fmla="val 50000" name="adj"/>
                </a:avLst>
              </a:prstGeom>
              <a:solidFill>
                <a:srgbClr val="EDE8FE"/>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Product Catalogue</a:t>
                </a:r>
                <a:endParaRPr b="0" i="0" sz="1400" u="none" cap="none" strike="noStrike">
                  <a:solidFill>
                    <a:srgbClr val="000000"/>
                  </a:solidFill>
                  <a:latin typeface="Arial"/>
                  <a:ea typeface="Arial"/>
                  <a:cs typeface="Arial"/>
                  <a:sym typeface="Arial"/>
                </a:endParaRPr>
              </a:p>
            </p:txBody>
          </p:sp>
          <p:pic>
            <p:nvPicPr>
              <p:cNvPr descr="Icon&#10;&#10;Description automatically generated" id="894" name="Google Shape;894;p85"/>
              <p:cNvPicPr preferRelativeResize="0"/>
              <p:nvPr/>
            </p:nvPicPr>
            <p:blipFill rotWithShape="1">
              <a:blip r:embed="rId7">
                <a:alphaModFix/>
              </a:blip>
              <a:srcRect b="18545" l="13756" r="21879" t="21649"/>
              <a:stretch/>
            </p:blipFill>
            <p:spPr>
              <a:xfrm>
                <a:off x="6528739" y="2373053"/>
                <a:ext cx="530429" cy="492849"/>
              </a:xfrm>
              <a:prstGeom prst="rect">
                <a:avLst/>
              </a:prstGeom>
              <a:noFill/>
              <a:ln>
                <a:noFill/>
              </a:ln>
            </p:spPr>
          </p:pic>
        </p:grpSp>
      </p:grpSp>
      <p:grpSp>
        <p:nvGrpSpPr>
          <p:cNvPr id="895" name="Google Shape;895;p85"/>
          <p:cNvGrpSpPr/>
          <p:nvPr/>
        </p:nvGrpSpPr>
        <p:grpSpPr>
          <a:xfrm>
            <a:off x="3438483" y="2582852"/>
            <a:ext cx="2514600" cy="565326"/>
            <a:chOff x="3388210" y="2312206"/>
            <a:chExt cx="2514600" cy="565326"/>
          </a:xfrm>
        </p:grpSpPr>
        <p:sp>
          <p:nvSpPr>
            <p:cNvPr id="887" name="Google Shape;887;p85"/>
            <p:cNvSpPr/>
            <p:nvPr/>
          </p:nvSpPr>
          <p:spPr>
            <a:xfrm>
              <a:off x="3388210" y="2312206"/>
              <a:ext cx="2514600" cy="565326"/>
            </a:xfrm>
            <a:prstGeom prst="roundRect">
              <a:avLst>
                <a:gd fmla="val 50000" name="adj"/>
              </a:avLst>
            </a:prstGeom>
            <a:solidFill>
              <a:srgbClr val="EDE8FE"/>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Catalogue Workflow</a:t>
              </a:r>
              <a:endParaRPr b="0" i="0" sz="1400" u="none" cap="none" strike="noStrike">
                <a:solidFill>
                  <a:srgbClr val="000000"/>
                </a:solidFill>
                <a:latin typeface="Arial"/>
                <a:ea typeface="Arial"/>
                <a:cs typeface="Arial"/>
                <a:sym typeface="Arial"/>
              </a:endParaRPr>
            </a:p>
          </p:txBody>
        </p:sp>
        <p:pic>
          <p:nvPicPr>
            <p:cNvPr descr="A picture containing icon&#10;&#10;Description automatically generated" id="896" name="Google Shape;896;p85"/>
            <p:cNvPicPr preferRelativeResize="0"/>
            <p:nvPr/>
          </p:nvPicPr>
          <p:blipFill rotWithShape="1">
            <a:blip r:embed="rId8">
              <a:alphaModFix/>
            </a:blip>
            <a:srcRect b="20335" l="17460" r="11215" t="27849"/>
            <a:stretch/>
          </p:blipFill>
          <p:spPr>
            <a:xfrm>
              <a:off x="3547065" y="2405155"/>
              <a:ext cx="608434" cy="442009"/>
            </a:xfrm>
            <a:prstGeom prst="rect">
              <a:avLst/>
            </a:prstGeom>
            <a:noFill/>
            <a:ln>
              <a:noFill/>
            </a:ln>
          </p:spPr>
        </p:pic>
      </p:grpSp>
      <p:grpSp>
        <p:nvGrpSpPr>
          <p:cNvPr id="897" name="Google Shape;897;p85"/>
          <p:cNvGrpSpPr/>
          <p:nvPr/>
        </p:nvGrpSpPr>
        <p:grpSpPr>
          <a:xfrm>
            <a:off x="143354" y="3148220"/>
            <a:ext cx="4552500" cy="1515963"/>
            <a:chOff x="190379" y="2855220"/>
            <a:chExt cx="4552500" cy="1515963"/>
          </a:xfrm>
        </p:grpSpPr>
        <p:cxnSp>
          <p:nvCxnSpPr>
            <p:cNvPr id="898" name="Google Shape;898;p85"/>
            <p:cNvCxnSpPr>
              <a:stCxn id="899" idx="3"/>
              <a:endCxn id="887" idx="2"/>
            </p:cNvCxnSpPr>
            <p:nvPr/>
          </p:nvCxnSpPr>
          <p:spPr>
            <a:xfrm flipH="1" rot="10800000">
              <a:off x="2704979" y="2855220"/>
              <a:ext cx="2037900" cy="1233300"/>
            </a:xfrm>
            <a:prstGeom prst="bentConnector2">
              <a:avLst/>
            </a:prstGeom>
            <a:noFill/>
            <a:ln cap="flat" cmpd="sng" w="28575">
              <a:solidFill>
                <a:srgbClr val="B79DE7"/>
              </a:solidFill>
              <a:prstDash val="dot"/>
              <a:round/>
              <a:headEnd len="sm" w="sm" type="none"/>
              <a:tailEnd len="med" w="med" type="triangle"/>
            </a:ln>
          </p:spPr>
        </p:cxnSp>
        <p:sp>
          <p:nvSpPr>
            <p:cNvPr id="900" name="Google Shape;900;p85"/>
            <p:cNvSpPr txBox="1"/>
            <p:nvPr/>
          </p:nvSpPr>
          <p:spPr>
            <a:xfrm>
              <a:off x="3610189" y="3594765"/>
              <a:ext cx="1086384" cy="396173"/>
            </a:xfrm>
            <a:prstGeom prst="rect">
              <a:avLst/>
            </a:prstGeom>
            <a:solidFill>
              <a:srgbClr val="FFFFFF"/>
            </a:solidFill>
            <a:ln>
              <a:noFill/>
            </a:ln>
          </p:spPr>
          <p:txBody>
            <a:bodyPr anchorCtr="0" anchor="ctr" bIns="68550" lIns="68550" spcFirstLastPara="1" rIns="68550" wrap="square" tIns="68550">
              <a:noAutofit/>
            </a:bodyPr>
            <a:lstStyle/>
            <a:p>
              <a:pPr indent="0" lvl="0" marL="0" marR="0" rtl="0" algn="r">
                <a:lnSpc>
                  <a:spcPct val="100000"/>
                </a:lnSpc>
                <a:spcBef>
                  <a:spcPts val="0"/>
                </a:spcBef>
                <a:spcAft>
                  <a:spcPts val="0"/>
                </a:spcAft>
                <a:buClr>
                  <a:srgbClr val="000000"/>
                </a:buClr>
                <a:buSzPts val="1200"/>
                <a:buFont typeface="Arial"/>
                <a:buNone/>
              </a:pPr>
              <a:r>
                <a:rPr b="1" i="0" lang="en-US" sz="1200" u="none" cap="none" strike="noStrike">
                  <a:solidFill>
                    <a:schemeClr val="dk2"/>
                  </a:solidFill>
                  <a:highlight>
                    <a:srgbClr val="FFFFFF"/>
                  </a:highlight>
                  <a:latin typeface="Arial"/>
                  <a:ea typeface="Arial"/>
                  <a:cs typeface="Arial"/>
                  <a:sym typeface="Arial"/>
                </a:rPr>
                <a:t>Inventory</a:t>
              </a:r>
              <a:endParaRPr b="1" i="0" sz="1200" u="none" cap="none" strike="noStrike">
                <a:solidFill>
                  <a:schemeClr val="dk2"/>
                </a:solidFill>
                <a:highlight>
                  <a:srgbClr val="FFFFFF"/>
                </a:highlight>
                <a:latin typeface="Arial"/>
                <a:ea typeface="Arial"/>
                <a:cs typeface="Arial"/>
                <a:sym typeface="Arial"/>
              </a:endParaRPr>
            </a:p>
            <a:p>
              <a:pPr indent="0" lvl="0" marL="0" marR="0" rtl="0" algn="r">
                <a:lnSpc>
                  <a:spcPct val="100000"/>
                </a:lnSpc>
                <a:spcBef>
                  <a:spcPts val="0"/>
                </a:spcBef>
                <a:spcAft>
                  <a:spcPts val="0"/>
                </a:spcAft>
                <a:buClr>
                  <a:srgbClr val="000000"/>
                </a:buClr>
                <a:buSzPts val="1200"/>
                <a:buFont typeface="Arial"/>
                <a:buNone/>
              </a:pPr>
              <a:r>
                <a:rPr b="1" i="0" lang="en-US" sz="1200" u="none" cap="none" strike="noStrike">
                  <a:solidFill>
                    <a:schemeClr val="dk2"/>
                  </a:solidFill>
                  <a:highlight>
                    <a:srgbClr val="FFFFFF"/>
                  </a:highlight>
                  <a:latin typeface="Arial"/>
                  <a:ea typeface="Arial"/>
                  <a:cs typeface="Arial"/>
                  <a:sym typeface="Arial"/>
                </a:rPr>
                <a:t>Updates</a:t>
              </a:r>
              <a:endParaRPr b="0" i="0" sz="1200" u="none" cap="none" strike="noStrike">
                <a:solidFill>
                  <a:schemeClr val="dk2"/>
                </a:solidFill>
                <a:highlight>
                  <a:srgbClr val="FFFFFF"/>
                </a:highlight>
                <a:latin typeface="Arial"/>
                <a:ea typeface="Arial"/>
                <a:cs typeface="Arial"/>
                <a:sym typeface="Arial"/>
              </a:endParaRPr>
            </a:p>
          </p:txBody>
        </p:sp>
        <p:grpSp>
          <p:nvGrpSpPr>
            <p:cNvPr id="901" name="Google Shape;901;p85"/>
            <p:cNvGrpSpPr/>
            <p:nvPr/>
          </p:nvGrpSpPr>
          <p:grpSpPr>
            <a:xfrm>
              <a:off x="190379" y="3805857"/>
              <a:ext cx="2514600" cy="565326"/>
              <a:chOff x="3388210" y="2312206"/>
              <a:chExt cx="2514600" cy="565326"/>
            </a:xfrm>
          </p:grpSpPr>
          <p:sp>
            <p:nvSpPr>
              <p:cNvPr id="899" name="Google Shape;899;p85"/>
              <p:cNvSpPr/>
              <p:nvPr/>
            </p:nvSpPr>
            <p:spPr>
              <a:xfrm>
                <a:off x="3388210" y="2312206"/>
                <a:ext cx="2514600" cy="565326"/>
              </a:xfrm>
              <a:prstGeom prst="roundRect">
                <a:avLst>
                  <a:gd fmla="val 50000" name="adj"/>
                </a:avLst>
              </a:prstGeom>
              <a:solidFill>
                <a:srgbClr val="EDE8FE"/>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Order Management Workflow</a:t>
                </a:r>
                <a:endParaRPr b="0" i="0" sz="1400" u="none" cap="none" strike="noStrike">
                  <a:solidFill>
                    <a:srgbClr val="000000"/>
                  </a:solidFill>
                  <a:latin typeface="Arial"/>
                  <a:ea typeface="Arial"/>
                  <a:cs typeface="Arial"/>
                  <a:sym typeface="Arial"/>
                </a:endParaRPr>
              </a:p>
            </p:txBody>
          </p:sp>
          <p:pic>
            <p:nvPicPr>
              <p:cNvPr descr="A picture containing icon&#10;&#10;Description automatically generated" id="902" name="Google Shape;902;p85"/>
              <p:cNvPicPr preferRelativeResize="0"/>
              <p:nvPr/>
            </p:nvPicPr>
            <p:blipFill rotWithShape="1">
              <a:blip r:embed="rId8">
                <a:alphaModFix/>
              </a:blip>
              <a:srcRect b="20335" l="17460" r="11215" t="27849"/>
              <a:stretch/>
            </p:blipFill>
            <p:spPr>
              <a:xfrm>
                <a:off x="3547065" y="2405155"/>
                <a:ext cx="608434" cy="442009"/>
              </a:xfrm>
              <a:prstGeom prst="rect">
                <a:avLst/>
              </a:prstGeom>
              <a:noFill/>
              <a:ln>
                <a:noFill/>
              </a:ln>
            </p:spPr>
          </p:pic>
        </p:grpSp>
      </p:grpSp>
      <p:sp>
        <p:nvSpPr>
          <p:cNvPr id="903" name="Google Shape;903;p85"/>
          <p:cNvSpPr txBox="1"/>
          <p:nvPr/>
        </p:nvSpPr>
        <p:spPr>
          <a:xfrm>
            <a:off x="5705542" y="3216824"/>
            <a:ext cx="1052700" cy="396300"/>
          </a:xfrm>
          <a:prstGeom prst="rect">
            <a:avLst/>
          </a:prstGeom>
          <a:solidFill>
            <a:srgbClr val="FFFFFF"/>
          </a:solid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Position</a:t>
            </a:r>
            <a:endParaRPr b="1" i="0" sz="12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Updates</a:t>
            </a:r>
            <a:endParaRPr b="0" i="0" sz="1200" u="none" cap="none" strike="noStrike">
              <a:solidFill>
                <a:schemeClr val="dk2"/>
              </a:solidFill>
              <a:latin typeface="Arial"/>
              <a:ea typeface="Arial"/>
              <a:cs typeface="Arial"/>
              <a:sym typeface="Arial"/>
            </a:endParaRPr>
          </a:p>
        </p:txBody>
      </p:sp>
      <p:grpSp>
        <p:nvGrpSpPr>
          <p:cNvPr id="904" name="Google Shape;904;p85"/>
          <p:cNvGrpSpPr/>
          <p:nvPr/>
        </p:nvGrpSpPr>
        <p:grpSpPr>
          <a:xfrm>
            <a:off x="6486060" y="2442983"/>
            <a:ext cx="2514600" cy="843534"/>
            <a:chOff x="6533085" y="2149983"/>
            <a:chExt cx="2514600" cy="843534"/>
          </a:xfrm>
        </p:grpSpPr>
        <p:sp>
          <p:nvSpPr>
            <p:cNvPr id="905" name="Google Shape;905;p85"/>
            <p:cNvSpPr/>
            <p:nvPr/>
          </p:nvSpPr>
          <p:spPr>
            <a:xfrm>
              <a:off x="6533085" y="2284560"/>
              <a:ext cx="2514600" cy="566928"/>
            </a:xfrm>
            <a:prstGeom prst="roundRect">
              <a:avLst>
                <a:gd fmla="val 50000" name="adj"/>
              </a:avLst>
            </a:prstGeom>
            <a:solidFill>
              <a:srgbClr val="EDE8FE"/>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Catalogue</a:t>
              </a:r>
              <a:endParaRPr b="0" i="0" sz="1400" u="none" cap="none" strike="noStrike">
                <a:solidFill>
                  <a:srgbClr val="000000"/>
                </a:solidFill>
                <a:latin typeface="Arial"/>
                <a:ea typeface="Arial"/>
                <a:cs typeface="Arial"/>
                <a:sym typeface="Arial"/>
              </a:endParaRPr>
            </a:p>
          </p:txBody>
        </p:sp>
        <p:pic>
          <p:nvPicPr>
            <p:cNvPr descr="Graphical user interface, application, Teams&#10;&#10;Description automatically generated" id="906" name="Google Shape;906;p85"/>
            <p:cNvPicPr preferRelativeResize="0"/>
            <p:nvPr/>
          </p:nvPicPr>
          <p:blipFill rotWithShape="1">
            <a:blip r:embed="rId9">
              <a:alphaModFix/>
            </a:blip>
            <a:srcRect b="0" l="0" r="0" t="0"/>
            <a:stretch/>
          </p:blipFill>
          <p:spPr>
            <a:xfrm>
              <a:off x="6557685" y="2149983"/>
              <a:ext cx="843534" cy="843534"/>
            </a:xfrm>
            <a:prstGeom prst="rect">
              <a:avLst/>
            </a:prstGeom>
            <a:noFill/>
            <a:ln>
              <a:noFill/>
            </a:ln>
          </p:spPr>
        </p:pic>
      </p:grpSp>
      <p:cxnSp>
        <p:nvCxnSpPr>
          <p:cNvPr id="907" name="Google Shape;907;p85"/>
          <p:cNvCxnSpPr>
            <a:stCxn id="887" idx="3"/>
            <a:endCxn id="906" idx="1"/>
          </p:cNvCxnSpPr>
          <p:nvPr/>
        </p:nvCxnSpPr>
        <p:spPr>
          <a:xfrm flipH="1" rot="10800000">
            <a:off x="5953083" y="2864615"/>
            <a:ext cx="557700" cy="900"/>
          </a:xfrm>
          <a:prstGeom prst="straightConnector1">
            <a:avLst/>
          </a:prstGeom>
          <a:noFill/>
          <a:ln cap="flat" cmpd="sng" w="28575">
            <a:solidFill>
              <a:srgbClr val="B79DE7"/>
            </a:solidFill>
            <a:prstDash val="dot"/>
            <a:round/>
            <a:headEnd len="sm" w="sm" type="none"/>
            <a:tailEnd len="med" w="med" type="triangle"/>
          </a:ln>
        </p:spPr>
      </p:cxnSp>
      <p:sp>
        <p:nvSpPr>
          <p:cNvPr id="908" name="Google Shape;908;p85"/>
          <p:cNvSpPr txBox="1"/>
          <p:nvPr>
            <p:ph idx="1" type="body"/>
          </p:nvPr>
        </p:nvSpPr>
        <p:spPr>
          <a:xfrm>
            <a:off x="353702" y="692109"/>
            <a:ext cx="7736700" cy="2739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US"/>
              <a:t>Inventory Updates</a:t>
            </a:r>
            <a:endParaRPr/>
          </a:p>
        </p:txBody>
      </p:sp>
      <p:sp>
        <p:nvSpPr>
          <p:cNvPr id="909" name="Google Shape;909;p85"/>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Global Inventory - Inventory Catalogue</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86"/>
          <p:cNvSpPr/>
          <p:nvPr/>
        </p:nvSpPr>
        <p:spPr>
          <a:xfrm>
            <a:off x="904290" y="2116775"/>
            <a:ext cx="2172000" cy="2249400"/>
          </a:xfrm>
          <a:prstGeom prst="round2SameRect">
            <a:avLst>
              <a:gd fmla="val 5055" name="adj1"/>
              <a:gd fmla="val 0" name="adj2"/>
            </a:avLst>
          </a:prstGeom>
          <a:solidFill>
            <a:srgbClr val="F7F6FB"/>
          </a:solidFill>
          <a:ln cap="flat" cmpd="sng" w="9525">
            <a:solidFill>
              <a:srgbClr val="F7F6FB"/>
            </a:solidFill>
            <a:prstDash val="solid"/>
            <a:round/>
            <a:headEnd len="sm" w="sm" type="none"/>
            <a:tailEnd len="sm" w="sm" type="none"/>
          </a:ln>
        </p:spPr>
        <p:txBody>
          <a:bodyPr anchorCtr="0" anchor="t" bIns="68575" lIns="137150" spcFirstLastPara="1" rIns="137150" wrap="square" tIns="6857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470A68"/>
                </a:solidFill>
                <a:latin typeface="Calibri"/>
                <a:ea typeface="Calibri"/>
                <a:cs typeface="Calibri"/>
                <a:sym typeface="Calibri"/>
              </a:rPr>
              <a:t>SKU (Product Variant)</a:t>
            </a:r>
            <a:endParaRPr b="0" i="0" sz="1100" u="none" cap="none" strike="noStrike">
              <a:solidFill>
                <a:srgbClr val="000000"/>
              </a:solidFill>
              <a:latin typeface="Arial"/>
              <a:ea typeface="Arial"/>
              <a:cs typeface="Arial"/>
              <a:sym typeface="Arial"/>
            </a:endParaRPr>
          </a:p>
        </p:txBody>
      </p:sp>
      <p:sp>
        <p:nvSpPr>
          <p:cNvPr id="915" name="Google Shape;915;p86"/>
          <p:cNvSpPr/>
          <p:nvPr/>
        </p:nvSpPr>
        <p:spPr>
          <a:xfrm>
            <a:off x="3803207" y="2135950"/>
            <a:ext cx="2172000" cy="2249400"/>
          </a:xfrm>
          <a:prstGeom prst="round2SameRect">
            <a:avLst>
              <a:gd fmla="val 5055" name="adj1"/>
              <a:gd fmla="val 0" name="adj2"/>
            </a:avLst>
          </a:prstGeom>
          <a:solidFill>
            <a:srgbClr val="F7F6FB"/>
          </a:solidFill>
          <a:ln cap="flat" cmpd="sng" w="9525">
            <a:solidFill>
              <a:srgbClr val="F7F6FB"/>
            </a:solidFill>
            <a:prstDash val="solid"/>
            <a:round/>
            <a:headEnd len="sm" w="sm" type="none"/>
            <a:tailEnd len="sm" w="sm" type="none"/>
          </a:ln>
        </p:spPr>
        <p:txBody>
          <a:bodyPr anchorCtr="0" anchor="t" bIns="68575" lIns="137150" spcFirstLastPara="1" rIns="137150" wrap="square" tIns="6857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470A68"/>
                </a:solidFill>
                <a:latin typeface="Calibri"/>
                <a:ea typeface="Calibri"/>
                <a:cs typeface="Calibri"/>
                <a:sym typeface="Calibri"/>
              </a:rPr>
              <a:t>INVENTORY POSITION</a:t>
            </a:r>
            <a:endParaRPr b="0" i="0" sz="1100" u="none" cap="none" strike="noStrike">
              <a:solidFill>
                <a:srgbClr val="000000"/>
              </a:solidFill>
              <a:latin typeface="Arial"/>
              <a:ea typeface="Arial"/>
              <a:cs typeface="Arial"/>
              <a:sym typeface="Arial"/>
            </a:endParaRPr>
          </a:p>
        </p:txBody>
      </p:sp>
      <p:sp>
        <p:nvSpPr>
          <p:cNvPr id="916" name="Google Shape;916;p86"/>
          <p:cNvSpPr/>
          <p:nvPr/>
        </p:nvSpPr>
        <p:spPr>
          <a:xfrm>
            <a:off x="6702099" y="2135950"/>
            <a:ext cx="2172000" cy="2249400"/>
          </a:xfrm>
          <a:prstGeom prst="round2SameRect">
            <a:avLst>
              <a:gd fmla="val 5055" name="adj1"/>
              <a:gd fmla="val 0" name="adj2"/>
            </a:avLst>
          </a:prstGeom>
          <a:solidFill>
            <a:srgbClr val="F7F6FB"/>
          </a:solidFill>
          <a:ln cap="flat" cmpd="sng" w="9525">
            <a:solidFill>
              <a:srgbClr val="F7F6FB"/>
            </a:solidFill>
            <a:prstDash val="solid"/>
            <a:round/>
            <a:headEnd len="sm" w="sm" type="none"/>
            <a:tailEnd len="sm" w="sm" type="none"/>
          </a:ln>
        </p:spPr>
        <p:txBody>
          <a:bodyPr anchorCtr="0" anchor="t" bIns="68575" lIns="137150" spcFirstLastPara="1" rIns="137150" wrap="square" tIns="6857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470A68"/>
                </a:solidFill>
                <a:latin typeface="Calibri"/>
                <a:ea typeface="Calibri"/>
                <a:cs typeface="Calibri"/>
                <a:sym typeface="Calibri"/>
              </a:rPr>
              <a:t>LOCATION</a:t>
            </a:r>
            <a:endParaRPr b="0" i="0" sz="1100" u="none" cap="none" strike="noStrike">
              <a:solidFill>
                <a:srgbClr val="000000"/>
              </a:solidFill>
              <a:latin typeface="Arial"/>
              <a:ea typeface="Arial"/>
              <a:cs typeface="Arial"/>
              <a:sym typeface="Arial"/>
            </a:endParaRPr>
          </a:p>
          <a:p>
            <a:pPr indent="0" lvl="0" marL="0" marR="0" rtl="0" algn="ctr">
              <a:lnSpc>
                <a:spcPct val="100000"/>
              </a:lnSpc>
              <a:spcBef>
                <a:spcPts val="500"/>
              </a:spcBef>
              <a:spcAft>
                <a:spcPts val="0"/>
              </a:spcAft>
              <a:buClr>
                <a:srgbClr val="000000"/>
              </a:buClr>
              <a:buSzPts val="1200"/>
              <a:buFont typeface="Arial"/>
              <a:buNone/>
            </a:pPr>
            <a:r>
              <a:t/>
            </a:r>
            <a:endParaRPr b="1" i="0" sz="1200" u="none" cap="none" strike="noStrike">
              <a:solidFill>
                <a:srgbClr val="414448"/>
              </a:solidFill>
              <a:latin typeface="Calibri"/>
              <a:ea typeface="Calibri"/>
              <a:cs typeface="Calibri"/>
              <a:sym typeface="Calibri"/>
            </a:endParaRPr>
          </a:p>
          <a:p>
            <a:pPr indent="0" lvl="0" marL="0" marR="0" rtl="0" algn="ctr">
              <a:lnSpc>
                <a:spcPct val="100000"/>
              </a:lnSpc>
              <a:spcBef>
                <a:spcPts val="500"/>
              </a:spcBef>
              <a:spcAft>
                <a:spcPts val="0"/>
              </a:spcAft>
              <a:buClr>
                <a:srgbClr val="000000"/>
              </a:buClr>
              <a:buSzPts val="1200"/>
              <a:buFont typeface="Arial"/>
              <a:buNone/>
            </a:pPr>
            <a:r>
              <a:t/>
            </a:r>
            <a:endParaRPr b="1" i="0" sz="1200" u="none" cap="none" strike="noStrike">
              <a:solidFill>
                <a:srgbClr val="414448"/>
              </a:solidFill>
              <a:latin typeface="Calibri"/>
              <a:ea typeface="Calibri"/>
              <a:cs typeface="Calibri"/>
              <a:sym typeface="Calibri"/>
            </a:endParaRPr>
          </a:p>
          <a:p>
            <a:pPr indent="0" lvl="0" marL="0" marR="0" rtl="0" algn="ctr">
              <a:lnSpc>
                <a:spcPct val="100000"/>
              </a:lnSpc>
              <a:spcBef>
                <a:spcPts val="500"/>
              </a:spcBef>
              <a:spcAft>
                <a:spcPts val="0"/>
              </a:spcAft>
              <a:buClr>
                <a:srgbClr val="000000"/>
              </a:buClr>
              <a:buSzPts val="1200"/>
              <a:buFont typeface="Arial"/>
              <a:buNone/>
            </a:pPr>
            <a:r>
              <a:t/>
            </a:r>
            <a:endParaRPr b="1" i="0" sz="1200" u="none" cap="none" strike="noStrike">
              <a:solidFill>
                <a:srgbClr val="414448"/>
              </a:solidFill>
              <a:latin typeface="Calibri"/>
              <a:ea typeface="Calibri"/>
              <a:cs typeface="Calibri"/>
              <a:sym typeface="Calibri"/>
            </a:endParaRPr>
          </a:p>
          <a:p>
            <a:pPr indent="0" lvl="0" marL="0" marR="0" rtl="0" algn="ctr">
              <a:lnSpc>
                <a:spcPct val="100000"/>
              </a:lnSpc>
              <a:spcBef>
                <a:spcPts val="500"/>
              </a:spcBef>
              <a:spcAft>
                <a:spcPts val="0"/>
              </a:spcAft>
              <a:buClr>
                <a:srgbClr val="000000"/>
              </a:buClr>
              <a:buSzPts val="1500"/>
              <a:buFont typeface="Arial"/>
              <a:buNone/>
            </a:pPr>
            <a:r>
              <a:t/>
            </a:r>
            <a:endParaRPr b="1" i="0" sz="1500" u="none" cap="none" strike="noStrike">
              <a:solidFill>
                <a:srgbClr val="470A68"/>
              </a:solidFill>
              <a:latin typeface="Calibri"/>
              <a:ea typeface="Calibri"/>
              <a:cs typeface="Calibri"/>
              <a:sym typeface="Calibri"/>
            </a:endParaRPr>
          </a:p>
        </p:txBody>
      </p:sp>
      <p:sp>
        <p:nvSpPr>
          <p:cNvPr id="917" name="Google Shape;917;p86"/>
          <p:cNvSpPr/>
          <p:nvPr/>
        </p:nvSpPr>
        <p:spPr>
          <a:xfrm>
            <a:off x="3439137" y="1540946"/>
            <a:ext cx="3003600" cy="4431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000000"/>
              </a:buClr>
              <a:buSzPts val="1500"/>
              <a:buFont typeface="Arial"/>
              <a:buNone/>
            </a:pPr>
            <a:r>
              <a:rPr b="1" i="0" lang="en-US" sz="1500" u="none" cap="none" strike="noStrike">
                <a:solidFill>
                  <a:srgbClr val="470A68"/>
                </a:solidFill>
                <a:latin typeface="Calibri"/>
                <a:ea typeface="Calibri"/>
                <a:cs typeface="Calibri"/>
                <a:sym typeface="Calibri"/>
              </a:rPr>
              <a:t>Inventory Catalog</a:t>
            </a:r>
            <a:endParaRPr b="0" i="0" sz="11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rgbClr val="470A68"/>
                </a:solidFill>
                <a:latin typeface="Calibri"/>
                <a:ea typeface="Calibri"/>
                <a:cs typeface="Calibri"/>
                <a:sym typeface="Calibri"/>
              </a:rPr>
              <a:t>Stock on Hand at Each Location</a:t>
            </a:r>
            <a:endParaRPr b="0" i="0" sz="1100" u="none" cap="none" strike="noStrike">
              <a:solidFill>
                <a:srgbClr val="000000"/>
              </a:solidFill>
              <a:latin typeface="Arial"/>
              <a:ea typeface="Arial"/>
              <a:cs typeface="Arial"/>
              <a:sym typeface="Arial"/>
            </a:endParaRPr>
          </a:p>
        </p:txBody>
      </p:sp>
      <p:sp>
        <p:nvSpPr>
          <p:cNvPr id="918" name="Google Shape;918;p86"/>
          <p:cNvSpPr/>
          <p:nvPr/>
        </p:nvSpPr>
        <p:spPr>
          <a:xfrm rot="-5400000">
            <a:off x="4752715" y="-1841428"/>
            <a:ext cx="273000" cy="7969800"/>
          </a:xfrm>
          <a:prstGeom prst="rightBrace">
            <a:avLst>
              <a:gd fmla="val 8333" name="adj1"/>
              <a:gd fmla="val 50000" name="adj2"/>
            </a:avLst>
          </a:prstGeom>
          <a:noFill/>
          <a:ln cap="flat" cmpd="sng" w="25400">
            <a:solidFill>
              <a:srgbClr val="E1C1E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14448"/>
              </a:solidFill>
              <a:latin typeface="Calibri"/>
              <a:ea typeface="Calibri"/>
              <a:cs typeface="Calibri"/>
              <a:sym typeface="Calibri"/>
            </a:endParaRPr>
          </a:p>
        </p:txBody>
      </p:sp>
      <p:pic>
        <p:nvPicPr>
          <p:cNvPr descr="Shirt" id="919" name="Google Shape;919;p86"/>
          <p:cNvPicPr preferRelativeResize="0"/>
          <p:nvPr/>
        </p:nvPicPr>
        <p:blipFill rotWithShape="1">
          <a:blip r:embed="rId3">
            <a:alphaModFix/>
          </a:blip>
          <a:srcRect b="0" l="0" r="0" t="0"/>
          <a:stretch/>
        </p:blipFill>
        <p:spPr>
          <a:xfrm>
            <a:off x="1665427" y="2520225"/>
            <a:ext cx="649802" cy="649802"/>
          </a:xfrm>
          <a:prstGeom prst="rect">
            <a:avLst/>
          </a:prstGeom>
          <a:noFill/>
          <a:ln>
            <a:noFill/>
          </a:ln>
        </p:spPr>
      </p:pic>
      <p:grpSp>
        <p:nvGrpSpPr>
          <p:cNvPr id="920" name="Google Shape;920;p86"/>
          <p:cNvGrpSpPr/>
          <p:nvPr/>
        </p:nvGrpSpPr>
        <p:grpSpPr>
          <a:xfrm>
            <a:off x="4258754" y="2424147"/>
            <a:ext cx="1653494" cy="802757"/>
            <a:chOff x="5606584" y="3569713"/>
            <a:chExt cx="1317000" cy="1070342"/>
          </a:xfrm>
        </p:grpSpPr>
        <p:sp>
          <p:nvSpPr>
            <p:cNvPr id="921" name="Google Shape;921;p86"/>
            <p:cNvSpPr txBox="1"/>
            <p:nvPr/>
          </p:nvSpPr>
          <p:spPr>
            <a:xfrm>
              <a:off x="5606584" y="4301355"/>
              <a:ext cx="1317000" cy="338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470A68"/>
                  </a:solidFill>
                  <a:latin typeface="Calibri"/>
                  <a:ea typeface="Calibri"/>
                  <a:cs typeface="Calibri"/>
                  <a:sym typeface="Calibri"/>
                </a:rPr>
                <a:t>On-Hand</a:t>
              </a:r>
              <a:r>
                <a:rPr lang="en-US" sz="1200">
                  <a:solidFill>
                    <a:srgbClr val="470A68"/>
                  </a:solidFill>
                  <a:latin typeface="Calibri"/>
                  <a:ea typeface="Calibri"/>
                  <a:cs typeface="Calibri"/>
                  <a:sym typeface="Calibri"/>
                </a:rPr>
                <a:t> </a:t>
              </a:r>
              <a:r>
                <a:rPr b="0" i="0" lang="en-US" sz="1200" u="none" cap="none" strike="noStrike">
                  <a:solidFill>
                    <a:srgbClr val="470A68"/>
                  </a:solidFill>
                  <a:latin typeface="Calibri"/>
                  <a:ea typeface="Calibri"/>
                  <a:cs typeface="Calibri"/>
                  <a:sym typeface="Calibri"/>
                </a:rPr>
                <a:t>(= SKU Count)</a:t>
              </a:r>
              <a:endParaRPr b="0" i="0" sz="1100" u="none" cap="none" strike="noStrike">
                <a:solidFill>
                  <a:srgbClr val="000000"/>
                </a:solidFill>
                <a:latin typeface="Arial"/>
                <a:ea typeface="Arial"/>
                <a:cs typeface="Arial"/>
                <a:sym typeface="Arial"/>
              </a:endParaRPr>
            </a:p>
          </p:txBody>
        </p:sp>
        <p:sp>
          <p:nvSpPr>
            <p:cNvPr id="922" name="Google Shape;922;p86"/>
            <p:cNvSpPr txBox="1"/>
            <p:nvPr/>
          </p:nvSpPr>
          <p:spPr>
            <a:xfrm>
              <a:off x="5803893" y="3569713"/>
              <a:ext cx="1119600" cy="9234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4100"/>
                <a:buFont typeface="Arial"/>
                <a:buNone/>
              </a:pPr>
              <a:r>
                <a:rPr b="1" i="0" lang="en-US" sz="4100" u="none" cap="none" strike="noStrike">
                  <a:solidFill>
                    <a:srgbClr val="D3A4D1"/>
                  </a:solidFill>
                  <a:latin typeface="Arial"/>
                  <a:ea typeface="Arial"/>
                  <a:cs typeface="Arial"/>
                  <a:sym typeface="Arial"/>
                </a:rPr>
                <a:t>15</a:t>
              </a:r>
              <a:endParaRPr b="0" i="0" sz="1100" u="none" cap="none" strike="noStrike">
                <a:solidFill>
                  <a:srgbClr val="000000"/>
                </a:solidFill>
                <a:latin typeface="Arial"/>
                <a:ea typeface="Arial"/>
                <a:cs typeface="Arial"/>
                <a:sym typeface="Arial"/>
              </a:endParaRPr>
            </a:p>
          </p:txBody>
        </p:sp>
      </p:grpSp>
      <p:grpSp>
        <p:nvGrpSpPr>
          <p:cNvPr id="923" name="Google Shape;923;p86"/>
          <p:cNvGrpSpPr/>
          <p:nvPr/>
        </p:nvGrpSpPr>
        <p:grpSpPr>
          <a:xfrm>
            <a:off x="4570766" y="1001332"/>
            <a:ext cx="636779" cy="503243"/>
            <a:chOff x="6095992" y="1678146"/>
            <a:chExt cx="862026" cy="681255"/>
          </a:xfrm>
        </p:grpSpPr>
        <p:grpSp>
          <p:nvGrpSpPr>
            <p:cNvPr id="924" name="Google Shape;924;p86"/>
            <p:cNvGrpSpPr/>
            <p:nvPr/>
          </p:nvGrpSpPr>
          <p:grpSpPr>
            <a:xfrm>
              <a:off x="6095992" y="1678146"/>
              <a:ext cx="862026" cy="681255"/>
              <a:chOff x="3932611" y="763746"/>
              <a:chExt cx="5455863" cy="4311742"/>
            </a:xfrm>
          </p:grpSpPr>
          <p:sp>
            <p:nvSpPr>
              <p:cNvPr id="925" name="Google Shape;925;p86"/>
              <p:cNvSpPr/>
              <p:nvPr/>
            </p:nvSpPr>
            <p:spPr>
              <a:xfrm>
                <a:off x="3932611" y="763746"/>
                <a:ext cx="5455863" cy="4311742"/>
              </a:xfrm>
              <a:custGeom>
                <a:rect b="b" l="l" r="r" t="t"/>
                <a:pathLst>
                  <a:path extrusionOk="0" h="4322548" w="5469537">
                    <a:moveTo>
                      <a:pt x="267901" y="3218026"/>
                    </a:moveTo>
                    <a:lnTo>
                      <a:pt x="654631" y="3218026"/>
                    </a:lnTo>
                    <a:cubicBezTo>
                      <a:pt x="802588" y="3218026"/>
                      <a:pt x="922531" y="3337969"/>
                      <a:pt x="922531" y="3485926"/>
                    </a:cubicBezTo>
                    <a:lnTo>
                      <a:pt x="922530" y="3485926"/>
                    </a:lnTo>
                    <a:cubicBezTo>
                      <a:pt x="922530" y="3633883"/>
                      <a:pt x="802587" y="3753826"/>
                      <a:pt x="654630" y="3753826"/>
                    </a:cubicBezTo>
                    <a:lnTo>
                      <a:pt x="267901" y="3753825"/>
                    </a:lnTo>
                    <a:cubicBezTo>
                      <a:pt x="138439" y="3753825"/>
                      <a:pt x="30425" y="3661994"/>
                      <a:pt x="5444" y="3539916"/>
                    </a:cubicBezTo>
                    <a:lnTo>
                      <a:pt x="1" y="3485926"/>
                    </a:lnTo>
                    <a:lnTo>
                      <a:pt x="5444" y="3431935"/>
                    </a:lnTo>
                    <a:cubicBezTo>
                      <a:pt x="30425" y="3309857"/>
                      <a:pt x="138439" y="3218026"/>
                      <a:pt x="267901" y="3218026"/>
                    </a:cubicBezTo>
                    <a:close/>
                    <a:moveTo>
                      <a:pt x="267900" y="1931929"/>
                    </a:moveTo>
                    <a:lnTo>
                      <a:pt x="654630" y="1931929"/>
                    </a:lnTo>
                    <a:cubicBezTo>
                      <a:pt x="802587" y="1931929"/>
                      <a:pt x="922530" y="2051872"/>
                      <a:pt x="922530" y="2199829"/>
                    </a:cubicBezTo>
                    <a:lnTo>
                      <a:pt x="922529" y="2199829"/>
                    </a:lnTo>
                    <a:cubicBezTo>
                      <a:pt x="922529" y="2347786"/>
                      <a:pt x="802586" y="2467729"/>
                      <a:pt x="654629" y="2467729"/>
                    </a:cubicBezTo>
                    <a:lnTo>
                      <a:pt x="267900" y="2467728"/>
                    </a:lnTo>
                    <a:cubicBezTo>
                      <a:pt x="138438" y="2467728"/>
                      <a:pt x="30424" y="2375897"/>
                      <a:pt x="5443" y="2253819"/>
                    </a:cubicBezTo>
                    <a:lnTo>
                      <a:pt x="0" y="2199829"/>
                    </a:lnTo>
                    <a:lnTo>
                      <a:pt x="5443" y="2145838"/>
                    </a:lnTo>
                    <a:cubicBezTo>
                      <a:pt x="30424" y="2023760"/>
                      <a:pt x="138438" y="1931929"/>
                      <a:pt x="267900" y="1931929"/>
                    </a:cubicBezTo>
                    <a:close/>
                    <a:moveTo>
                      <a:pt x="267901" y="635200"/>
                    </a:moveTo>
                    <a:lnTo>
                      <a:pt x="654631" y="635200"/>
                    </a:lnTo>
                    <a:cubicBezTo>
                      <a:pt x="802588" y="635200"/>
                      <a:pt x="922531" y="755143"/>
                      <a:pt x="922531" y="903100"/>
                    </a:cubicBezTo>
                    <a:lnTo>
                      <a:pt x="922530" y="903100"/>
                    </a:lnTo>
                    <a:cubicBezTo>
                      <a:pt x="922530" y="1051057"/>
                      <a:pt x="802587" y="1171000"/>
                      <a:pt x="654630" y="1171000"/>
                    </a:cubicBezTo>
                    <a:lnTo>
                      <a:pt x="267901" y="1170999"/>
                    </a:lnTo>
                    <a:cubicBezTo>
                      <a:pt x="138439" y="1170999"/>
                      <a:pt x="30425" y="1079168"/>
                      <a:pt x="5444" y="957090"/>
                    </a:cubicBezTo>
                    <a:lnTo>
                      <a:pt x="1" y="903100"/>
                    </a:lnTo>
                    <a:lnTo>
                      <a:pt x="5444" y="849109"/>
                    </a:lnTo>
                    <a:cubicBezTo>
                      <a:pt x="30425" y="727032"/>
                      <a:pt x="138439" y="635200"/>
                      <a:pt x="267901" y="635200"/>
                    </a:cubicBezTo>
                    <a:close/>
                    <a:moveTo>
                      <a:pt x="524755" y="0"/>
                    </a:moveTo>
                    <a:lnTo>
                      <a:pt x="5306318" y="0"/>
                    </a:lnTo>
                    <a:cubicBezTo>
                      <a:pt x="5396461" y="0"/>
                      <a:pt x="5469537" y="73076"/>
                      <a:pt x="5469537" y="163219"/>
                    </a:cubicBezTo>
                    <a:lnTo>
                      <a:pt x="5469537" y="4159329"/>
                    </a:lnTo>
                    <a:cubicBezTo>
                      <a:pt x="5469537" y="4249472"/>
                      <a:pt x="5396461" y="4322548"/>
                      <a:pt x="5306318" y="4322548"/>
                    </a:cubicBezTo>
                    <a:lnTo>
                      <a:pt x="524755" y="4322548"/>
                    </a:lnTo>
                    <a:cubicBezTo>
                      <a:pt x="434612" y="4322548"/>
                      <a:pt x="361536" y="4249472"/>
                      <a:pt x="361536" y="4159329"/>
                    </a:cubicBezTo>
                    <a:lnTo>
                      <a:pt x="361536" y="3884356"/>
                    </a:lnTo>
                    <a:lnTo>
                      <a:pt x="638736" y="3884356"/>
                    </a:lnTo>
                    <a:cubicBezTo>
                      <a:pt x="864655" y="3884356"/>
                      <a:pt x="1047799" y="3701212"/>
                      <a:pt x="1047799" y="3475293"/>
                    </a:cubicBezTo>
                    <a:cubicBezTo>
                      <a:pt x="1047799" y="3249374"/>
                      <a:pt x="864655" y="3066230"/>
                      <a:pt x="638736" y="3066230"/>
                    </a:cubicBezTo>
                    <a:lnTo>
                      <a:pt x="361536" y="3066230"/>
                    </a:lnTo>
                    <a:lnTo>
                      <a:pt x="361536" y="2593736"/>
                    </a:lnTo>
                    <a:lnTo>
                      <a:pt x="614043" y="2593736"/>
                    </a:lnTo>
                    <a:cubicBezTo>
                      <a:pt x="642283" y="2593736"/>
                      <a:pt x="669855" y="2590874"/>
                      <a:pt x="696484" y="2585425"/>
                    </a:cubicBezTo>
                    <a:lnTo>
                      <a:pt x="712144" y="2580564"/>
                    </a:lnTo>
                    <a:lnTo>
                      <a:pt x="745500" y="2577202"/>
                    </a:lnTo>
                    <a:cubicBezTo>
                      <a:pt x="925417" y="2540385"/>
                      <a:pt x="1060757" y="2381195"/>
                      <a:pt x="1060757" y="2190394"/>
                    </a:cubicBezTo>
                    <a:lnTo>
                      <a:pt x="1060758" y="2190394"/>
                    </a:lnTo>
                    <a:cubicBezTo>
                      <a:pt x="1060758" y="2026851"/>
                      <a:pt x="961325" y="1886531"/>
                      <a:pt x="819615" y="1826593"/>
                    </a:cubicBezTo>
                    <a:lnTo>
                      <a:pt x="792420" y="1818151"/>
                    </a:lnTo>
                    <a:lnTo>
                      <a:pt x="773269" y="1807756"/>
                    </a:lnTo>
                    <a:cubicBezTo>
                      <a:pt x="724329" y="1787057"/>
                      <a:pt x="670523" y="1775610"/>
                      <a:pt x="614043" y="1775610"/>
                    </a:cubicBezTo>
                    <a:lnTo>
                      <a:pt x="361536" y="1775610"/>
                    </a:lnTo>
                    <a:lnTo>
                      <a:pt x="361536" y="1303116"/>
                    </a:lnTo>
                    <a:lnTo>
                      <a:pt x="638736" y="1303116"/>
                    </a:lnTo>
                    <a:cubicBezTo>
                      <a:pt x="864655" y="1303116"/>
                      <a:pt x="1047799" y="1119972"/>
                      <a:pt x="1047799" y="894053"/>
                    </a:cubicBezTo>
                    <a:cubicBezTo>
                      <a:pt x="1047799" y="668134"/>
                      <a:pt x="864655" y="484990"/>
                      <a:pt x="638736" y="484990"/>
                    </a:cubicBezTo>
                    <a:lnTo>
                      <a:pt x="361536" y="484990"/>
                    </a:lnTo>
                    <a:lnTo>
                      <a:pt x="361536" y="163219"/>
                    </a:lnTo>
                    <a:cubicBezTo>
                      <a:pt x="361536" y="73076"/>
                      <a:pt x="434612" y="0"/>
                      <a:pt x="524755" y="0"/>
                    </a:cubicBezTo>
                    <a:close/>
                  </a:path>
                </a:pathLst>
              </a:custGeom>
              <a:solidFill>
                <a:schemeClr val="accent6"/>
              </a:solidFill>
              <a:ln>
                <a:noFill/>
              </a:ln>
            </p:spPr>
            <p:txBody>
              <a:bodyPr anchorCtr="0" anchor="t" bIns="68575" lIns="137150" spcFirstLastPara="1" rIns="137150" wrap="square" tIns="685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414448"/>
                  </a:solidFill>
                  <a:latin typeface="Calibri"/>
                  <a:ea typeface="Calibri"/>
                  <a:cs typeface="Calibri"/>
                  <a:sym typeface="Calibri"/>
                </a:endParaRPr>
              </a:p>
            </p:txBody>
          </p:sp>
          <p:pic>
            <p:nvPicPr>
              <p:cNvPr descr="Shirt" id="926" name="Google Shape;926;p86"/>
              <p:cNvPicPr preferRelativeResize="0"/>
              <p:nvPr/>
            </p:nvPicPr>
            <p:blipFill rotWithShape="1">
              <a:blip r:embed="rId4">
                <a:alphaModFix/>
              </a:blip>
              <a:srcRect b="0" l="0" r="0" t="0"/>
              <a:stretch/>
            </p:blipFill>
            <p:spPr>
              <a:xfrm>
                <a:off x="5639123" y="1423276"/>
                <a:ext cx="1596372" cy="1596372"/>
              </a:xfrm>
              <a:prstGeom prst="rect">
                <a:avLst/>
              </a:prstGeom>
              <a:noFill/>
              <a:ln>
                <a:noFill/>
              </a:ln>
            </p:spPr>
          </p:pic>
          <p:sp>
            <p:nvSpPr>
              <p:cNvPr id="927" name="Google Shape;927;p86"/>
              <p:cNvSpPr/>
              <p:nvPr/>
            </p:nvSpPr>
            <p:spPr>
              <a:xfrm>
                <a:off x="7031196" y="2533491"/>
                <a:ext cx="1180965" cy="1575315"/>
              </a:xfrm>
              <a:custGeom>
                <a:rect b="b" l="l" r="r" t="t"/>
                <a:pathLst>
                  <a:path extrusionOk="0" h="21000" w="15742">
                    <a:moveTo>
                      <a:pt x="7323" y="4641"/>
                    </a:moveTo>
                    <a:lnTo>
                      <a:pt x="7323" y="4641"/>
                    </a:lnTo>
                    <a:cubicBezTo>
                      <a:pt x="7508" y="4610"/>
                      <a:pt x="7678" y="4594"/>
                      <a:pt x="7877" y="4594"/>
                    </a:cubicBezTo>
                    <a:cubicBezTo>
                      <a:pt x="8093" y="4594"/>
                      <a:pt x="8309" y="4625"/>
                      <a:pt x="8525" y="4656"/>
                    </a:cubicBezTo>
                    <a:cubicBezTo>
                      <a:pt x="10021" y="4964"/>
                      <a:pt x="11146" y="6291"/>
                      <a:pt x="11146" y="7878"/>
                    </a:cubicBezTo>
                    <a:cubicBezTo>
                      <a:pt x="11146" y="9698"/>
                      <a:pt x="9681" y="11162"/>
                      <a:pt x="7863" y="11162"/>
                    </a:cubicBezTo>
                    <a:cubicBezTo>
                      <a:pt x="6198" y="11162"/>
                      <a:pt x="4810" y="9914"/>
                      <a:pt x="4610" y="8295"/>
                    </a:cubicBezTo>
                    <a:cubicBezTo>
                      <a:pt x="4595" y="8156"/>
                      <a:pt x="4595" y="8018"/>
                      <a:pt x="4595" y="7878"/>
                    </a:cubicBezTo>
                    <a:cubicBezTo>
                      <a:pt x="4595" y="7740"/>
                      <a:pt x="4595" y="7601"/>
                      <a:pt x="4610" y="7478"/>
                    </a:cubicBezTo>
                    <a:cubicBezTo>
                      <a:pt x="4795" y="6028"/>
                      <a:pt x="5905" y="4872"/>
                      <a:pt x="7323" y="4641"/>
                    </a:cubicBezTo>
                    <a:lnTo>
                      <a:pt x="7863" y="0"/>
                    </a:lnTo>
                    <a:lnTo>
                      <a:pt x="7863" y="0"/>
                    </a:lnTo>
                    <a:cubicBezTo>
                      <a:pt x="3515" y="0"/>
                      <a:pt x="0" y="3531"/>
                      <a:pt x="0" y="7878"/>
                    </a:cubicBezTo>
                    <a:cubicBezTo>
                      <a:pt x="0" y="11054"/>
                      <a:pt x="1095" y="11948"/>
                      <a:pt x="7061" y="20582"/>
                    </a:cubicBezTo>
                    <a:cubicBezTo>
                      <a:pt x="7246" y="20860"/>
                      <a:pt x="7555" y="20999"/>
                      <a:pt x="7863" y="20999"/>
                    </a:cubicBezTo>
                    <a:cubicBezTo>
                      <a:pt x="8062" y="20999"/>
                      <a:pt x="8263" y="20952"/>
                      <a:pt x="8432" y="20829"/>
                    </a:cubicBezTo>
                    <a:cubicBezTo>
                      <a:pt x="8525" y="20767"/>
                      <a:pt x="8617" y="20675"/>
                      <a:pt x="8679" y="20582"/>
                    </a:cubicBezTo>
                    <a:cubicBezTo>
                      <a:pt x="14630" y="11948"/>
                      <a:pt x="15741" y="11054"/>
                      <a:pt x="15741" y="7878"/>
                    </a:cubicBezTo>
                    <a:cubicBezTo>
                      <a:pt x="15741" y="3531"/>
                      <a:pt x="12225" y="0"/>
                      <a:pt x="7863" y="0"/>
                    </a:cubicBezTo>
                    <a:lnTo>
                      <a:pt x="7323" y="4641"/>
                    </a:lnTo>
                  </a:path>
                </a:pathLst>
              </a:custGeom>
              <a:solidFill>
                <a:srgbClr val="FFFFFF"/>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414448"/>
                  </a:solidFill>
                  <a:latin typeface="Calibri"/>
                  <a:ea typeface="Calibri"/>
                  <a:cs typeface="Calibri"/>
                  <a:sym typeface="Calibri"/>
                </a:endParaRPr>
              </a:p>
            </p:txBody>
          </p:sp>
        </p:grpSp>
        <p:sp>
          <p:nvSpPr>
            <p:cNvPr id="928" name="Google Shape;928;p86"/>
            <p:cNvSpPr txBox="1"/>
            <p:nvPr/>
          </p:nvSpPr>
          <p:spPr>
            <a:xfrm>
              <a:off x="6429748" y="2046976"/>
              <a:ext cx="141300" cy="1221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Calibri"/>
                  <a:ea typeface="Calibri"/>
                  <a:cs typeface="Calibri"/>
                  <a:sym typeface="Calibri"/>
                </a:rPr>
                <a:t>5</a:t>
              </a:r>
              <a:endParaRPr b="0" i="0" sz="1100" u="none" cap="none" strike="noStrike">
                <a:solidFill>
                  <a:srgbClr val="000000"/>
                </a:solidFill>
                <a:latin typeface="Arial"/>
                <a:ea typeface="Arial"/>
                <a:cs typeface="Arial"/>
                <a:sym typeface="Arial"/>
              </a:endParaRPr>
            </a:p>
          </p:txBody>
        </p:sp>
      </p:grpSp>
      <p:sp>
        <p:nvSpPr>
          <p:cNvPr id="929" name="Google Shape;929;p86"/>
          <p:cNvSpPr/>
          <p:nvPr/>
        </p:nvSpPr>
        <p:spPr>
          <a:xfrm>
            <a:off x="7653664" y="2533359"/>
            <a:ext cx="386427" cy="515445"/>
          </a:xfrm>
          <a:custGeom>
            <a:rect b="b" l="l" r="r" t="t"/>
            <a:pathLst>
              <a:path extrusionOk="0" h="21000" w="15742">
                <a:moveTo>
                  <a:pt x="7323" y="4641"/>
                </a:moveTo>
                <a:lnTo>
                  <a:pt x="7323" y="4641"/>
                </a:lnTo>
                <a:cubicBezTo>
                  <a:pt x="7508" y="4610"/>
                  <a:pt x="7678" y="4594"/>
                  <a:pt x="7877" y="4594"/>
                </a:cubicBezTo>
                <a:cubicBezTo>
                  <a:pt x="8093" y="4594"/>
                  <a:pt x="8309" y="4625"/>
                  <a:pt x="8525" y="4656"/>
                </a:cubicBezTo>
                <a:cubicBezTo>
                  <a:pt x="10021" y="4964"/>
                  <a:pt x="11146" y="6291"/>
                  <a:pt x="11146" y="7878"/>
                </a:cubicBezTo>
                <a:cubicBezTo>
                  <a:pt x="11146" y="9698"/>
                  <a:pt x="9681" y="11162"/>
                  <a:pt x="7863" y="11162"/>
                </a:cubicBezTo>
                <a:cubicBezTo>
                  <a:pt x="6198" y="11162"/>
                  <a:pt x="4810" y="9914"/>
                  <a:pt x="4610" y="8295"/>
                </a:cubicBezTo>
                <a:cubicBezTo>
                  <a:pt x="4595" y="8156"/>
                  <a:pt x="4595" y="8018"/>
                  <a:pt x="4595" y="7878"/>
                </a:cubicBezTo>
                <a:cubicBezTo>
                  <a:pt x="4595" y="7740"/>
                  <a:pt x="4595" y="7601"/>
                  <a:pt x="4610" y="7478"/>
                </a:cubicBezTo>
                <a:cubicBezTo>
                  <a:pt x="4795" y="6028"/>
                  <a:pt x="5905" y="4872"/>
                  <a:pt x="7323" y="4641"/>
                </a:cubicBezTo>
                <a:lnTo>
                  <a:pt x="7863" y="0"/>
                </a:lnTo>
                <a:lnTo>
                  <a:pt x="7863" y="0"/>
                </a:lnTo>
                <a:cubicBezTo>
                  <a:pt x="3515" y="0"/>
                  <a:pt x="0" y="3531"/>
                  <a:pt x="0" y="7878"/>
                </a:cubicBezTo>
                <a:cubicBezTo>
                  <a:pt x="0" y="11054"/>
                  <a:pt x="1095" y="11948"/>
                  <a:pt x="7061" y="20582"/>
                </a:cubicBezTo>
                <a:cubicBezTo>
                  <a:pt x="7246" y="20860"/>
                  <a:pt x="7555" y="20999"/>
                  <a:pt x="7863" y="20999"/>
                </a:cubicBezTo>
                <a:cubicBezTo>
                  <a:pt x="8062" y="20999"/>
                  <a:pt x="8263" y="20952"/>
                  <a:pt x="8432" y="20829"/>
                </a:cubicBezTo>
                <a:cubicBezTo>
                  <a:pt x="8525" y="20767"/>
                  <a:pt x="8617" y="20675"/>
                  <a:pt x="8679" y="20582"/>
                </a:cubicBezTo>
                <a:cubicBezTo>
                  <a:pt x="14630" y="11948"/>
                  <a:pt x="15741" y="11054"/>
                  <a:pt x="15741" y="7878"/>
                </a:cubicBezTo>
                <a:cubicBezTo>
                  <a:pt x="15741" y="3531"/>
                  <a:pt x="12225" y="0"/>
                  <a:pt x="7863" y="0"/>
                </a:cubicBezTo>
                <a:lnTo>
                  <a:pt x="7323" y="4641"/>
                </a:lnTo>
              </a:path>
            </a:pathLst>
          </a:custGeom>
          <a:solidFill>
            <a:srgbClr val="D3A4D1"/>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414448"/>
              </a:solidFill>
              <a:latin typeface="Calibri"/>
              <a:ea typeface="Calibri"/>
              <a:cs typeface="Calibri"/>
              <a:sym typeface="Calibri"/>
            </a:endParaRPr>
          </a:p>
        </p:txBody>
      </p:sp>
      <p:sp>
        <p:nvSpPr>
          <p:cNvPr id="930" name="Google Shape;930;p86"/>
          <p:cNvSpPr txBox="1"/>
          <p:nvPr/>
        </p:nvSpPr>
        <p:spPr>
          <a:xfrm>
            <a:off x="2573202" y="3564231"/>
            <a:ext cx="1889100" cy="14283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4000"/>
              <a:buFont typeface="Arial"/>
              <a:buNone/>
            </a:pPr>
            <a:r>
              <a:rPr b="1" i="0" lang="en-US" sz="4000" u="none" cap="none" strike="noStrike">
                <a:solidFill>
                  <a:srgbClr val="D3A5D2"/>
                </a:solidFill>
                <a:latin typeface="Arial"/>
                <a:ea typeface="Arial"/>
                <a:cs typeface="Arial"/>
                <a:sym typeface="Arial"/>
              </a:rPr>
              <a:t>   (-1)</a:t>
            </a:r>
            <a:endParaRPr b="1" i="0" sz="4000" u="none" cap="none" strike="noStrike">
              <a:solidFill>
                <a:srgbClr val="D3A5D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70A68"/>
                </a:solidFill>
                <a:latin typeface="Arial"/>
                <a:ea typeface="Arial"/>
                <a:cs typeface="Arial"/>
                <a:sym typeface="Arial"/>
              </a:rPr>
              <a:t>Active RESERVED Quantity for fulfilment X</a:t>
            </a:r>
            <a:endParaRPr b="0" i="0" sz="1400" u="none" cap="none" strike="noStrike">
              <a:solidFill>
                <a:srgbClr val="470A68"/>
              </a:solidFill>
              <a:latin typeface="Arial"/>
              <a:ea typeface="Arial"/>
              <a:cs typeface="Arial"/>
              <a:sym typeface="Arial"/>
            </a:endParaRPr>
          </a:p>
        </p:txBody>
      </p:sp>
      <p:sp>
        <p:nvSpPr>
          <p:cNvPr id="931" name="Google Shape;931;p86"/>
          <p:cNvSpPr/>
          <p:nvPr/>
        </p:nvSpPr>
        <p:spPr>
          <a:xfrm>
            <a:off x="4612509" y="3210430"/>
            <a:ext cx="539100" cy="307200"/>
          </a:xfrm>
          <a:prstGeom prst="mathEqual">
            <a:avLst>
              <a:gd fmla="val 23520" name="adj1"/>
              <a:gd fmla="val 11760" name="adj2"/>
            </a:avLst>
          </a:prstGeom>
          <a:solidFill>
            <a:srgbClr val="470A6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2" name="Google Shape;932;p86"/>
          <p:cNvSpPr txBox="1"/>
          <p:nvPr/>
        </p:nvSpPr>
        <p:spPr>
          <a:xfrm>
            <a:off x="909602" y="3535434"/>
            <a:ext cx="1564800" cy="1485900"/>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D3A5D2"/>
                </a:solidFill>
                <a:latin typeface="Arial"/>
                <a:ea typeface="Arial"/>
                <a:cs typeface="Arial"/>
                <a:sym typeface="Arial"/>
              </a:rPr>
              <a:t>21</a:t>
            </a:r>
            <a:endParaRPr b="1" i="0" sz="4000" u="none" cap="none" strike="noStrike">
              <a:solidFill>
                <a:srgbClr val="D3A5D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70A68"/>
                </a:solidFill>
                <a:latin typeface="Arial"/>
                <a:ea typeface="Arial"/>
                <a:cs typeface="Arial"/>
                <a:sym typeface="Arial"/>
              </a:rPr>
              <a:t>Last Updated Stock On Hand Quantity</a:t>
            </a:r>
            <a:endParaRPr b="0" i="0" sz="1400" u="none" cap="none" strike="noStrike">
              <a:solidFill>
                <a:srgbClr val="470A68"/>
              </a:solidFill>
              <a:latin typeface="Arial"/>
              <a:ea typeface="Arial"/>
              <a:cs typeface="Arial"/>
              <a:sym typeface="Arial"/>
            </a:endParaRPr>
          </a:p>
        </p:txBody>
      </p:sp>
      <p:sp>
        <p:nvSpPr>
          <p:cNvPr id="933" name="Google Shape;933;p86"/>
          <p:cNvSpPr txBox="1"/>
          <p:nvPr/>
        </p:nvSpPr>
        <p:spPr>
          <a:xfrm>
            <a:off x="4362277" y="3439865"/>
            <a:ext cx="1925100" cy="15981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4000"/>
              <a:buFont typeface="Arial"/>
              <a:buNone/>
            </a:pPr>
            <a:r>
              <a:rPr b="1" i="0" lang="en-US" sz="4000" u="none" cap="none" strike="noStrike">
                <a:solidFill>
                  <a:srgbClr val="D3A5D2"/>
                </a:solidFill>
                <a:latin typeface="Arial"/>
                <a:ea typeface="Arial"/>
                <a:cs typeface="Arial"/>
                <a:sym typeface="Arial"/>
              </a:rPr>
              <a:t>  (-2)</a:t>
            </a:r>
            <a:endParaRPr b="1" i="0" sz="4000" u="none" cap="none" strike="noStrike">
              <a:solidFill>
                <a:srgbClr val="D3A5D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70A68"/>
                </a:solidFill>
                <a:latin typeface="Arial"/>
                <a:ea typeface="Arial"/>
                <a:cs typeface="Arial"/>
                <a:sym typeface="Arial"/>
              </a:rPr>
              <a:t>Active CORRECTED Quantity for </a:t>
            </a:r>
            <a:endParaRPr b="0" i="0" sz="1400" u="none" cap="none" strike="noStrike">
              <a:solidFill>
                <a:srgbClr val="470A68"/>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70A68"/>
                </a:solidFill>
                <a:latin typeface="Arial"/>
                <a:ea typeface="Arial"/>
                <a:cs typeface="Arial"/>
                <a:sym typeface="Arial"/>
              </a:rPr>
              <a:t>fulfilment Y</a:t>
            </a:r>
            <a:endParaRPr b="0" i="0" sz="1400" u="none" cap="none" strike="noStrike">
              <a:solidFill>
                <a:srgbClr val="470A68"/>
              </a:solidFill>
              <a:latin typeface="Arial"/>
              <a:ea typeface="Arial"/>
              <a:cs typeface="Arial"/>
              <a:sym typeface="Arial"/>
            </a:endParaRPr>
          </a:p>
        </p:txBody>
      </p:sp>
      <p:sp>
        <p:nvSpPr>
          <p:cNvPr id="934" name="Google Shape;934;p86"/>
          <p:cNvSpPr txBox="1"/>
          <p:nvPr/>
        </p:nvSpPr>
        <p:spPr>
          <a:xfrm>
            <a:off x="6222927" y="3333588"/>
            <a:ext cx="1564800" cy="17616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4000"/>
              <a:buFont typeface="Arial"/>
              <a:buNone/>
            </a:pPr>
            <a:r>
              <a:rPr b="1" i="0" lang="en-US" sz="4000" u="none" cap="none" strike="noStrike">
                <a:solidFill>
                  <a:srgbClr val="D3A5D2"/>
                </a:solidFill>
                <a:latin typeface="Arial"/>
                <a:ea typeface="Arial"/>
                <a:cs typeface="Arial"/>
                <a:sym typeface="Arial"/>
              </a:rPr>
              <a:t> (-2)</a:t>
            </a:r>
            <a:endParaRPr b="1" i="0" sz="4000" u="none" cap="none" strike="noStrike">
              <a:solidFill>
                <a:srgbClr val="D3A5D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70A68"/>
                </a:solidFill>
                <a:latin typeface="Arial"/>
                <a:ea typeface="Arial"/>
                <a:cs typeface="Arial"/>
                <a:sym typeface="Arial"/>
              </a:rPr>
              <a:t>Active SALE Quantity for fulfilment Z</a:t>
            </a:r>
            <a:endParaRPr b="0" i="0" sz="1400" u="none" cap="none" strike="noStrike">
              <a:solidFill>
                <a:srgbClr val="470A68"/>
              </a:solidFill>
              <a:latin typeface="Arial"/>
              <a:ea typeface="Arial"/>
              <a:cs typeface="Arial"/>
              <a:sym typeface="Arial"/>
            </a:endParaRPr>
          </a:p>
        </p:txBody>
      </p:sp>
      <p:sp>
        <p:nvSpPr>
          <p:cNvPr id="935" name="Google Shape;935;p86"/>
          <p:cNvSpPr txBox="1"/>
          <p:nvPr/>
        </p:nvSpPr>
        <p:spPr>
          <a:xfrm>
            <a:off x="7674427" y="3186700"/>
            <a:ext cx="1564800" cy="17616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4800"/>
              <a:buFont typeface="Arial"/>
              <a:buNone/>
            </a:pPr>
            <a:r>
              <a:rPr b="1" i="0" lang="en-US" sz="4800" u="none" cap="none" strike="noStrike">
                <a:solidFill>
                  <a:srgbClr val="D3A5D2"/>
                </a:solidFill>
                <a:latin typeface="Arial"/>
                <a:ea typeface="Arial"/>
                <a:cs typeface="Arial"/>
                <a:sym typeface="Arial"/>
              </a:rPr>
              <a:t>  </a:t>
            </a:r>
            <a:r>
              <a:rPr b="1" i="0" lang="en-US" sz="4000" u="none" cap="none" strike="noStrike">
                <a:solidFill>
                  <a:srgbClr val="D3A5D2"/>
                </a:solidFill>
                <a:latin typeface="Arial"/>
                <a:ea typeface="Arial"/>
                <a:cs typeface="Arial"/>
                <a:sym typeface="Arial"/>
              </a:rPr>
              <a:t>(-1)</a:t>
            </a:r>
            <a:endParaRPr b="1" i="0" sz="4000" u="none" cap="none" strike="noStrike">
              <a:solidFill>
                <a:srgbClr val="D3A5D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70A68"/>
                </a:solidFill>
                <a:latin typeface="Arial"/>
                <a:ea typeface="Arial"/>
                <a:cs typeface="Arial"/>
                <a:sym typeface="Arial"/>
              </a:rPr>
              <a:t>Active DELTA Quantity</a:t>
            </a:r>
            <a:endParaRPr b="0" i="0" sz="1400" u="none" cap="none" strike="noStrike">
              <a:solidFill>
                <a:srgbClr val="470A68"/>
              </a:solidFill>
              <a:latin typeface="Arial"/>
              <a:ea typeface="Arial"/>
              <a:cs typeface="Arial"/>
              <a:sym typeface="Arial"/>
            </a:endParaRPr>
          </a:p>
        </p:txBody>
      </p:sp>
      <p:sp>
        <p:nvSpPr>
          <p:cNvPr id="936" name="Google Shape;936;p86"/>
          <p:cNvSpPr/>
          <p:nvPr/>
        </p:nvSpPr>
        <p:spPr>
          <a:xfrm rot="-5400000">
            <a:off x="4753240" y="-361928"/>
            <a:ext cx="273000" cy="7969800"/>
          </a:xfrm>
          <a:prstGeom prst="rightBrace">
            <a:avLst>
              <a:gd fmla="val 8333" name="adj1"/>
              <a:gd fmla="val 50000" name="adj2"/>
            </a:avLst>
          </a:prstGeom>
          <a:noFill/>
          <a:ln cap="flat" cmpd="sng" w="25400">
            <a:solidFill>
              <a:srgbClr val="E1C1E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14448"/>
              </a:solidFill>
              <a:latin typeface="Calibri"/>
              <a:ea typeface="Calibri"/>
              <a:cs typeface="Calibri"/>
              <a:sym typeface="Calibri"/>
            </a:endParaRPr>
          </a:p>
        </p:txBody>
      </p:sp>
      <p:sp>
        <p:nvSpPr>
          <p:cNvPr id="937" name="Google Shape;937;p86"/>
          <p:cNvSpPr/>
          <p:nvPr/>
        </p:nvSpPr>
        <p:spPr>
          <a:xfrm>
            <a:off x="7411902" y="3758006"/>
            <a:ext cx="539100" cy="443100"/>
          </a:xfrm>
          <a:prstGeom prst="mathPlus">
            <a:avLst>
              <a:gd fmla="val 23520" name="adj1"/>
            </a:avLst>
          </a:prstGeom>
          <a:solidFill>
            <a:srgbClr val="470A68"/>
          </a:solidFill>
          <a:ln cap="flat" cmpd="sng" w="9525">
            <a:solidFill>
              <a:srgbClr val="470A6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8" name="Google Shape;938;p86"/>
          <p:cNvSpPr/>
          <p:nvPr/>
        </p:nvSpPr>
        <p:spPr>
          <a:xfrm>
            <a:off x="5748277" y="3758006"/>
            <a:ext cx="539100" cy="443100"/>
          </a:xfrm>
          <a:prstGeom prst="mathPlus">
            <a:avLst>
              <a:gd fmla="val 23520" name="adj1"/>
            </a:avLst>
          </a:prstGeom>
          <a:solidFill>
            <a:srgbClr val="470A68"/>
          </a:solidFill>
          <a:ln cap="flat" cmpd="sng" w="9525">
            <a:solidFill>
              <a:srgbClr val="470A6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9" name="Google Shape;939;p86"/>
          <p:cNvSpPr/>
          <p:nvPr/>
        </p:nvSpPr>
        <p:spPr>
          <a:xfrm>
            <a:off x="3945377" y="3758006"/>
            <a:ext cx="539100" cy="443100"/>
          </a:xfrm>
          <a:prstGeom prst="mathPlus">
            <a:avLst>
              <a:gd fmla="val 23520" name="adj1"/>
            </a:avLst>
          </a:prstGeom>
          <a:solidFill>
            <a:srgbClr val="470A68"/>
          </a:solidFill>
          <a:ln cap="flat" cmpd="sng" w="9525">
            <a:solidFill>
              <a:srgbClr val="470A6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0" name="Google Shape;940;p86"/>
          <p:cNvSpPr/>
          <p:nvPr/>
        </p:nvSpPr>
        <p:spPr>
          <a:xfrm>
            <a:off x="2294877" y="3777737"/>
            <a:ext cx="539100" cy="443100"/>
          </a:xfrm>
          <a:prstGeom prst="mathPlus">
            <a:avLst>
              <a:gd fmla="val 23520" name="adj1"/>
            </a:avLst>
          </a:prstGeom>
          <a:solidFill>
            <a:srgbClr val="470A68"/>
          </a:solidFill>
          <a:ln cap="flat" cmpd="sng" w="9525">
            <a:solidFill>
              <a:srgbClr val="470A6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1" name="Google Shape;941;p86"/>
          <p:cNvSpPr/>
          <p:nvPr/>
        </p:nvSpPr>
        <p:spPr>
          <a:xfrm>
            <a:off x="735389" y="3545410"/>
            <a:ext cx="212700" cy="1598100"/>
          </a:xfrm>
          <a:prstGeom prst="leftBrace">
            <a:avLst>
              <a:gd fmla="val 8333" name="adj1"/>
              <a:gd fmla="val 50000" name="adj2"/>
            </a:avLst>
          </a:prstGeom>
          <a:noFill/>
          <a:ln cap="flat" cmpd="sng" w="9525">
            <a:solidFill>
              <a:srgbClr val="0094D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942" name="Google Shape;942;p86"/>
          <p:cNvSpPr txBox="1"/>
          <p:nvPr/>
        </p:nvSpPr>
        <p:spPr>
          <a:xfrm>
            <a:off x="0" y="4090500"/>
            <a:ext cx="8721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050"/>
              <a:buFont typeface="Arial"/>
              <a:buNone/>
            </a:pPr>
            <a:r>
              <a:rPr b="1" lang="en-US" sz="1050">
                <a:solidFill>
                  <a:srgbClr val="6B08B6"/>
                </a:solidFill>
              </a:rPr>
              <a:t>Inventory Quantities</a:t>
            </a:r>
            <a:endParaRPr/>
          </a:p>
        </p:txBody>
      </p:sp>
      <p:sp>
        <p:nvSpPr>
          <p:cNvPr id="943" name="Google Shape;943;p86"/>
          <p:cNvSpPr txBox="1"/>
          <p:nvPr>
            <p:ph idx="1" type="body"/>
          </p:nvPr>
        </p:nvSpPr>
        <p:spPr>
          <a:xfrm>
            <a:off x="353702" y="692109"/>
            <a:ext cx="7736700" cy="2739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US"/>
              <a:t>Stock on Hand Calculation</a:t>
            </a:r>
            <a:endParaRPr/>
          </a:p>
        </p:txBody>
      </p:sp>
      <p:sp>
        <p:nvSpPr>
          <p:cNvPr id="944" name="Google Shape;944;p86"/>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t>Global Inventory - Inventory Catalogue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1"/>
                                        </p:tgtEl>
                                        <p:attrNameLst>
                                          <p:attrName>style.visibility</p:attrName>
                                        </p:attrNameLst>
                                      </p:cBhvr>
                                      <p:to>
                                        <p:strVal val="visible"/>
                                      </p:to>
                                    </p:set>
                                    <p:animEffect filter="fade" transition="in">
                                      <p:cBhvr>
                                        <p:cTn dur="1000"/>
                                        <p:tgtEl>
                                          <p:spTgt spid="9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6"/>
                                        </p:tgtEl>
                                        <p:attrNameLst>
                                          <p:attrName>style.visibility</p:attrName>
                                        </p:attrNameLst>
                                      </p:cBhvr>
                                      <p:to>
                                        <p:strVal val="visible"/>
                                      </p:to>
                                    </p:set>
                                    <p:animEffect filter="fade" transition="in">
                                      <p:cBhvr>
                                        <p:cTn dur="1000"/>
                                        <p:tgtEl>
                                          <p:spTgt spid="936"/>
                                        </p:tgtEl>
                                      </p:cBhvr>
                                    </p:animEffect>
                                  </p:childTnLst>
                                </p:cTn>
                              </p:par>
                              <p:par>
                                <p:cTn fill="hold" nodeType="withEffect" presetClass="entr" presetID="10" presetSubtype="0">
                                  <p:stCondLst>
                                    <p:cond delay="0"/>
                                  </p:stCondLst>
                                  <p:childTnLst>
                                    <p:set>
                                      <p:cBhvr>
                                        <p:cTn dur="1" fill="hold">
                                          <p:stCondLst>
                                            <p:cond delay="0"/>
                                          </p:stCondLst>
                                        </p:cTn>
                                        <p:tgtEl>
                                          <p:spTgt spid="932"/>
                                        </p:tgtEl>
                                        <p:attrNameLst>
                                          <p:attrName>style.visibility</p:attrName>
                                        </p:attrNameLst>
                                      </p:cBhvr>
                                      <p:to>
                                        <p:strVal val="visible"/>
                                      </p:to>
                                    </p:set>
                                    <p:animEffect filter="fade" transition="in">
                                      <p:cBhvr>
                                        <p:cTn dur="1000"/>
                                        <p:tgtEl>
                                          <p:spTgt spid="9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40"/>
                                        </p:tgtEl>
                                        <p:attrNameLst>
                                          <p:attrName>style.visibility</p:attrName>
                                        </p:attrNameLst>
                                      </p:cBhvr>
                                      <p:to>
                                        <p:strVal val="visible"/>
                                      </p:to>
                                    </p:set>
                                    <p:animEffect filter="fade" transition="in">
                                      <p:cBhvr>
                                        <p:cTn dur="1000"/>
                                        <p:tgtEl>
                                          <p:spTgt spid="940"/>
                                        </p:tgtEl>
                                      </p:cBhvr>
                                    </p:animEffect>
                                  </p:childTnLst>
                                </p:cTn>
                              </p:par>
                              <p:par>
                                <p:cTn fill="hold" nodeType="withEffect" presetClass="entr" presetID="10" presetSubtype="0">
                                  <p:stCondLst>
                                    <p:cond delay="0"/>
                                  </p:stCondLst>
                                  <p:childTnLst>
                                    <p:set>
                                      <p:cBhvr>
                                        <p:cTn dur="1" fill="hold">
                                          <p:stCondLst>
                                            <p:cond delay="0"/>
                                          </p:stCondLst>
                                        </p:cTn>
                                        <p:tgtEl>
                                          <p:spTgt spid="930"/>
                                        </p:tgtEl>
                                        <p:attrNameLst>
                                          <p:attrName>style.visibility</p:attrName>
                                        </p:attrNameLst>
                                      </p:cBhvr>
                                      <p:to>
                                        <p:strVal val="visible"/>
                                      </p:to>
                                    </p:set>
                                    <p:animEffect filter="fade" transition="in">
                                      <p:cBhvr>
                                        <p:cTn dur="1000"/>
                                        <p:tgtEl>
                                          <p:spTgt spid="9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9"/>
                                        </p:tgtEl>
                                        <p:attrNameLst>
                                          <p:attrName>style.visibility</p:attrName>
                                        </p:attrNameLst>
                                      </p:cBhvr>
                                      <p:to>
                                        <p:strVal val="visible"/>
                                      </p:to>
                                    </p:set>
                                    <p:animEffect filter="fade" transition="in">
                                      <p:cBhvr>
                                        <p:cTn dur="1000"/>
                                        <p:tgtEl>
                                          <p:spTgt spid="939"/>
                                        </p:tgtEl>
                                      </p:cBhvr>
                                    </p:animEffect>
                                  </p:childTnLst>
                                </p:cTn>
                              </p:par>
                              <p:par>
                                <p:cTn fill="hold" nodeType="withEffect" presetClass="entr" presetID="10" presetSubtype="0">
                                  <p:stCondLst>
                                    <p:cond delay="0"/>
                                  </p:stCondLst>
                                  <p:childTnLst>
                                    <p:set>
                                      <p:cBhvr>
                                        <p:cTn dur="1" fill="hold">
                                          <p:stCondLst>
                                            <p:cond delay="0"/>
                                          </p:stCondLst>
                                        </p:cTn>
                                        <p:tgtEl>
                                          <p:spTgt spid="933"/>
                                        </p:tgtEl>
                                        <p:attrNameLst>
                                          <p:attrName>style.visibility</p:attrName>
                                        </p:attrNameLst>
                                      </p:cBhvr>
                                      <p:to>
                                        <p:strVal val="visible"/>
                                      </p:to>
                                    </p:set>
                                    <p:animEffect filter="fade" transition="in">
                                      <p:cBhvr>
                                        <p:cTn dur="1000"/>
                                        <p:tgtEl>
                                          <p:spTgt spid="9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8"/>
                                        </p:tgtEl>
                                        <p:attrNameLst>
                                          <p:attrName>style.visibility</p:attrName>
                                        </p:attrNameLst>
                                      </p:cBhvr>
                                      <p:to>
                                        <p:strVal val="visible"/>
                                      </p:to>
                                    </p:set>
                                    <p:animEffect filter="fade" transition="in">
                                      <p:cBhvr>
                                        <p:cTn dur="1000"/>
                                        <p:tgtEl>
                                          <p:spTgt spid="938"/>
                                        </p:tgtEl>
                                      </p:cBhvr>
                                    </p:animEffect>
                                  </p:childTnLst>
                                </p:cTn>
                              </p:par>
                              <p:par>
                                <p:cTn fill="hold" nodeType="withEffect" presetClass="entr" presetID="10" presetSubtype="0">
                                  <p:stCondLst>
                                    <p:cond delay="0"/>
                                  </p:stCondLst>
                                  <p:childTnLst>
                                    <p:set>
                                      <p:cBhvr>
                                        <p:cTn dur="1" fill="hold">
                                          <p:stCondLst>
                                            <p:cond delay="0"/>
                                          </p:stCondLst>
                                        </p:cTn>
                                        <p:tgtEl>
                                          <p:spTgt spid="934"/>
                                        </p:tgtEl>
                                        <p:attrNameLst>
                                          <p:attrName>style.visibility</p:attrName>
                                        </p:attrNameLst>
                                      </p:cBhvr>
                                      <p:to>
                                        <p:strVal val="visible"/>
                                      </p:to>
                                    </p:set>
                                    <p:animEffect filter="fade" transition="in">
                                      <p:cBhvr>
                                        <p:cTn dur="1000"/>
                                        <p:tgtEl>
                                          <p:spTgt spid="9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7"/>
                                        </p:tgtEl>
                                        <p:attrNameLst>
                                          <p:attrName>style.visibility</p:attrName>
                                        </p:attrNameLst>
                                      </p:cBhvr>
                                      <p:to>
                                        <p:strVal val="visible"/>
                                      </p:to>
                                    </p:set>
                                    <p:animEffect filter="fade" transition="in">
                                      <p:cBhvr>
                                        <p:cTn dur="1000"/>
                                        <p:tgtEl>
                                          <p:spTgt spid="937"/>
                                        </p:tgtEl>
                                      </p:cBhvr>
                                    </p:animEffect>
                                  </p:childTnLst>
                                </p:cTn>
                              </p:par>
                              <p:par>
                                <p:cTn fill="hold" nodeType="withEffect" presetClass="entr" presetID="10" presetSubtype="0">
                                  <p:stCondLst>
                                    <p:cond delay="0"/>
                                  </p:stCondLst>
                                  <p:childTnLst>
                                    <p:set>
                                      <p:cBhvr>
                                        <p:cTn dur="1" fill="hold">
                                          <p:stCondLst>
                                            <p:cond delay="0"/>
                                          </p:stCondLst>
                                        </p:cTn>
                                        <p:tgtEl>
                                          <p:spTgt spid="935"/>
                                        </p:tgtEl>
                                        <p:attrNameLst>
                                          <p:attrName>style.visibility</p:attrName>
                                        </p:attrNameLst>
                                      </p:cBhvr>
                                      <p:to>
                                        <p:strVal val="visible"/>
                                      </p:to>
                                    </p:set>
                                    <p:animEffect filter="fade" transition="in">
                                      <p:cBhvr>
                                        <p:cTn dur="1000"/>
                                        <p:tgtEl>
                                          <p:spTgt spid="93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87"/>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a:t>Inventory Management - Demo</a:t>
            </a:r>
            <a:endParaRPr/>
          </a:p>
        </p:txBody>
      </p:sp>
      <p:sp>
        <p:nvSpPr>
          <p:cNvPr id="950" name="Google Shape;950;p87"/>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US"/>
              <a:t>SUBJECT 1</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4" name="Shape 954"/>
        <p:cNvGrpSpPr/>
        <p:nvPr/>
      </p:nvGrpSpPr>
      <p:grpSpPr>
        <a:xfrm>
          <a:off x="0" y="0"/>
          <a:ext cx="0" cy="0"/>
          <a:chOff x="0" y="0"/>
          <a:chExt cx="0" cy="0"/>
        </a:xfrm>
      </p:grpSpPr>
      <p:pic>
        <p:nvPicPr>
          <p:cNvPr descr="Premium Photo | Happy workers are posing and smiling to the camera" id="955" name="Google Shape;955;p88"/>
          <p:cNvPicPr preferRelativeResize="0"/>
          <p:nvPr/>
        </p:nvPicPr>
        <p:blipFill rotWithShape="1">
          <a:blip r:embed="rId3">
            <a:alphaModFix/>
          </a:blip>
          <a:srcRect b="0" l="0" r="0" t="0"/>
          <a:stretch/>
        </p:blipFill>
        <p:spPr>
          <a:xfrm>
            <a:off x="311170" y="3188719"/>
            <a:ext cx="2310376" cy="1538984"/>
          </a:xfrm>
          <a:prstGeom prst="rect">
            <a:avLst/>
          </a:prstGeom>
          <a:noFill/>
          <a:ln>
            <a:noFill/>
          </a:ln>
        </p:spPr>
      </p:pic>
      <p:sp>
        <p:nvSpPr>
          <p:cNvPr id="956" name="Google Shape;956;p8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Inventory Management Demo</a:t>
            </a:r>
            <a:endParaRPr/>
          </a:p>
        </p:txBody>
      </p:sp>
      <p:grpSp>
        <p:nvGrpSpPr>
          <p:cNvPr id="957" name="Google Shape;957;p88"/>
          <p:cNvGrpSpPr/>
          <p:nvPr/>
        </p:nvGrpSpPr>
        <p:grpSpPr>
          <a:xfrm>
            <a:off x="503099" y="951097"/>
            <a:ext cx="2311575" cy="2008476"/>
            <a:chOff x="556264" y="993629"/>
            <a:chExt cx="2311575" cy="2008476"/>
          </a:xfrm>
        </p:grpSpPr>
        <p:sp>
          <p:nvSpPr>
            <p:cNvPr id="958" name="Google Shape;958;p88"/>
            <p:cNvSpPr txBox="1"/>
            <p:nvPr/>
          </p:nvSpPr>
          <p:spPr>
            <a:xfrm>
              <a:off x="557463"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1 (DC)</a:t>
              </a:r>
              <a:endParaRPr b="1" i="0" sz="1400" u="none" cap="none" strike="noStrike">
                <a:solidFill>
                  <a:srgbClr val="000000"/>
                </a:solidFill>
                <a:latin typeface="Arial"/>
                <a:ea typeface="Arial"/>
                <a:cs typeface="Arial"/>
                <a:sym typeface="Arial"/>
              </a:endParaRPr>
            </a:p>
          </p:txBody>
        </p:sp>
        <p:sp>
          <p:nvSpPr>
            <p:cNvPr id="959" name="Google Shape;959;p88"/>
            <p:cNvSpPr txBox="1"/>
            <p:nvPr/>
          </p:nvSpPr>
          <p:spPr>
            <a:xfrm>
              <a:off x="556264"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Inventory Catalog</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Import a DC inventory batch</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Check the impacts on Stock On Hand</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Understand the role of the Inventory Workflows</a:t>
              </a:r>
              <a:endParaRPr/>
            </a:p>
          </p:txBody>
        </p:sp>
      </p:grpSp>
      <p:grpSp>
        <p:nvGrpSpPr>
          <p:cNvPr id="960" name="Google Shape;960;p88"/>
          <p:cNvGrpSpPr/>
          <p:nvPr/>
        </p:nvGrpSpPr>
        <p:grpSpPr>
          <a:xfrm>
            <a:off x="3362449" y="951097"/>
            <a:ext cx="2311575" cy="2008476"/>
            <a:chOff x="3367022" y="993629"/>
            <a:chExt cx="2311575" cy="2008476"/>
          </a:xfrm>
        </p:grpSpPr>
        <p:sp>
          <p:nvSpPr>
            <p:cNvPr id="961" name="Google Shape;961;p88"/>
            <p:cNvSpPr txBox="1"/>
            <p:nvPr/>
          </p:nvSpPr>
          <p:spPr>
            <a:xfrm>
              <a:off x="336822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2 (DC)</a:t>
              </a:r>
              <a:endParaRPr b="1" i="0" sz="1400" u="none" cap="none" strike="noStrike">
                <a:solidFill>
                  <a:srgbClr val="000000"/>
                </a:solidFill>
                <a:latin typeface="Arial"/>
                <a:ea typeface="Arial"/>
                <a:cs typeface="Arial"/>
                <a:sym typeface="Arial"/>
              </a:endParaRPr>
            </a:p>
          </p:txBody>
        </p:sp>
        <p:sp>
          <p:nvSpPr>
            <p:cNvPr id="962" name="Google Shape;962;p88"/>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Inventory Catalog</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Process an order from DC</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Check the impacts on Stock On Hand at each step</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Import a new DC inventory batch</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Understand the role of the Inventory Workflows</a:t>
              </a:r>
              <a:endParaRPr/>
            </a:p>
          </p:txBody>
        </p:sp>
      </p:grpSp>
      <p:pic>
        <p:nvPicPr>
          <p:cNvPr descr="The Retailer&amp;#39;s Guide to Accurate Physical Inventory Counts" id="963" name="Google Shape;963;p88"/>
          <p:cNvPicPr preferRelativeResize="0"/>
          <p:nvPr/>
        </p:nvPicPr>
        <p:blipFill rotWithShape="1">
          <a:blip r:embed="rId4">
            <a:alphaModFix/>
          </a:blip>
          <a:srcRect b="0" l="0" r="0" t="0"/>
          <a:stretch/>
        </p:blipFill>
        <p:spPr>
          <a:xfrm>
            <a:off x="2749377" y="3188719"/>
            <a:ext cx="2943078" cy="1538984"/>
          </a:xfrm>
          <a:prstGeom prst="rect">
            <a:avLst/>
          </a:prstGeom>
          <a:noFill/>
          <a:ln>
            <a:noFill/>
          </a:ln>
        </p:spPr>
      </p:pic>
      <p:pic>
        <p:nvPicPr>
          <p:cNvPr descr="Be a Better Buyer with Closed Loop MRO Purchasing - Reliabilityweb: A  Culture of Reliability" id="964" name="Google Shape;964;p88"/>
          <p:cNvPicPr preferRelativeResize="0"/>
          <p:nvPr/>
        </p:nvPicPr>
        <p:blipFill rotWithShape="1">
          <a:blip r:embed="rId5">
            <a:alphaModFix/>
          </a:blip>
          <a:srcRect b="0" l="0" r="0" t="0"/>
          <a:stretch/>
        </p:blipFill>
        <p:spPr>
          <a:xfrm>
            <a:off x="5820286" y="3188720"/>
            <a:ext cx="2922121" cy="1538984"/>
          </a:xfrm>
          <a:prstGeom prst="rect">
            <a:avLst/>
          </a:prstGeom>
          <a:noFill/>
          <a:ln>
            <a:noFill/>
          </a:ln>
        </p:spPr>
      </p:pic>
      <p:grpSp>
        <p:nvGrpSpPr>
          <p:cNvPr id="965" name="Google Shape;965;p88"/>
          <p:cNvGrpSpPr/>
          <p:nvPr/>
        </p:nvGrpSpPr>
        <p:grpSpPr>
          <a:xfrm>
            <a:off x="6221798" y="951097"/>
            <a:ext cx="2311574" cy="2008476"/>
            <a:chOff x="6274963" y="993629"/>
            <a:chExt cx="2311574" cy="2008476"/>
          </a:xfrm>
        </p:grpSpPr>
        <p:sp>
          <p:nvSpPr>
            <p:cNvPr id="966" name="Google Shape;966;p88"/>
            <p:cNvSpPr txBox="1"/>
            <p:nvPr/>
          </p:nvSpPr>
          <p:spPr>
            <a:xfrm>
              <a:off x="627616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3 (Store)</a:t>
              </a:r>
              <a:endParaRPr b="1" i="0" sz="1400" u="none" cap="none" strike="noStrike">
                <a:solidFill>
                  <a:srgbClr val="000000"/>
                </a:solidFill>
                <a:latin typeface="Arial"/>
                <a:ea typeface="Arial"/>
                <a:cs typeface="Arial"/>
                <a:sym typeface="Arial"/>
              </a:endParaRPr>
            </a:p>
          </p:txBody>
        </p:sp>
        <p:sp>
          <p:nvSpPr>
            <p:cNvPr id="967" name="Google Shape;967;p88"/>
            <p:cNvSpPr txBox="1"/>
            <p:nvPr/>
          </p:nvSpPr>
          <p:spPr>
            <a:xfrm>
              <a:off x="6274963" y="1463121"/>
              <a:ext cx="2310376"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Inventory Catalog</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Import a nightly batch</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Import store sale and return (delta) inventory events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Import a new nightly batch</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Check the impacts on Stock On Hand at each step</a:t>
              </a:r>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1" name="Shape 971"/>
        <p:cNvGrpSpPr/>
        <p:nvPr/>
      </p:nvGrpSpPr>
      <p:grpSpPr>
        <a:xfrm>
          <a:off x="0" y="0"/>
          <a:ext cx="0" cy="0"/>
          <a:chOff x="0" y="0"/>
          <a:chExt cx="0" cy="0"/>
        </a:xfrm>
      </p:grpSpPr>
      <p:sp>
        <p:nvSpPr>
          <p:cNvPr id="972" name="Google Shape;972;p89"/>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a:t>Best Practices</a:t>
            </a:r>
            <a:endParaRPr/>
          </a:p>
        </p:txBody>
      </p:sp>
      <p:sp>
        <p:nvSpPr>
          <p:cNvPr id="973" name="Google Shape;973;p89"/>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US"/>
              <a:t>SUBJECT 2</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7" name="Shape 977"/>
        <p:cNvGrpSpPr/>
        <p:nvPr/>
      </p:nvGrpSpPr>
      <p:grpSpPr>
        <a:xfrm>
          <a:off x="0" y="0"/>
          <a:ext cx="0" cy="0"/>
          <a:chOff x="0" y="0"/>
          <a:chExt cx="0" cy="0"/>
        </a:xfrm>
      </p:grpSpPr>
      <p:sp>
        <p:nvSpPr>
          <p:cNvPr id="978" name="Google Shape;978;p9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Global Inventory – Best Practices</a:t>
            </a:r>
            <a:endParaRPr/>
          </a:p>
        </p:txBody>
      </p:sp>
      <p:sp>
        <p:nvSpPr>
          <p:cNvPr id="979" name="Google Shape;979;p90"/>
          <p:cNvSpPr txBox="1"/>
          <p:nvPr/>
        </p:nvSpPr>
        <p:spPr>
          <a:xfrm>
            <a:off x="210844" y="857441"/>
            <a:ext cx="5458500" cy="4078800"/>
          </a:xfrm>
          <a:prstGeom prst="rect">
            <a:avLst/>
          </a:prstGeom>
          <a:noFill/>
          <a:ln>
            <a:noFill/>
          </a:ln>
        </p:spPr>
        <p:txBody>
          <a:bodyPr anchorCtr="0" anchor="t" bIns="45700" lIns="91425" spcFirstLastPara="1" rIns="91425" wrap="square" tIns="45700">
            <a:spAutoFit/>
          </a:bodyPr>
          <a:lstStyle/>
          <a:p>
            <a:pPr indent="-342900" lvl="0" marL="481012" marR="0" rtl="0" algn="l">
              <a:lnSpc>
                <a:spcPct val="100000"/>
              </a:lnSpc>
              <a:spcBef>
                <a:spcPts val="0"/>
              </a:spcBef>
              <a:spcAft>
                <a:spcPts val="0"/>
              </a:spcAft>
              <a:buClr>
                <a:srgbClr val="00B050"/>
              </a:buClr>
              <a:buSzPts val="1400"/>
              <a:buFont typeface="Arial"/>
              <a:buAutoNum type="arabicPeriod"/>
            </a:pPr>
            <a:r>
              <a:rPr b="0" i="0" lang="en-US" sz="1400" u="none" cap="none" strike="noStrike">
                <a:solidFill>
                  <a:srgbClr val="000000"/>
                </a:solidFill>
                <a:latin typeface="Arial"/>
                <a:ea typeface="Arial"/>
                <a:cs typeface="Arial"/>
                <a:sym typeface="Arial"/>
              </a:rPr>
              <a:t>Define a shared </a:t>
            </a:r>
            <a:r>
              <a:rPr b="1" i="0" lang="en-US" sz="1400" u="none" cap="none" strike="noStrike">
                <a:solidFill>
                  <a:srgbClr val="000000"/>
                </a:solidFill>
                <a:latin typeface="Arial"/>
                <a:ea typeface="Arial"/>
                <a:cs typeface="Arial"/>
                <a:sym typeface="Arial"/>
              </a:rPr>
              <a:t>Inventory Catalogue </a:t>
            </a:r>
            <a:r>
              <a:rPr b="0" i="0" lang="en-US" sz="1400" u="none" cap="none" strike="noStrike">
                <a:solidFill>
                  <a:srgbClr val="000000"/>
                </a:solidFill>
                <a:latin typeface="Arial"/>
                <a:ea typeface="Arial"/>
                <a:cs typeface="Arial"/>
                <a:sym typeface="Arial"/>
              </a:rPr>
              <a:t>if cross-country or cross-brand shipment might be in scope in future</a:t>
            </a:r>
            <a:endParaRPr/>
          </a:p>
          <a:p>
            <a:pPr indent="-342900" lvl="0" marL="481012" marR="0" rtl="0" algn="l">
              <a:lnSpc>
                <a:spcPct val="100000"/>
              </a:lnSpc>
              <a:spcBef>
                <a:spcPts val="600"/>
              </a:spcBef>
              <a:spcAft>
                <a:spcPts val="0"/>
              </a:spcAft>
              <a:buClr>
                <a:srgbClr val="00B050"/>
              </a:buClr>
              <a:buSzPts val="1400"/>
              <a:buFont typeface="Arial"/>
              <a:buAutoNum type="arabicPeriod"/>
            </a:pPr>
            <a:r>
              <a:rPr b="0" i="0" lang="en-US" sz="1400" u="none" cap="none" strike="noStrike">
                <a:solidFill>
                  <a:srgbClr val="000000"/>
                </a:solidFill>
                <a:latin typeface="Arial"/>
                <a:ea typeface="Arial"/>
                <a:cs typeface="Arial"/>
                <a:sym typeface="Arial"/>
              </a:rPr>
              <a:t>Maintain warehouse stock virtually allocated to eCom as a virtual warehouse location in OMS</a:t>
            </a:r>
            <a:endParaRPr/>
          </a:p>
          <a:p>
            <a:pPr indent="-342900" lvl="0" marL="481012" marR="0" rtl="0" algn="l">
              <a:lnSpc>
                <a:spcPct val="100000"/>
              </a:lnSpc>
              <a:spcBef>
                <a:spcPts val="600"/>
              </a:spcBef>
              <a:spcAft>
                <a:spcPts val="0"/>
              </a:spcAft>
              <a:buClr>
                <a:srgbClr val="00B050"/>
              </a:buClr>
              <a:buSzPts val="1400"/>
              <a:buFont typeface="Arial"/>
              <a:buAutoNum type="arabicPeriod"/>
            </a:pPr>
            <a:r>
              <a:rPr b="0" i="0" lang="en-US" sz="1400" u="none" cap="none" strike="noStrike">
                <a:solidFill>
                  <a:srgbClr val="000000"/>
                </a:solidFill>
                <a:latin typeface="Arial"/>
                <a:ea typeface="Arial"/>
                <a:cs typeface="Arial"/>
                <a:sym typeface="Arial"/>
              </a:rPr>
              <a:t>Maintain one stock position per </a:t>
            </a:r>
            <a:r>
              <a:rPr lang="en-US"/>
              <a:t>Variant Product </a:t>
            </a:r>
            <a:r>
              <a:rPr b="0" i="0" lang="en-US" sz="1400" u="none" cap="none" strike="noStrike">
                <a:solidFill>
                  <a:srgbClr val="000000"/>
                </a:solidFill>
                <a:latin typeface="Arial"/>
                <a:ea typeface="Arial"/>
                <a:cs typeface="Arial"/>
                <a:sym typeface="Arial"/>
              </a:rPr>
              <a:t>- Location</a:t>
            </a:r>
            <a:endParaRPr/>
          </a:p>
          <a:p>
            <a:pPr indent="-342900" lvl="0" marL="481012" marR="0" rtl="0" algn="l">
              <a:lnSpc>
                <a:spcPct val="100000"/>
              </a:lnSpc>
              <a:spcBef>
                <a:spcPts val="600"/>
              </a:spcBef>
              <a:spcAft>
                <a:spcPts val="0"/>
              </a:spcAft>
              <a:buClr>
                <a:srgbClr val="00B050"/>
              </a:buClr>
              <a:buSzPts val="1400"/>
              <a:buFont typeface="Arial"/>
              <a:buAutoNum type="arabicPeriod"/>
            </a:pPr>
            <a:r>
              <a:rPr b="0" i="0" lang="en-US" sz="1400" u="none" cap="none" strike="noStrike">
                <a:solidFill>
                  <a:srgbClr val="000000"/>
                </a:solidFill>
                <a:latin typeface="Arial"/>
                <a:ea typeface="Arial"/>
                <a:cs typeface="Arial"/>
                <a:sym typeface="Arial"/>
              </a:rPr>
              <a:t>Implement </a:t>
            </a:r>
            <a:r>
              <a:rPr b="1" i="0" lang="en-US" sz="1400" u="none" cap="none" strike="noStrike">
                <a:solidFill>
                  <a:srgbClr val="000000"/>
                </a:solidFill>
                <a:latin typeface="Arial"/>
                <a:ea typeface="Arial"/>
                <a:cs typeface="Arial"/>
                <a:sym typeface="Arial"/>
              </a:rPr>
              <a:t>Inventory Batches</a:t>
            </a:r>
            <a:r>
              <a:rPr b="0" i="0" lang="en-US" sz="1400" u="none" cap="none" strike="noStrike">
                <a:solidFill>
                  <a:srgbClr val="000000"/>
                </a:solidFill>
                <a:latin typeface="Arial"/>
                <a:ea typeface="Arial"/>
                <a:cs typeface="Arial"/>
                <a:sym typeface="Arial"/>
              </a:rPr>
              <a:t> with absolute values, limited to changed stock positions in source systems during the day</a:t>
            </a:r>
            <a:endParaRPr/>
          </a:p>
          <a:p>
            <a:pPr indent="-342900" lvl="0" marL="481012" marR="0" rtl="0" algn="l">
              <a:lnSpc>
                <a:spcPct val="100000"/>
              </a:lnSpc>
              <a:spcBef>
                <a:spcPts val="600"/>
              </a:spcBef>
              <a:spcAft>
                <a:spcPts val="0"/>
              </a:spcAft>
              <a:buClr>
                <a:srgbClr val="00B050"/>
              </a:buClr>
              <a:buSzPts val="1400"/>
              <a:buAutoNum type="arabicPeriod"/>
            </a:pPr>
            <a:r>
              <a:rPr b="1" i="0" lang="en-US" sz="1400" u="none" cap="none" strike="noStrike">
                <a:solidFill>
                  <a:srgbClr val="000000"/>
                </a:solidFill>
              </a:rPr>
              <a:t>Full Stock Sync</a:t>
            </a:r>
            <a:r>
              <a:rPr i="0" lang="en-US" sz="1400" u="none" cap="none" strike="noStrike">
                <a:solidFill>
                  <a:srgbClr val="000000"/>
                </a:solidFill>
              </a:rPr>
              <a:t> at night is optional (e.g. once a month &amp; outside of business hours)</a:t>
            </a:r>
            <a:endParaRPr/>
          </a:p>
          <a:p>
            <a:pPr indent="-342900" lvl="0" marL="481012" marR="0" rtl="0" algn="l">
              <a:lnSpc>
                <a:spcPct val="100000"/>
              </a:lnSpc>
              <a:spcBef>
                <a:spcPts val="600"/>
              </a:spcBef>
              <a:spcAft>
                <a:spcPts val="0"/>
              </a:spcAft>
              <a:buClr>
                <a:srgbClr val="00B050"/>
              </a:buClr>
              <a:buSzPts val="1400"/>
              <a:buFont typeface="Arial"/>
              <a:buAutoNum type="arabicPeriod"/>
            </a:pPr>
            <a:r>
              <a:rPr b="0" i="0" lang="en-US" sz="1400" u="none" cap="none" strike="noStrike">
                <a:solidFill>
                  <a:srgbClr val="000000"/>
                </a:solidFill>
                <a:latin typeface="Arial"/>
                <a:ea typeface="Arial"/>
                <a:cs typeface="Arial"/>
                <a:sym typeface="Arial"/>
              </a:rPr>
              <a:t>OMS maintains reserved quantities as part of on-hand bucket until dispatch confirmation (align with WMS)</a:t>
            </a:r>
            <a:endParaRPr/>
          </a:p>
          <a:p>
            <a:pPr indent="-342900" lvl="0" marL="481012" marR="0" rtl="0" algn="l">
              <a:lnSpc>
                <a:spcPct val="100000"/>
              </a:lnSpc>
              <a:spcBef>
                <a:spcPts val="600"/>
              </a:spcBef>
              <a:spcAft>
                <a:spcPts val="0"/>
              </a:spcAft>
              <a:buClr>
                <a:srgbClr val="00B050"/>
              </a:buClr>
              <a:buSzPts val="1400"/>
              <a:buFont typeface="Arial"/>
              <a:buAutoNum type="arabicPeriod"/>
            </a:pPr>
            <a:r>
              <a:rPr b="0" i="0" lang="en-US" sz="1400" u="none" cap="none" strike="noStrike">
                <a:solidFill>
                  <a:srgbClr val="000000"/>
                </a:solidFill>
                <a:latin typeface="Arial"/>
                <a:ea typeface="Arial"/>
                <a:cs typeface="Arial"/>
                <a:sym typeface="Arial"/>
              </a:rPr>
              <a:t>OMS usually considers inventory as </a:t>
            </a:r>
            <a:r>
              <a:rPr b="1" i="0" lang="en-US" sz="1400" u="none" cap="none" strike="noStrike">
                <a:solidFill>
                  <a:srgbClr val="000000"/>
                </a:solidFill>
                <a:latin typeface="Arial"/>
                <a:ea typeface="Arial"/>
                <a:cs typeface="Arial"/>
                <a:sym typeface="Arial"/>
              </a:rPr>
              <a:t>sold</a:t>
            </a:r>
            <a:r>
              <a:rPr b="0" i="0" lang="en-US" sz="1400" u="none" cap="none" strike="noStrike">
                <a:solidFill>
                  <a:srgbClr val="000000"/>
                </a:solidFill>
                <a:latin typeface="Arial"/>
                <a:ea typeface="Arial"/>
                <a:cs typeface="Arial"/>
                <a:sym typeface="Arial"/>
              </a:rPr>
              <a:t> when package is shipped (new inventory batch not require)</a:t>
            </a:r>
            <a:endParaRPr/>
          </a:p>
          <a:p>
            <a:pPr indent="-342900" lvl="0" marL="481012" marR="0" rtl="0" algn="l">
              <a:lnSpc>
                <a:spcPct val="100000"/>
              </a:lnSpc>
              <a:spcBef>
                <a:spcPts val="600"/>
              </a:spcBef>
              <a:spcAft>
                <a:spcPts val="0"/>
              </a:spcAft>
              <a:buClr>
                <a:srgbClr val="00B050"/>
              </a:buClr>
              <a:buSzPts val="1400"/>
              <a:buFont typeface="Arial"/>
              <a:buAutoNum type="arabicPeriod"/>
            </a:pPr>
            <a:r>
              <a:rPr b="0" i="0" lang="en-US" sz="1400" u="none" cap="none" strike="noStrike">
                <a:solidFill>
                  <a:srgbClr val="000000"/>
                </a:solidFill>
                <a:latin typeface="Arial"/>
                <a:ea typeface="Arial"/>
                <a:cs typeface="Arial"/>
                <a:sym typeface="Arial"/>
              </a:rPr>
              <a:t>Source systems publish sellable on hand stock values, including quantities being picked/packed in relation to an OMS reservation</a:t>
            </a:r>
            <a:endParaRPr/>
          </a:p>
        </p:txBody>
      </p:sp>
      <p:pic>
        <p:nvPicPr>
          <p:cNvPr descr="When adopting best practices isn&amp;#39;t your best practice" id="980" name="Google Shape;980;p90"/>
          <p:cNvPicPr preferRelativeResize="0"/>
          <p:nvPr/>
        </p:nvPicPr>
        <p:blipFill rotWithShape="1">
          <a:blip r:embed="rId3">
            <a:alphaModFix/>
          </a:blip>
          <a:srcRect b="0" l="0" r="0" t="0"/>
          <a:stretch/>
        </p:blipFill>
        <p:spPr>
          <a:xfrm>
            <a:off x="5590094" y="1489931"/>
            <a:ext cx="3343059" cy="222651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984" name="Shape 984"/>
        <p:cNvGrpSpPr/>
        <p:nvPr/>
      </p:nvGrpSpPr>
      <p:grpSpPr>
        <a:xfrm>
          <a:off x="0" y="0"/>
          <a:ext cx="0" cy="0"/>
          <a:chOff x="0" y="0"/>
          <a:chExt cx="0" cy="0"/>
        </a:xfrm>
      </p:grpSpPr>
      <p:graphicFrame>
        <p:nvGraphicFramePr>
          <p:cNvPr id="985" name="Google Shape;985;p91"/>
          <p:cNvGraphicFramePr/>
          <p:nvPr/>
        </p:nvGraphicFramePr>
        <p:xfrm>
          <a:off x="463525" y="826800"/>
          <a:ext cx="3000000" cy="3000000"/>
        </p:xfrm>
        <a:graphic>
          <a:graphicData uri="http://schemas.openxmlformats.org/drawingml/2006/table">
            <a:tbl>
              <a:tblPr>
                <a:noFill/>
                <a:tableStyleId>{F12C9E96-94F3-4A26-B10D-A555CD0BD0B6}</a:tableStyleId>
              </a:tblPr>
              <a:tblGrid>
                <a:gridCol w="1387050"/>
                <a:gridCol w="2171325"/>
                <a:gridCol w="4925475"/>
              </a:tblGrid>
              <a:tr h="383300">
                <a:tc>
                  <a:txBody>
                    <a:bodyPr/>
                    <a:lstStyle/>
                    <a:p>
                      <a:pPr indent="0" lvl="0" marL="0" rtl="0" algn="l">
                        <a:spcBef>
                          <a:spcPts val="0"/>
                        </a:spcBef>
                        <a:spcAft>
                          <a:spcPts val="0"/>
                        </a:spcAft>
                        <a:buNone/>
                      </a:pPr>
                      <a:r>
                        <a:rPr b="1" lang="en-US">
                          <a:solidFill>
                            <a:schemeClr val="lt1"/>
                          </a:solidFill>
                        </a:rPr>
                        <a:t>Step</a:t>
                      </a:r>
                      <a:endParaRPr b="1">
                        <a:solidFill>
                          <a:schemeClr val="lt1"/>
                        </a:solidFill>
                      </a:endParaRPr>
                    </a:p>
                  </a:txBody>
                  <a:tcPr marT="91425" marB="91425" marR="91425" marL="91425">
                    <a:solidFill>
                      <a:schemeClr val="dk2"/>
                    </a:solidFill>
                  </a:tcPr>
                </a:tc>
                <a:tc>
                  <a:txBody>
                    <a:bodyPr/>
                    <a:lstStyle/>
                    <a:p>
                      <a:pPr indent="0" lvl="0" marL="0" rtl="0" algn="l">
                        <a:spcBef>
                          <a:spcPts val="0"/>
                        </a:spcBef>
                        <a:spcAft>
                          <a:spcPts val="0"/>
                        </a:spcAft>
                        <a:buNone/>
                      </a:pPr>
                      <a:r>
                        <a:rPr b="1" lang="en-US">
                          <a:solidFill>
                            <a:schemeClr val="lt1"/>
                          </a:solidFill>
                        </a:rPr>
                        <a:t>API</a:t>
                      </a:r>
                      <a:endParaRPr b="1">
                        <a:solidFill>
                          <a:schemeClr val="lt1"/>
                        </a:solidFill>
                      </a:endParaRPr>
                    </a:p>
                  </a:txBody>
                  <a:tcPr marT="91425" marB="91425" marR="91425" marL="91425">
                    <a:solidFill>
                      <a:schemeClr val="dk2"/>
                    </a:solidFill>
                  </a:tcPr>
                </a:tc>
                <a:tc>
                  <a:txBody>
                    <a:bodyPr/>
                    <a:lstStyle/>
                    <a:p>
                      <a:pPr indent="0" lvl="0" marL="0" rtl="0" algn="l">
                        <a:spcBef>
                          <a:spcPts val="0"/>
                        </a:spcBef>
                        <a:spcAft>
                          <a:spcPts val="0"/>
                        </a:spcAft>
                        <a:buNone/>
                      </a:pPr>
                      <a:r>
                        <a:rPr b="1" lang="en-US">
                          <a:solidFill>
                            <a:schemeClr val="lt1"/>
                          </a:solidFill>
                        </a:rPr>
                        <a:t>Payload</a:t>
                      </a:r>
                      <a:endParaRPr b="1">
                        <a:solidFill>
                          <a:schemeClr val="lt1"/>
                        </a:solidFill>
                      </a:endParaRPr>
                    </a:p>
                  </a:txBody>
                  <a:tcPr marT="91425" marB="91425" marR="91425" marL="91425">
                    <a:solidFill>
                      <a:schemeClr val="dk2"/>
                    </a:solidFill>
                  </a:tcPr>
                </a:tc>
              </a:tr>
              <a:tr h="648700">
                <a:tc>
                  <a:txBody>
                    <a:bodyPr/>
                    <a:lstStyle/>
                    <a:p>
                      <a:pPr indent="0" lvl="0" marL="0" rtl="0" algn="l">
                        <a:spcBef>
                          <a:spcPts val="0"/>
                        </a:spcBef>
                        <a:spcAft>
                          <a:spcPts val="0"/>
                        </a:spcAft>
                        <a:buNone/>
                      </a:pPr>
                      <a:r>
                        <a:rPr lang="en-US"/>
                        <a:t>Create a Job</a:t>
                      </a:r>
                      <a:endParaRPr/>
                    </a:p>
                  </a:txBody>
                  <a:tcPr marT="91425" marB="91425" marR="91425" marL="91425"/>
                </a:tc>
                <a:tc>
                  <a:txBody>
                    <a:bodyPr/>
                    <a:lstStyle/>
                    <a:p>
                      <a:pPr indent="0" lvl="0" marL="0" rtl="0" algn="l">
                        <a:spcBef>
                          <a:spcPts val="0"/>
                        </a:spcBef>
                        <a:spcAft>
                          <a:spcPts val="0"/>
                        </a:spcAft>
                        <a:buNone/>
                      </a:pPr>
                      <a:r>
                        <a:rPr i="1" lang="en-US" sz="900">
                          <a:solidFill>
                            <a:schemeClr val="dk1"/>
                          </a:solidFill>
                          <a:highlight>
                            <a:srgbClr val="FFFFFF"/>
                          </a:highlight>
                          <a:latin typeface="Roboto"/>
                          <a:ea typeface="Roboto"/>
                          <a:cs typeface="Roboto"/>
                          <a:sym typeface="Roboto"/>
                        </a:rPr>
                        <a:t>{{fluentApiHost}}</a:t>
                      </a:r>
                      <a:r>
                        <a:rPr i="1" lang="en-US" sz="900">
                          <a:solidFill>
                            <a:srgbClr val="212121"/>
                          </a:solidFill>
                          <a:highlight>
                            <a:srgbClr val="FFFFFF"/>
                          </a:highlight>
                          <a:latin typeface="Roboto"/>
                          <a:ea typeface="Roboto"/>
                          <a:cs typeface="Roboto"/>
                          <a:sym typeface="Roboto"/>
                        </a:rPr>
                        <a:t>/api/v4.1/job</a:t>
                      </a:r>
                      <a:endParaRPr i="1"/>
                    </a:p>
                  </a:txBody>
                  <a:tcPr marT="91425" marB="91425" marR="91425" marL="91425"/>
                </a:tc>
                <a:tc>
                  <a:txBody>
                    <a:bodyPr/>
                    <a:lstStyle/>
                    <a:p>
                      <a:pPr indent="0" lvl="0" marL="0" rtl="0" algn="l">
                        <a:spcBef>
                          <a:spcPts val="0"/>
                        </a:spcBef>
                        <a:spcAft>
                          <a:spcPts val="0"/>
                        </a:spcAft>
                        <a:buClr>
                          <a:srgbClr val="3F3F3F"/>
                        </a:buClr>
                        <a:buSzPts val="800"/>
                        <a:buFont typeface="Arial"/>
                        <a:buNone/>
                      </a:pPr>
                      <a:r>
                        <a:rPr lang="en-US" sz="800">
                          <a:solidFill>
                            <a:srgbClr val="3F3F3F"/>
                          </a:solidFill>
                        </a:rPr>
                        <a:t>{</a:t>
                      </a:r>
                      <a:endParaRPr sz="400">
                        <a:solidFill>
                          <a:schemeClr val="dk1"/>
                        </a:solidFill>
                      </a:endParaRPr>
                    </a:p>
                    <a:p>
                      <a:pPr indent="0" lvl="0" marL="0" rtl="0" algn="l">
                        <a:spcBef>
                          <a:spcPts val="0"/>
                        </a:spcBef>
                        <a:spcAft>
                          <a:spcPts val="0"/>
                        </a:spcAft>
                        <a:buClr>
                          <a:srgbClr val="3F3F3F"/>
                        </a:buClr>
                        <a:buSzPts val="800"/>
                        <a:buFont typeface="Arial"/>
                        <a:buNone/>
                      </a:pPr>
                      <a:r>
                        <a:rPr lang="en-US" sz="800">
                          <a:solidFill>
                            <a:srgbClr val="3F3F3F"/>
                          </a:solidFill>
                        </a:rPr>
                        <a:t>  "name": "Batch Inventory Job",</a:t>
                      </a:r>
                      <a:endParaRPr sz="400">
                        <a:solidFill>
                          <a:schemeClr val="dk1"/>
                        </a:solidFill>
                      </a:endParaRPr>
                    </a:p>
                    <a:p>
                      <a:pPr indent="0" lvl="0" marL="0" rtl="0" algn="l">
                        <a:spcBef>
                          <a:spcPts val="0"/>
                        </a:spcBef>
                        <a:spcAft>
                          <a:spcPts val="0"/>
                        </a:spcAft>
                        <a:buClr>
                          <a:srgbClr val="3F3F3F"/>
                        </a:buClr>
                        <a:buSzPts val="800"/>
                        <a:buFont typeface="Arial"/>
                        <a:buNone/>
                      </a:pPr>
                      <a:r>
                        <a:rPr lang="en-US" sz="800">
                          <a:solidFill>
                            <a:srgbClr val="3F3F3F"/>
                          </a:solidFill>
                        </a:rPr>
                        <a:t>  "retailerId": ”</a:t>
                      </a:r>
                      <a:r>
                        <a:rPr i="1" lang="en-US" sz="800">
                          <a:solidFill>
                            <a:srgbClr val="3F3F3F"/>
                          </a:solidFill>
                        </a:rPr>
                        <a:t>1</a:t>
                      </a:r>
                      <a:r>
                        <a:rPr lang="en-US" sz="800">
                          <a:solidFill>
                            <a:srgbClr val="3F3F3F"/>
                          </a:solidFill>
                        </a:rPr>
                        <a:t>"</a:t>
                      </a:r>
                      <a:endParaRPr sz="400">
                        <a:solidFill>
                          <a:schemeClr val="dk1"/>
                        </a:solidFill>
                      </a:endParaRPr>
                    </a:p>
                    <a:p>
                      <a:pPr indent="0" lvl="0" marL="0" rtl="0" algn="l">
                        <a:spcBef>
                          <a:spcPts val="0"/>
                        </a:spcBef>
                        <a:spcAft>
                          <a:spcPts val="0"/>
                        </a:spcAft>
                        <a:buClr>
                          <a:srgbClr val="3F3F3F"/>
                        </a:buClr>
                        <a:buSzPts val="800"/>
                        <a:buFont typeface="Arial"/>
                        <a:buNone/>
                      </a:pPr>
                      <a:r>
                        <a:rPr lang="en-US" sz="800">
                          <a:solidFill>
                            <a:srgbClr val="3F3F3F"/>
                          </a:solidFill>
                        </a:rPr>
                        <a:t>}</a:t>
                      </a:r>
                      <a:endParaRPr/>
                    </a:p>
                  </a:txBody>
                  <a:tcPr marT="91425" marB="91425" marR="91425" marL="91425"/>
                </a:tc>
              </a:tr>
              <a:tr h="1270575">
                <a:tc>
                  <a:txBody>
                    <a:bodyPr/>
                    <a:lstStyle/>
                    <a:p>
                      <a:pPr indent="0" lvl="0" marL="0" rtl="0" algn="l">
                        <a:spcBef>
                          <a:spcPts val="0"/>
                        </a:spcBef>
                        <a:spcAft>
                          <a:spcPts val="0"/>
                        </a:spcAft>
                        <a:buNone/>
                      </a:pPr>
                      <a:r>
                        <a:rPr lang="en-US"/>
                        <a:t>Post a Batch</a:t>
                      </a:r>
                      <a:endParaRPr/>
                    </a:p>
                  </a:txBody>
                  <a:tcPr marT="91425" marB="91425" marR="91425" marL="91425"/>
                </a:tc>
                <a:tc>
                  <a:txBody>
                    <a:bodyPr/>
                    <a:lstStyle/>
                    <a:p>
                      <a:pPr indent="0" lvl="0" marL="0" rtl="0" algn="l">
                        <a:spcBef>
                          <a:spcPts val="0"/>
                        </a:spcBef>
                        <a:spcAft>
                          <a:spcPts val="0"/>
                        </a:spcAft>
                        <a:buNone/>
                      </a:pPr>
                      <a:r>
                        <a:rPr i="1" lang="en-US" sz="900">
                          <a:solidFill>
                            <a:schemeClr val="dk1"/>
                          </a:solidFill>
                          <a:highlight>
                            <a:srgbClr val="FFFFFF"/>
                          </a:highlight>
                          <a:latin typeface="Roboto"/>
                          <a:ea typeface="Roboto"/>
                          <a:cs typeface="Roboto"/>
                          <a:sym typeface="Roboto"/>
                        </a:rPr>
                        <a:t>{{fluentApiHost}}</a:t>
                      </a:r>
                      <a:r>
                        <a:rPr i="1" lang="en-US" sz="900">
                          <a:solidFill>
                            <a:srgbClr val="212121"/>
                          </a:solidFill>
                          <a:highlight>
                            <a:srgbClr val="FFFFFF"/>
                          </a:highlight>
                          <a:latin typeface="Roboto"/>
                          <a:ea typeface="Roboto"/>
                          <a:cs typeface="Roboto"/>
                          <a:sym typeface="Roboto"/>
                        </a:rPr>
                        <a:t>/api/v4.1/job/</a:t>
                      </a:r>
                      <a:br>
                        <a:rPr i="1" lang="en-US" sz="900">
                          <a:solidFill>
                            <a:srgbClr val="212121"/>
                          </a:solidFill>
                          <a:highlight>
                            <a:srgbClr val="FFFFFF"/>
                          </a:highlight>
                          <a:latin typeface="Roboto"/>
                          <a:ea typeface="Roboto"/>
                          <a:cs typeface="Roboto"/>
                          <a:sym typeface="Roboto"/>
                        </a:rPr>
                      </a:br>
                      <a:r>
                        <a:rPr i="1" lang="en-US" sz="900">
                          <a:solidFill>
                            <a:schemeClr val="dk1"/>
                          </a:solidFill>
                          <a:highlight>
                            <a:srgbClr val="FFFFFF"/>
                          </a:highlight>
                          <a:latin typeface="Roboto"/>
                          <a:ea typeface="Roboto"/>
                          <a:cs typeface="Roboto"/>
                          <a:sym typeface="Roboto"/>
                        </a:rPr>
                        <a:t>{{inventory.job_id}}</a:t>
                      </a:r>
                      <a:r>
                        <a:rPr i="1" lang="en-US" sz="900">
                          <a:solidFill>
                            <a:srgbClr val="212121"/>
                          </a:solidFill>
                          <a:highlight>
                            <a:srgbClr val="FFFFFF"/>
                          </a:highlight>
                          <a:latin typeface="Roboto"/>
                          <a:ea typeface="Roboto"/>
                          <a:cs typeface="Roboto"/>
                          <a:sym typeface="Roboto"/>
                        </a:rPr>
                        <a:t>/batch</a:t>
                      </a:r>
                      <a:endParaRPr i="1" sz="900">
                        <a:solidFill>
                          <a:schemeClr val="dk1"/>
                        </a:solidFill>
                        <a:highlight>
                          <a:srgbClr val="FFFFFF"/>
                        </a:highlight>
                        <a:latin typeface="Roboto"/>
                        <a:ea typeface="Roboto"/>
                        <a:cs typeface="Roboto"/>
                        <a:sym typeface="Roboto"/>
                      </a:endParaRPr>
                    </a:p>
                  </a:txBody>
                  <a:tcPr marT="91425" marB="91425" marR="91425" marL="91425"/>
                </a:tc>
                <a:tc>
                  <a:txBody>
                    <a:bodyPr/>
                    <a:lstStyle/>
                    <a:p>
                      <a:pPr indent="0" lvl="0" marL="0" rtl="0" algn="l">
                        <a:spcBef>
                          <a:spcPts val="0"/>
                        </a:spcBef>
                        <a:spcAft>
                          <a:spcPts val="0"/>
                        </a:spcAft>
                        <a:buNone/>
                      </a:pPr>
                      <a:r>
                        <a:rPr lang="en-US" sz="900">
                          <a:solidFill>
                            <a:srgbClr val="3F3F3F"/>
                          </a:solidFill>
                        </a:rPr>
                        <a:t>{</a:t>
                      </a:r>
                      <a:endParaRPr sz="900">
                        <a:solidFill>
                          <a:srgbClr val="3F3F3F"/>
                        </a:solidFill>
                      </a:endParaRPr>
                    </a:p>
                    <a:p>
                      <a:pPr indent="0" lvl="0" marL="0" rtl="0" algn="l">
                        <a:spcBef>
                          <a:spcPts val="0"/>
                        </a:spcBef>
                        <a:spcAft>
                          <a:spcPts val="0"/>
                        </a:spcAft>
                        <a:buClr>
                          <a:schemeClr val="dk1"/>
                        </a:buClr>
                        <a:buFont typeface="Arial"/>
                        <a:buNone/>
                      </a:pPr>
                      <a:r>
                        <a:rPr lang="en-US" sz="900">
                          <a:solidFill>
                            <a:srgbClr val="3F3F3F"/>
                          </a:solidFill>
                        </a:rPr>
                        <a:t>  </a:t>
                      </a:r>
                      <a:r>
                        <a:rPr lang="en-US" sz="900">
                          <a:solidFill>
                            <a:srgbClr val="3F3F3F"/>
                          </a:solidFill>
                        </a:rPr>
                        <a:t>"action": "UPSERT",</a:t>
                      </a:r>
                      <a:endParaRPr sz="900">
                        <a:solidFill>
                          <a:schemeClr val="dk1"/>
                        </a:solidFill>
                      </a:endParaRPr>
                    </a:p>
                    <a:p>
                      <a:pPr indent="0" lvl="0" marL="0" rtl="0" algn="l">
                        <a:spcBef>
                          <a:spcPts val="0"/>
                        </a:spcBef>
                        <a:spcAft>
                          <a:spcPts val="0"/>
                        </a:spcAft>
                        <a:buClr>
                          <a:schemeClr val="dk1"/>
                        </a:buClr>
                        <a:buFont typeface="Arial"/>
                        <a:buNone/>
                      </a:pPr>
                      <a:r>
                        <a:rPr lang="en-US" sz="900">
                          <a:solidFill>
                            <a:srgbClr val="3F3F3F"/>
                          </a:solidFill>
                        </a:rPr>
                        <a:t>  "entityType": "INVENTORY",</a:t>
                      </a:r>
                      <a:endParaRPr sz="900">
                        <a:solidFill>
                          <a:schemeClr val="dk1"/>
                        </a:solidFill>
                      </a:endParaRPr>
                    </a:p>
                    <a:p>
                      <a:pPr indent="0" lvl="0" marL="0" rtl="0" algn="l">
                        <a:spcBef>
                          <a:spcPts val="0"/>
                        </a:spcBef>
                        <a:spcAft>
                          <a:spcPts val="0"/>
                        </a:spcAft>
                        <a:buClr>
                          <a:schemeClr val="dk1"/>
                        </a:buClr>
                        <a:buFont typeface="Arial"/>
                        <a:buNone/>
                      </a:pPr>
                      <a:r>
                        <a:rPr lang="en-US" sz="900">
                          <a:solidFill>
                            <a:srgbClr val="3F3F3F"/>
                          </a:solidFill>
                        </a:rPr>
                        <a:t>  "entities": [</a:t>
                      </a:r>
                      <a:br>
                        <a:rPr lang="en-US" sz="900">
                          <a:solidFill>
                            <a:srgbClr val="3F3F3F"/>
                          </a:solidFill>
                        </a:rPr>
                      </a:br>
                      <a:r>
                        <a:rPr lang="en-US" sz="900">
                          <a:solidFill>
                            <a:srgbClr val="3F3F3F"/>
                          </a:solidFill>
                        </a:rPr>
                        <a:t>  {"retailerId":”</a:t>
                      </a:r>
                      <a:r>
                        <a:rPr i="1" lang="en-US" sz="900">
                          <a:solidFill>
                            <a:srgbClr val="3F3F3F"/>
                          </a:solidFill>
                        </a:rPr>
                        <a:t>1</a:t>
                      </a:r>
                      <a:r>
                        <a:rPr lang="en-US" sz="900">
                          <a:solidFill>
                            <a:srgbClr val="3F3F3F"/>
                          </a:solidFill>
                        </a:rPr>
                        <a:t>","locationRef":”</a:t>
                      </a:r>
                      <a:r>
                        <a:rPr i="1" lang="en-US" sz="900">
                          <a:solidFill>
                            <a:srgbClr val="3F3F3F"/>
                          </a:solidFill>
                        </a:rPr>
                        <a:t>WHSE1</a:t>
                      </a:r>
                      <a:r>
                        <a:rPr lang="en-US" sz="900">
                          <a:solidFill>
                            <a:srgbClr val="3F3F3F"/>
                          </a:solidFill>
                        </a:rPr>
                        <a:t>","skuRef":"AH8050-001","qty":"100","correctedQty":0},</a:t>
                      </a:r>
                      <a:endParaRPr sz="900">
                        <a:solidFill>
                          <a:schemeClr val="dk1"/>
                        </a:solidFill>
                      </a:endParaRPr>
                    </a:p>
                    <a:p>
                      <a:pPr indent="0" lvl="0" marL="0" rtl="0" algn="l">
                        <a:spcBef>
                          <a:spcPts val="0"/>
                        </a:spcBef>
                        <a:spcAft>
                          <a:spcPts val="0"/>
                        </a:spcAft>
                        <a:buClr>
                          <a:schemeClr val="dk1"/>
                        </a:buClr>
                        <a:buFont typeface="Arial"/>
                        <a:buNone/>
                      </a:pPr>
                      <a:r>
                        <a:rPr lang="en-US" sz="900">
                          <a:solidFill>
                            <a:srgbClr val="3F3F3F"/>
                          </a:solidFill>
                        </a:rPr>
                        <a:t>  {"retailerId":”</a:t>
                      </a:r>
                      <a:r>
                        <a:rPr i="1" lang="en-US" sz="900">
                          <a:solidFill>
                            <a:srgbClr val="3F3F3F"/>
                          </a:solidFill>
                        </a:rPr>
                        <a:t>1</a:t>
                      </a:r>
                      <a:r>
                        <a:rPr lang="en-US" sz="900">
                          <a:solidFill>
                            <a:srgbClr val="3F3F3F"/>
                          </a:solidFill>
                        </a:rPr>
                        <a:t>","locationRef":”</a:t>
                      </a:r>
                      <a:r>
                        <a:rPr i="1" lang="en-US" sz="900">
                          <a:solidFill>
                            <a:srgbClr val="3F3F3F"/>
                          </a:solidFill>
                        </a:rPr>
                        <a:t>WHSE1</a:t>
                      </a:r>
                      <a:r>
                        <a:rPr lang="en-US" sz="900">
                          <a:solidFill>
                            <a:srgbClr val="3F3F3F"/>
                          </a:solidFill>
                        </a:rPr>
                        <a:t>","skuRef":"AH8050-002","qty":”50","correctedQty":0}</a:t>
                      </a:r>
                      <a:endParaRPr sz="900">
                        <a:solidFill>
                          <a:schemeClr val="dk1"/>
                        </a:solidFill>
                      </a:endParaRPr>
                    </a:p>
                    <a:p>
                      <a:pPr indent="0" lvl="0" marL="0" rtl="0" algn="l">
                        <a:spcBef>
                          <a:spcPts val="0"/>
                        </a:spcBef>
                        <a:spcAft>
                          <a:spcPts val="0"/>
                        </a:spcAft>
                        <a:buNone/>
                      </a:pPr>
                      <a:r>
                        <a:rPr lang="en-US" sz="900">
                          <a:solidFill>
                            <a:srgbClr val="3F3F3F"/>
                          </a:solidFill>
                        </a:rPr>
                        <a:t>  ]</a:t>
                      </a:r>
                      <a:endParaRPr sz="900">
                        <a:solidFill>
                          <a:srgbClr val="3F3F3F"/>
                        </a:solidFill>
                      </a:endParaRPr>
                    </a:p>
                    <a:p>
                      <a:pPr indent="0" lvl="0" marL="0" rtl="0" algn="l">
                        <a:spcBef>
                          <a:spcPts val="0"/>
                        </a:spcBef>
                        <a:spcAft>
                          <a:spcPts val="0"/>
                        </a:spcAft>
                        <a:buClr>
                          <a:schemeClr val="dk1"/>
                        </a:buClr>
                        <a:buFont typeface="Arial"/>
                        <a:buNone/>
                      </a:pPr>
                      <a:r>
                        <a:rPr lang="en-US" sz="900">
                          <a:solidFill>
                            <a:srgbClr val="3F3F3F"/>
                          </a:solidFill>
                        </a:rPr>
                        <a:t>}</a:t>
                      </a:r>
                      <a:endParaRPr sz="800">
                        <a:solidFill>
                          <a:srgbClr val="3F3F3F"/>
                        </a:solidFill>
                      </a:endParaRPr>
                    </a:p>
                  </a:txBody>
                  <a:tcPr marT="91425" marB="91425" marR="91425" marL="91425"/>
                </a:tc>
              </a:tr>
            </a:tbl>
          </a:graphicData>
        </a:graphic>
      </p:graphicFrame>
      <p:sp>
        <p:nvSpPr>
          <p:cNvPr id="986" name="Google Shape;986;p9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Global Inventory – Key Interfaces</a:t>
            </a:r>
            <a:endParaRPr/>
          </a:p>
        </p:txBody>
      </p:sp>
      <p:graphicFrame>
        <p:nvGraphicFramePr>
          <p:cNvPr id="987" name="Google Shape;987;p91"/>
          <p:cNvGraphicFramePr/>
          <p:nvPr/>
        </p:nvGraphicFramePr>
        <p:xfrm>
          <a:off x="463520" y="3440353"/>
          <a:ext cx="3000000" cy="3000000"/>
        </p:xfrm>
        <a:graphic>
          <a:graphicData uri="http://schemas.openxmlformats.org/drawingml/2006/table">
            <a:tbl>
              <a:tblPr>
                <a:noFill/>
                <a:tableStyleId>{583FB026-279A-40D2-9628-3DE065DB12CF}</a:tableStyleId>
              </a:tblPr>
              <a:tblGrid>
                <a:gridCol w="628650"/>
                <a:gridCol w="2000250"/>
              </a:tblGrid>
              <a:tr h="180975">
                <a:tc>
                  <a:txBody>
                    <a:bodyPr/>
                    <a:lstStyle/>
                    <a:p>
                      <a:pPr indent="0" lvl="0" marL="0" marR="0" rtl="0" algn="l">
                        <a:lnSpc>
                          <a:spcPct val="100000"/>
                        </a:lnSpc>
                        <a:spcBef>
                          <a:spcPts val="0"/>
                        </a:spcBef>
                        <a:spcAft>
                          <a:spcPts val="0"/>
                        </a:spcAft>
                        <a:buNone/>
                      </a:pPr>
                      <a:r>
                        <a:rPr b="1" i="0" lang="en-US" sz="900" u="none" cap="none" strike="noStrike">
                          <a:solidFill>
                            <a:schemeClr val="lt1"/>
                          </a:solidFill>
                          <a:latin typeface="Arial"/>
                          <a:ea typeface="Arial"/>
                          <a:cs typeface="Arial"/>
                          <a:sym typeface="Arial"/>
                        </a:rPr>
                        <a:t>Field</a:t>
                      </a:r>
                      <a:endParaRPr sz="900" u="none" cap="none" strike="noStrike">
                        <a:solidFill>
                          <a:schemeClr val="lt1"/>
                        </a:solidFill>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chemeClr val="dk2"/>
                    </a:solidFill>
                  </a:tcPr>
                </a:tc>
                <a:tc>
                  <a:txBody>
                    <a:bodyPr/>
                    <a:lstStyle/>
                    <a:p>
                      <a:pPr indent="0" lvl="0" marL="0" marR="0" rtl="0" algn="l">
                        <a:lnSpc>
                          <a:spcPct val="100000"/>
                        </a:lnSpc>
                        <a:spcBef>
                          <a:spcPts val="0"/>
                        </a:spcBef>
                        <a:spcAft>
                          <a:spcPts val="0"/>
                        </a:spcAft>
                        <a:buNone/>
                      </a:pPr>
                      <a:r>
                        <a:rPr b="1" i="0" lang="en-US" sz="900" u="none" cap="none" strike="noStrike">
                          <a:solidFill>
                            <a:schemeClr val="lt1"/>
                          </a:solidFill>
                          <a:latin typeface="Arial"/>
                          <a:ea typeface="Arial"/>
                          <a:cs typeface="Arial"/>
                          <a:sym typeface="Arial"/>
                        </a:rPr>
                        <a:t>Description</a:t>
                      </a:r>
                      <a:endParaRPr sz="900" u="none" cap="none" strike="noStrike">
                        <a:solidFill>
                          <a:schemeClr val="lt1"/>
                        </a:solidFill>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chemeClr val="dk2"/>
                    </a:solidFill>
                  </a:tcPr>
                </a:tc>
              </a:tr>
              <a:tr h="180975">
                <a:tc>
                  <a:txBody>
                    <a:bodyPr/>
                    <a:lstStyle/>
                    <a:p>
                      <a:pPr indent="0" lvl="0" marL="0" marR="0" rtl="0" algn="l">
                        <a:lnSpc>
                          <a:spcPct val="100000"/>
                        </a:lnSpc>
                        <a:spcBef>
                          <a:spcPts val="0"/>
                        </a:spcBef>
                        <a:spcAft>
                          <a:spcPts val="0"/>
                        </a:spcAft>
                        <a:buNone/>
                      </a:pPr>
                      <a:r>
                        <a:rPr b="0" i="0" lang="en-US" sz="900" u="none" cap="none" strike="noStrike">
                          <a:solidFill>
                            <a:srgbClr val="000000"/>
                          </a:solidFill>
                          <a:latin typeface="Arial"/>
                          <a:ea typeface="Arial"/>
                          <a:cs typeface="Arial"/>
                          <a:sym typeface="Arial"/>
                        </a:rPr>
                        <a:t>name</a:t>
                      </a:r>
                      <a:endParaRPr sz="900" u="none" cap="none" strike="noStrike">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chemeClr val="accent2"/>
                    </a:solidFill>
                  </a:tcPr>
                </a:tc>
                <a:tc>
                  <a:txBody>
                    <a:bodyPr/>
                    <a:lstStyle/>
                    <a:p>
                      <a:pPr indent="0" lvl="0" marL="0" marR="0" rtl="0" algn="l">
                        <a:lnSpc>
                          <a:spcPct val="100000"/>
                        </a:lnSpc>
                        <a:spcBef>
                          <a:spcPts val="0"/>
                        </a:spcBef>
                        <a:spcAft>
                          <a:spcPts val="0"/>
                        </a:spcAft>
                        <a:buNone/>
                      </a:pPr>
                      <a:r>
                        <a:rPr b="0" i="0" lang="en-US" sz="900" u="none" cap="none" strike="noStrike">
                          <a:solidFill>
                            <a:srgbClr val="000000"/>
                          </a:solidFill>
                          <a:latin typeface="Arial"/>
                          <a:ea typeface="Arial"/>
                          <a:cs typeface="Arial"/>
                          <a:sym typeface="Arial"/>
                        </a:rPr>
                        <a:t>Batch inventory Job</a:t>
                      </a:r>
                      <a:endParaRPr sz="900" u="none" cap="none" strike="noStrike">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chemeClr val="accent2"/>
                    </a:solidFill>
                  </a:tcPr>
                </a:tc>
              </a:tr>
              <a:tr h="180975">
                <a:tc>
                  <a:txBody>
                    <a:bodyPr/>
                    <a:lstStyle/>
                    <a:p>
                      <a:pPr indent="0" lvl="0" marL="0" marR="0" rtl="0" algn="l">
                        <a:lnSpc>
                          <a:spcPct val="100000"/>
                        </a:lnSpc>
                        <a:spcBef>
                          <a:spcPts val="0"/>
                        </a:spcBef>
                        <a:spcAft>
                          <a:spcPts val="0"/>
                        </a:spcAft>
                        <a:buNone/>
                      </a:pPr>
                      <a:r>
                        <a:rPr b="0" i="0" lang="en-US" sz="900" u="none" cap="none" strike="noStrike">
                          <a:solidFill>
                            <a:srgbClr val="000000"/>
                          </a:solidFill>
                          <a:latin typeface="Arial"/>
                          <a:ea typeface="Arial"/>
                          <a:cs typeface="Arial"/>
                          <a:sym typeface="Arial"/>
                        </a:rPr>
                        <a:t>retailerId</a:t>
                      </a:r>
                      <a:endParaRPr sz="900" u="none" cap="none" strike="noStrike">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rgbClr val="E6EFFF"/>
                    </a:solidFill>
                  </a:tcPr>
                </a:tc>
                <a:tc>
                  <a:txBody>
                    <a:bodyPr/>
                    <a:lstStyle/>
                    <a:p>
                      <a:pPr indent="0" lvl="0" marL="0" marR="0" rtl="0" algn="l">
                        <a:lnSpc>
                          <a:spcPct val="100000"/>
                        </a:lnSpc>
                        <a:spcBef>
                          <a:spcPts val="0"/>
                        </a:spcBef>
                        <a:spcAft>
                          <a:spcPts val="0"/>
                        </a:spcAft>
                        <a:buNone/>
                      </a:pPr>
                      <a:r>
                        <a:rPr lang="en-US" sz="900"/>
                        <a:t>{{retailerId}}</a:t>
                      </a:r>
                      <a:endParaRPr sz="900" u="none" cap="none" strike="noStrike">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rgbClr val="E6EFFF"/>
                    </a:solidFill>
                  </a:tcPr>
                </a:tc>
              </a:tr>
            </a:tbl>
          </a:graphicData>
        </a:graphic>
      </p:graphicFrame>
      <p:sp>
        <p:nvSpPr>
          <p:cNvPr id="988" name="Google Shape;988;p91"/>
          <p:cNvSpPr/>
          <p:nvPr/>
        </p:nvSpPr>
        <p:spPr>
          <a:xfrm>
            <a:off x="2961295" y="1593327"/>
            <a:ext cx="2527911" cy="584775"/>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3F3F3F"/>
              </a:buClr>
              <a:buSzPts val="800"/>
              <a:buFont typeface="Arial"/>
              <a:buNone/>
            </a:pPr>
            <a:r>
              <a:t/>
            </a:r>
            <a:endParaRPr sz="1100">
              <a:solidFill>
                <a:schemeClr val="dk1"/>
              </a:solidFill>
            </a:endParaRPr>
          </a:p>
          <a:p>
            <a:pPr indent="0" lvl="0" marL="0" marR="0" rtl="0" algn="l">
              <a:lnSpc>
                <a:spcPct val="100000"/>
              </a:lnSpc>
              <a:spcBef>
                <a:spcPts val="0"/>
              </a:spcBef>
              <a:spcAft>
                <a:spcPts val="0"/>
              </a:spcAft>
              <a:buClr>
                <a:srgbClr val="3F3F3F"/>
              </a:buClr>
              <a:buSzPts val="800"/>
              <a:buFont typeface="Arial"/>
              <a:buNone/>
            </a:pPr>
            <a:r>
              <a:t/>
            </a:r>
            <a:endParaRPr b="0" i="0" sz="1100" u="none" cap="none" strike="noStrike">
              <a:solidFill>
                <a:schemeClr val="dk1"/>
              </a:solidFill>
              <a:latin typeface="Arial"/>
              <a:ea typeface="Arial"/>
              <a:cs typeface="Arial"/>
              <a:sym typeface="Arial"/>
            </a:endParaRPr>
          </a:p>
        </p:txBody>
      </p:sp>
      <p:graphicFrame>
        <p:nvGraphicFramePr>
          <p:cNvPr id="989" name="Google Shape;989;p91"/>
          <p:cNvGraphicFramePr/>
          <p:nvPr/>
        </p:nvGraphicFramePr>
        <p:xfrm>
          <a:off x="3225620" y="3440342"/>
          <a:ext cx="3000000" cy="3000000"/>
        </p:xfrm>
        <a:graphic>
          <a:graphicData uri="http://schemas.openxmlformats.org/drawingml/2006/table">
            <a:tbl>
              <a:tblPr>
                <a:noFill/>
                <a:tableStyleId>{583FB026-279A-40D2-9628-3DE065DB12CF}</a:tableStyleId>
              </a:tblPr>
              <a:tblGrid>
                <a:gridCol w="1315800"/>
                <a:gridCol w="1376950"/>
              </a:tblGrid>
              <a:tr h="180975">
                <a:tc>
                  <a:txBody>
                    <a:bodyPr/>
                    <a:lstStyle/>
                    <a:p>
                      <a:pPr indent="0" lvl="0" marL="0" marR="0" rtl="0" algn="l">
                        <a:lnSpc>
                          <a:spcPct val="100000"/>
                        </a:lnSpc>
                        <a:spcBef>
                          <a:spcPts val="0"/>
                        </a:spcBef>
                        <a:spcAft>
                          <a:spcPts val="0"/>
                        </a:spcAft>
                        <a:buNone/>
                      </a:pPr>
                      <a:r>
                        <a:rPr b="1" i="0" lang="en-US" sz="900" u="none" cap="none" strike="noStrike">
                          <a:solidFill>
                            <a:schemeClr val="lt1"/>
                          </a:solidFill>
                          <a:latin typeface="Arial"/>
                          <a:ea typeface="Arial"/>
                          <a:cs typeface="Arial"/>
                          <a:sym typeface="Arial"/>
                        </a:rPr>
                        <a:t>Field</a:t>
                      </a:r>
                      <a:endParaRPr sz="900" u="none" cap="none" strike="noStrike">
                        <a:solidFill>
                          <a:schemeClr val="lt1"/>
                        </a:solidFill>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chemeClr val="dk2"/>
                    </a:solidFill>
                  </a:tcPr>
                </a:tc>
                <a:tc>
                  <a:txBody>
                    <a:bodyPr/>
                    <a:lstStyle/>
                    <a:p>
                      <a:pPr indent="0" lvl="0" marL="0" marR="0" rtl="0" algn="l">
                        <a:lnSpc>
                          <a:spcPct val="100000"/>
                        </a:lnSpc>
                        <a:spcBef>
                          <a:spcPts val="0"/>
                        </a:spcBef>
                        <a:spcAft>
                          <a:spcPts val="0"/>
                        </a:spcAft>
                        <a:buNone/>
                      </a:pPr>
                      <a:r>
                        <a:rPr b="1" i="0" lang="en-US" sz="900" u="none" cap="none" strike="noStrike">
                          <a:solidFill>
                            <a:schemeClr val="lt1"/>
                          </a:solidFill>
                          <a:latin typeface="Arial"/>
                          <a:ea typeface="Arial"/>
                          <a:cs typeface="Arial"/>
                          <a:sym typeface="Arial"/>
                        </a:rPr>
                        <a:t>Description</a:t>
                      </a:r>
                      <a:endParaRPr sz="900" u="none" cap="none" strike="noStrike">
                        <a:solidFill>
                          <a:schemeClr val="lt1"/>
                        </a:solidFill>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chemeClr val="dk2"/>
                    </a:solidFill>
                  </a:tcPr>
                </a:tc>
              </a:tr>
              <a:tr h="180975">
                <a:tc>
                  <a:txBody>
                    <a:bodyPr/>
                    <a:lstStyle/>
                    <a:p>
                      <a:pPr indent="0" lvl="0" marL="0" marR="0" rtl="0" algn="l">
                        <a:lnSpc>
                          <a:spcPct val="100000"/>
                        </a:lnSpc>
                        <a:spcBef>
                          <a:spcPts val="0"/>
                        </a:spcBef>
                        <a:spcAft>
                          <a:spcPts val="0"/>
                        </a:spcAft>
                        <a:buNone/>
                      </a:pPr>
                      <a:r>
                        <a:rPr b="0" i="0" lang="en-US" sz="900" u="none" cap="none" strike="noStrike">
                          <a:solidFill>
                            <a:srgbClr val="000000"/>
                          </a:solidFill>
                          <a:latin typeface="Arial"/>
                          <a:ea typeface="Arial"/>
                          <a:cs typeface="Arial"/>
                          <a:sym typeface="Arial"/>
                        </a:rPr>
                        <a:t>action</a:t>
                      </a:r>
                      <a:endParaRPr sz="900" u="none" cap="none" strike="noStrike">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chemeClr val="accent2"/>
                    </a:solidFill>
                  </a:tcPr>
                </a:tc>
                <a:tc>
                  <a:txBody>
                    <a:bodyPr/>
                    <a:lstStyle/>
                    <a:p>
                      <a:pPr indent="0" lvl="0" marL="0" marR="0" rtl="0" algn="l">
                        <a:lnSpc>
                          <a:spcPct val="100000"/>
                        </a:lnSpc>
                        <a:spcBef>
                          <a:spcPts val="0"/>
                        </a:spcBef>
                        <a:spcAft>
                          <a:spcPts val="0"/>
                        </a:spcAft>
                        <a:buNone/>
                      </a:pPr>
                      <a:r>
                        <a:rPr b="0" i="0" lang="en-US" sz="900" u="none" cap="none" strike="noStrike">
                          <a:solidFill>
                            <a:srgbClr val="000000"/>
                          </a:solidFill>
                          <a:latin typeface="Arial"/>
                          <a:ea typeface="Arial"/>
                          <a:cs typeface="Arial"/>
                          <a:sym typeface="Arial"/>
                        </a:rPr>
                        <a:t>UPSERT</a:t>
                      </a:r>
                      <a:endParaRPr sz="900" u="none" cap="none" strike="noStrike">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chemeClr val="accent2"/>
                    </a:solidFill>
                  </a:tcPr>
                </a:tc>
              </a:tr>
              <a:tr h="180975">
                <a:tc>
                  <a:txBody>
                    <a:bodyPr/>
                    <a:lstStyle/>
                    <a:p>
                      <a:pPr indent="0" lvl="0" marL="0" marR="0" rtl="0" algn="l">
                        <a:lnSpc>
                          <a:spcPct val="100000"/>
                        </a:lnSpc>
                        <a:spcBef>
                          <a:spcPts val="0"/>
                        </a:spcBef>
                        <a:spcAft>
                          <a:spcPts val="0"/>
                        </a:spcAft>
                        <a:buNone/>
                      </a:pPr>
                      <a:r>
                        <a:rPr b="0" i="0" lang="en-US" sz="900" u="none" cap="none" strike="noStrike">
                          <a:solidFill>
                            <a:srgbClr val="000000"/>
                          </a:solidFill>
                          <a:latin typeface="Arial"/>
                          <a:ea typeface="Arial"/>
                          <a:cs typeface="Arial"/>
                          <a:sym typeface="Arial"/>
                        </a:rPr>
                        <a:t>entityType</a:t>
                      </a:r>
                      <a:endParaRPr sz="900" u="none" cap="none" strike="noStrike">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rgbClr val="E6EFFF"/>
                    </a:solidFill>
                  </a:tcPr>
                </a:tc>
                <a:tc>
                  <a:txBody>
                    <a:bodyPr/>
                    <a:lstStyle/>
                    <a:p>
                      <a:pPr indent="0" lvl="0" marL="0" marR="0" rtl="0" algn="l">
                        <a:lnSpc>
                          <a:spcPct val="100000"/>
                        </a:lnSpc>
                        <a:spcBef>
                          <a:spcPts val="0"/>
                        </a:spcBef>
                        <a:spcAft>
                          <a:spcPts val="0"/>
                        </a:spcAft>
                        <a:buNone/>
                      </a:pPr>
                      <a:r>
                        <a:rPr b="0" i="0" lang="en-US" sz="900" u="none" cap="none" strike="noStrike">
                          <a:solidFill>
                            <a:srgbClr val="000000"/>
                          </a:solidFill>
                          <a:latin typeface="Arial"/>
                          <a:ea typeface="Arial"/>
                          <a:cs typeface="Arial"/>
                          <a:sym typeface="Arial"/>
                        </a:rPr>
                        <a:t>Inventory</a:t>
                      </a:r>
                      <a:endParaRPr sz="900" u="none" cap="none" strike="noStrike">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rgbClr val="E6EFFF"/>
                    </a:solidFill>
                  </a:tcPr>
                </a:tc>
              </a:tr>
              <a:tr h="180975">
                <a:tc>
                  <a:txBody>
                    <a:bodyPr/>
                    <a:lstStyle/>
                    <a:p>
                      <a:pPr indent="0" lvl="0" marL="0" marR="0" rtl="0" algn="l">
                        <a:lnSpc>
                          <a:spcPct val="100000"/>
                        </a:lnSpc>
                        <a:spcBef>
                          <a:spcPts val="0"/>
                        </a:spcBef>
                        <a:spcAft>
                          <a:spcPts val="0"/>
                        </a:spcAft>
                        <a:buNone/>
                      </a:pPr>
                      <a:r>
                        <a:rPr b="0" i="0" lang="en-US" sz="900" u="none" cap="none" strike="noStrike">
                          <a:solidFill>
                            <a:srgbClr val="000000"/>
                          </a:solidFill>
                          <a:latin typeface="Arial"/>
                          <a:ea typeface="Arial"/>
                          <a:cs typeface="Arial"/>
                          <a:sym typeface="Arial"/>
                        </a:rPr>
                        <a:t>entities.retailerId</a:t>
                      </a:r>
                      <a:endParaRPr sz="900" u="none" cap="none" strike="noStrike">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chemeClr val="accent2"/>
                    </a:solidFill>
                  </a:tcPr>
                </a:tc>
                <a:tc>
                  <a:txBody>
                    <a:bodyPr/>
                    <a:lstStyle/>
                    <a:p>
                      <a:pPr indent="0" lvl="0" marL="0" marR="0" rtl="0" algn="l">
                        <a:lnSpc>
                          <a:spcPct val="100000"/>
                        </a:lnSpc>
                        <a:spcBef>
                          <a:spcPts val="0"/>
                        </a:spcBef>
                        <a:spcAft>
                          <a:spcPts val="0"/>
                        </a:spcAft>
                        <a:buNone/>
                      </a:pPr>
                      <a:r>
                        <a:rPr lang="en-US" sz="900" u="none" cap="none" strike="noStrike">
                          <a:latin typeface="Arial"/>
                          <a:ea typeface="Arial"/>
                          <a:cs typeface="Arial"/>
                          <a:sym typeface="Arial"/>
                        </a:rPr>
                        <a:t> </a:t>
                      </a:r>
                      <a:r>
                        <a:rPr lang="en-US" sz="900">
                          <a:solidFill>
                            <a:schemeClr val="dk1"/>
                          </a:solidFill>
                        </a:rPr>
                        <a:t>{{retailerId}}</a:t>
                      </a:r>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chemeClr val="accent2"/>
                    </a:solidFill>
                  </a:tcPr>
                </a:tc>
              </a:tr>
              <a:tr h="180975">
                <a:tc>
                  <a:txBody>
                    <a:bodyPr/>
                    <a:lstStyle/>
                    <a:p>
                      <a:pPr indent="0" lvl="0" marL="0" marR="0" rtl="0" algn="l">
                        <a:lnSpc>
                          <a:spcPct val="100000"/>
                        </a:lnSpc>
                        <a:spcBef>
                          <a:spcPts val="0"/>
                        </a:spcBef>
                        <a:spcAft>
                          <a:spcPts val="0"/>
                        </a:spcAft>
                        <a:buNone/>
                      </a:pPr>
                      <a:r>
                        <a:rPr b="0" i="0" lang="en-US" sz="900" u="none" cap="none" strike="noStrike">
                          <a:solidFill>
                            <a:srgbClr val="000000"/>
                          </a:solidFill>
                          <a:latin typeface="Arial"/>
                          <a:ea typeface="Arial"/>
                          <a:cs typeface="Arial"/>
                          <a:sym typeface="Arial"/>
                        </a:rPr>
                        <a:t>entities.locationRef</a:t>
                      </a:r>
                      <a:endParaRPr sz="900" u="none" cap="none" strike="noStrike">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rgbClr val="E6EFFF"/>
                    </a:solidFill>
                  </a:tcPr>
                </a:tc>
                <a:tc>
                  <a:txBody>
                    <a:bodyPr/>
                    <a:lstStyle/>
                    <a:p>
                      <a:pPr indent="0" lvl="0" marL="0" marR="0" rtl="0" algn="l">
                        <a:lnSpc>
                          <a:spcPct val="100000"/>
                        </a:lnSpc>
                        <a:spcBef>
                          <a:spcPts val="0"/>
                        </a:spcBef>
                        <a:spcAft>
                          <a:spcPts val="0"/>
                        </a:spcAft>
                        <a:buNone/>
                      </a:pPr>
                      <a:r>
                        <a:rPr lang="en-US" sz="900" u="none" cap="none" strike="noStrike">
                          <a:latin typeface="Arial"/>
                          <a:ea typeface="Arial"/>
                          <a:cs typeface="Arial"/>
                          <a:sym typeface="Arial"/>
                        </a:rPr>
                        <a:t> {{locationRef}}</a:t>
                      </a:r>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rgbClr val="E6EFFF"/>
                    </a:solidFill>
                  </a:tcPr>
                </a:tc>
              </a:tr>
              <a:tr h="180975">
                <a:tc>
                  <a:txBody>
                    <a:bodyPr/>
                    <a:lstStyle/>
                    <a:p>
                      <a:pPr indent="0" lvl="0" marL="0" marR="0" rtl="0" algn="l">
                        <a:lnSpc>
                          <a:spcPct val="100000"/>
                        </a:lnSpc>
                        <a:spcBef>
                          <a:spcPts val="0"/>
                        </a:spcBef>
                        <a:spcAft>
                          <a:spcPts val="0"/>
                        </a:spcAft>
                        <a:buNone/>
                      </a:pPr>
                      <a:r>
                        <a:rPr b="0" i="0" lang="en-US" sz="900" u="none" cap="none" strike="noStrike">
                          <a:solidFill>
                            <a:srgbClr val="000000"/>
                          </a:solidFill>
                          <a:latin typeface="Arial"/>
                          <a:ea typeface="Arial"/>
                          <a:cs typeface="Arial"/>
                          <a:sym typeface="Arial"/>
                        </a:rPr>
                        <a:t>entities.skuRef</a:t>
                      </a:r>
                      <a:endParaRPr sz="900" u="none" cap="none" strike="noStrike">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chemeClr val="accent2"/>
                    </a:solidFill>
                  </a:tcPr>
                </a:tc>
                <a:tc>
                  <a:txBody>
                    <a:bodyPr/>
                    <a:lstStyle/>
                    <a:p>
                      <a:pPr indent="0" lvl="0" marL="0" marR="0" rtl="0" algn="l">
                        <a:lnSpc>
                          <a:spcPct val="100000"/>
                        </a:lnSpc>
                        <a:spcBef>
                          <a:spcPts val="0"/>
                        </a:spcBef>
                        <a:spcAft>
                          <a:spcPts val="0"/>
                        </a:spcAft>
                        <a:buNone/>
                      </a:pPr>
                      <a:r>
                        <a:rPr lang="en-US" sz="900" u="none" cap="none" strike="noStrike">
                          <a:latin typeface="Arial"/>
                          <a:ea typeface="Arial"/>
                          <a:cs typeface="Arial"/>
                          <a:sym typeface="Arial"/>
                        </a:rPr>
                        <a:t> {{variantProductRef}}</a:t>
                      </a:r>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chemeClr val="accent2"/>
                    </a:solidFill>
                  </a:tcPr>
                </a:tc>
              </a:tr>
              <a:tr h="180975">
                <a:tc>
                  <a:txBody>
                    <a:bodyPr/>
                    <a:lstStyle/>
                    <a:p>
                      <a:pPr indent="0" lvl="0" marL="0" marR="0" rtl="0" algn="l">
                        <a:lnSpc>
                          <a:spcPct val="100000"/>
                        </a:lnSpc>
                        <a:spcBef>
                          <a:spcPts val="0"/>
                        </a:spcBef>
                        <a:spcAft>
                          <a:spcPts val="0"/>
                        </a:spcAft>
                        <a:buNone/>
                      </a:pPr>
                      <a:r>
                        <a:rPr b="0" i="0" lang="en-US" sz="900" u="none" cap="none" strike="noStrike">
                          <a:solidFill>
                            <a:srgbClr val="000000"/>
                          </a:solidFill>
                          <a:latin typeface="Arial"/>
                          <a:ea typeface="Arial"/>
                          <a:cs typeface="Arial"/>
                          <a:sym typeface="Arial"/>
                        </a:rPr>
                        <a:t>entities.qty</a:t>
                      </a:r>
                      <a:endParaRPr sz="900" u="none" cap="none" strike="noStrike">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rgbClr val="E6EFFF"/>
                    </a:solidFill>
                  </a:tcPr>
                </a:tc>
                <a:tc>
                  <a:txBody>
                    <a:bodyPr/>
                    <a:lstStyle/>
                    <a:p>
                      <a:pPr indent="0" lvl="0" marL="0" marR="0" rtl="0" algn="l">
                        <a:lnSpc>
                          <a:spcPct val="100000"/>
                        </a:lnSpc>
                        <a:spcBef>
                          <a:spcPts val="0"/>
                        </a:spcBef>
                        <a:spcAft>
                          <a:spcPts val="0"/>
                        </a:spcAft>
                        <a:buNone/>
                      </a:pPr>
                      <a:r>
                        <a:rPr lang="en-US" sz="900" u="none" cap="none" strike="noStrike">
                          <a:latin typeface="Arial"/>
                          <a:ea typeface="Arial"/>
                          <a:cs typeface="Arial"/>
                          <a:sym typeface="Arial"/>
                        </a:rPr>
                        <a:t> {{qty}}</a:t>
                      </a:r>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rgbClr val="E6EFFF"/>
                    </a:solidFill>
                  </a:tcPr>
                </a:tc>
              </a:tr>
              <a:tr h="180975">
                <a:tc>
                  <a:txBody>
                    <a:bodyPr/>
                    <a:lstStyle/>
                    <a:p>
                      <a:pPr indent="0" lvl="0" marL="0" marR="0" rtl="0" algn="l">
                        <a:lnSpc>
                          <a:spcPct val="100000"/>
                        </a:lnSpc>
                        <a:spcBef>
                          <a:spcPts val="0"/>
                        </a:spcBef>
                        <a:spcAft>
                          <a:spcPts val="0"/>
                        </a:spcAft>
                        <a:buNone/>
                      </a:pPr>
                      <a:r>
                        <a:rPr b="0" i="0" lang="en-US" sz="900" u="none" cap="none" strike="noStrike">
                          <a:solidFill>
                            <a:srgbClr val="000000"/>
                          </a:solidFill>
                          <a:latin typeface="Arial"/>
                          <a:ea typeface="Arial"/>
                          <a:cs typeface="Arial"/>
                          <a:sym typeface="Arial"/>
                        </a:rPr>
                        <a:t>entities.correctedQty</a:t>
                      </a:r>
                      <a:endParaRPr sz="900" u="none" cap="none" strike="noStrike">
                        <a:latin typeface="Arial"/>
                        <a:ea typeface="Arial"/>
                        <a:cs typeface="Arial"/>
                        <a:sym typeface="Arial"/>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chemeClr val="accent2"/>
                    </a:solidFill>
                  </a:tcPr>
                </a:tc>
                <a:tc>
                  <a:txBody>
                    <a:bodyPr/>
                    <a:lstStyle/>
                    <a:p>
                      <a:pPr indent="0" lvl="0" marL="0" marR="0" rtl="0" algn="l">
                        <a:lnSpc>
                          <a:spcPct val="100000"/>
                        </a:lnSpc>
                        <a:spcBef>
                          <a:spcPts val="0"/>
                        </a:spcBef>
                        <a:spcAft>
                          <a:spcPts val="0"/>
                        </a:spcAft>
                        <a:buNone/>
                      </a:pPr>
                      <a:r>
                        <a:rPr lang="en-US" sz="900" u="none" cap="none" strike="noStrike">
                          <a:latin typeface="Arial"/>
                          <a:ea typeface="Arial"/>
                          <a:cs typeface="Arial"/>
                          <a:sym typeface="Arial"/>
                        </a:rPr>
                        <a:t> 0</a:t>
                      </a:r>
                      <a:endParaRPr/>
                    </a:p>
                  </a:txBody>
                  <a:tcPr marT="9525" marB="45725" marR="9525" marL="9525" anchor="b">
                    <a:lnL cap="flat" cmpd="sng" w="12675">
                      <a:solidFill>
                        <a:srgbClr val="FFFFFF"/>
                      </a:solidFill>
                      <a:prstDash val="solid"/>
                      <a:round/>
                      <a:headEnd len="sm" w="sm" type="none"/>
                      <a:tailEnd len="sm" w="sm" type="none"/>
                    </a:lnL>
                    <a:lnR cap="flat" cmpd="sng" w="12675">
                      <a:solidFill>
                        <a:srgbClr val="FFFFFF"/>
                      </a:solidFill>
                      <a:prstDash val="solid"/>
                      <a:round/>
                      <a:headEnd len="sm" w="sm" type="none"/>
                      <a:tailEnd len="sm" w="sm" type="none"/>
                    </a:lnR>
                    <a:lnT cap="flat" cmpd="sng" w="12675">
                      <a:solidFill>
                        <a:srgbClr val="FFFFFF"/>
                      </a:solidFill>
                      <a:prstDash val="solid"/>
                      <a:round/>
                      <a:headEnd len="sm" w="sm" type="none"/>
                      <a:tailEnd len="sm" w="sm" type="none"/>
                    </a:lnT>
                    <a:lnB cap="flat" cmpd="sng" w="12675">
                      <a:solidFill>
                        <a:srgbClr val="FFFFFF"/>
                      </a:solidFill>
                      <a:prstDash val="solid"/>
                      <a:round/>
                      <a:headEnd len="sm" w="sm" type="none"/>
                      <a:tailEnd len="sm" w="sm" type="none"/>
                    </a:lnB>
                    <a:solidFill>
                      <a:schemeClr val="accent2"/>
                    </a:solid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3" name="Shape 993"/>
        <p:cNvGrpSpPr/>
        <p:nvPr/>
      </p:nvGrpSpPr>
      <p:grpSpPr>
        <a:xfrm>
          <a:off x="0" y="0"/>
          <a:ext cx="0" cy="0"/>
          <a:chOff x="0" y="0"/>
          <a:chExt cx="0" cy="0"/>
        </a:xfrm>
      </p:grpSpPr>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997" name="Shape 997"/>
        <p:cNvGrpSpPr/>
        <p:nvPr/>
      </p:nvGrpSpPr>
      <p:grpSpPr>
        <a:xfrm>
          <a:off x="0" y="0"/>
          <a:ext cx="0" cy="0"/>
          <a:chOff x="0" y="0"/>
          <a:chExt cx="0" cy="0"/>
        </a:xfrm>
      </p:grpSpPr>
      <p:sp>
        <p:nvSpPr>
          <p:cNvPr id="998" name="Google Shape;998;p93"/>
          <p:cNvSpPr txBox="1"/>
          <p:nvPr>
            <p:ph idx="1" type="body"/>
          </p:nvPr>
        </p:nvSpPr>
        <p:spPr>
          <a:xfrm>
            <a:off x="354158" y="994519"/>
            <a:ext cx="8435700" cy="3263400"/>
          </a:xfrm>
          <a:prstGeom prst="rect">
            <a:avLst/>
          </a:prstGeom>
          <a:noFill/>
          <a:ln>
            <a:noFill/>
          </a:ln>
        </p:spPr>
        <p:txBody>
          <a:bodyPr anchorCtr="0" anchor="t" bIns="45700" lIns="91425" spcFirstLastPara="1" rIns="90000" wrap="square" tIns="45700">
            <a:noAutofit/>
          </a:bodyPr>
          <a:lstStyle/>
          <a:p>
            <a:pPr indent="0" lvl="0" marL="0" rtl="0" algn="l">
              <a:lnSpc>
                <a:spcPct val="115000"/>
              </a:lnSpc>
              <a:spcBef>
                <a:spcPts val="0"/>
              </a:spcBef>
              <a:spcAft>
                <a:spcPts val="0"/>
              </a:spcAft>
              <a:buClr>
                <a:schemeClr val="dk1"/>
              </a:buClr>
              <a:buSzPts val="1100"/>
              <a:buFont typeface="Arial"/>
              <a:buNone/>
            </a:pPr>
            <a:r>
              <a:rPr i="1" lang="en-US" sz="1200">
                <a:solidFill>
                  <a:schemeClr val="lt1"/>
                </a:solidFill>
              </a:rPr>
              <a:t>These slides contain information which is the property of Fluent Retail Pty Ltd (</a:t>
            </a:r>
            <a:r>
              <a:rPr b="1" i="1" lang="en-US" sz="1200">
                <a:solidFill>
                  <a:schemeClr val="lt1"/>
                </a:solidFill>
              </a:rPr>
              <a:t>Fluent</a:t>
            </a:r>
            <a:r>
              <a:rPr i="1" lang="en-US" sz="1200">
                <a:solidFill>
                  <a:schemeClr val="lt1"/>
                </a:solidFill>
              </a:rPr>
              <a:t>) and which may be confidential and/or subject to copyright.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US"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US" sz="1200">
                <a:solidFill>
                  <a:schemeClr val="lt1"/>
                </a:solidFill>
              </a:rPr>
              <a:t>The material contained in this presentation is of a general nature only. It is not, and not intended to be, advice on any specific professional or commercial matter. The effectiveness or accuracy of any professional or commercial advice depends on the particular circumstances of each case. Neither Fluent nor any individual author accepts any responsibility for any acts or omissions resulting from reliance upon the content of this presentation. Before acting on the basis of any material contained in this presentation, we recommend that you consult your adviser and/or contact Fluent.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US"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US" sz="1200">
                <a:solidFill>
                  <a:schemeClr val="lt1"/>
                </a:solidFill>
              </a:rPr>
              <a:t>This presentation aims to provide information on the Fluent Order Management system and may not be a complete summary. The information contained in this presentation is accurate as at the date noted in the presentation and may change from time to time without any notice to you.</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US"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800"/>
              <a:buFont typeface="Arial"/>
              <a:buNone/>
            </a:pPr>
            <a:r>
              <a:rPr i="1" lang="en-US" sz="1200">
                <a:solidFill>
                  <a:schemeClr val="lt1"/>
                </a:solidFill>
              </a:rPr>
              <a:t>Nothing in this presentation is intended to be construed as a contract or as an offer to enter into a contract.</a:t>
            </a:r>
            <a:endParaRPr i="1" sz="1200">
              <a:solidFill>
                <a:schemeClr val="lt1"/>
              </a:solidFill>
            </a:endParaRPr>
          </a:p>
          <a:p>
            <a:pPr indent="0" lvl="0" marL="0" rtl="0" algn="l">
              <a:spcBef>
                <a:spcPts val="0"/>
              </a:spcBef>
              <a:spcAft>
                <a:spcPts val="0"/>
              </a:spcAft>
              <a:buClr>
                <a:schemeClr val="accent6"/>
              </a:buClr>
              <a:buSzPts val="1400"/>
              <a:buFont typeface="Arial"/>
              <a:buNone/>
            </a:pPr>
            <a:r>
              <a:t/>
            </a:r>
            <a:endParaRPr/>
          </a:p>
        </p:txBody>
      </p:sp>
      <p:sp>
        <p:nvSpPr>
          <p:cNvPr id="999" name="Google Shape;999;p93"/>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800"/>
              <a:buFont typeface="Arial"/>
              <a:buNone/>
            </a:pPr>
            <a:r>
              <a:rPr lang="en-US" sz="1400">
                <a:solidFill>
                  <a:schemeClr val="dk2"/>
                </a:solidFill>
              </a:rPr>
              <a:t>Legal Disclaimer</a:t>
            </a:r>
            <a:endParaRPr>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6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US"/>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800"/>
              <a:buNone/>
            </a:pPr>
            <a:r>
              <a:t/>
            </a:r>
            <a:endParaRPr/>
          </a:p>
        </p:txBody>
      </p:sp>
      <p:sp>
        <p:nvSpPr>
          <p:cNvPr id="516" name="Google Shape;516;p67"/>
          <p:cNvSpPr/>
          <p:nvPr/>
        </p:nvSpPr>
        <p:spPr>
          <a:xfrm>
            <a:off x="1086675" y="12115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US" u="none" cap="none" strike="noStrike">
                <a:solidFill>
                  <a:srgbClr val="000000"/>
                </a:solidFill>
                <a:latin typeface="Arial"/>
                <a:ea typeface="Arial"/>
                <a:cs typeface="Arial"/>
                <a:sym typeface="Arial"/>
              </a:rPr>
              <a:t>Session Introduction &amp; Objectives</a:t>
            </a:r>
            <a:endParaRPr b="1" i="0" u="none" cap="none" strike="noStrike">
              <a:solidFill>
                <a:srgbClr val="000000"/>
              </a:solidFill>
            </a:endParaRPr>
          </a:p>
        </p:txBody>
      </p:sp>
      <p:sp>
        <p:nvSpPr>
          <p:cNvPr id="517" name="Google Shape;517;p67"/>
          <p:cNvSpPr/>
          <p:nvPr/>
        </p:nvSpPr>
        <p:spPr>
          <a:xfrm>
            <a:off x="1086675" y="1842419"/>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US" sz="1300">
                <a:solidFill>
                  <a:schemeClr val="dk1"/>
                </a:solidFill>
              </a:rPr>
              <a:t>Global Inventory Concepts in Fluent OMS / Product Demo / Best Practices</a:t>
            </a:r>
            <a:endParaRPr b="1"/>
          </a:p>
        </p:txBody>
      </p:sp>
      <p:sp>
        <p:nvSpPr>
          <p:cNvPr id="518" name="Google Shape;518;p67"/>
          <p:cNvSpPr/>
          <p:nvPr/>
        </p:nvSpPr>
        <p:spPr>
          <a:xfrm>
            <a:off x="1086675" y="2473321"/>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US" sz="1300">
                <a:solidFill>
                  <a:schemeClr val="dk1"/>
                </a:solidFill>
              </a:rPr>
              <a:t>Inventory Management Demo</a:t>
            </a:r>
            <a:endParaRPr b="1"/>
          </a:p>
        </p:txBody>
      </p:sp>
      <p:sp>
        <p:nvSpPr>
          <p:cNvPr id="519" name="Google Shape;519;p67"/>
          <p:cNvSpPr/>
          <p:nvPr/>
        </p:nvSpPr>
        <p:spPr>
          <a:xfrm>
            <a:off x="1086675" y="3104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US"/>
              <a:t>Recap of </a:t>
            </a:r>
            <a:r>
              <a:rPr b="0" i="0" lang="en-US" u="none" cap="none" strike="noStrike">
                <a:solidFill>
                  <a:srgbClr val="000000"/>
                </a:solidFill>
                <a:latin typeface="Arial"/>
                <a:ea typeface="Arial"/>
                <a:cs typeface="Arial"/>
                <a:sym typeface="Arial"/>
              </a:rPr>
              <a:t>Decisions, Gaps </a:t>
            </a:r>
            <a:r>
              <a:rPr lang="en-US"/>
              <a:t>and</a:t>
            </a:r>
            <a:r>
              <a:rPr b="0" i="0" lang="en-US" u="none" cap="none" strike="noStrike">
                <a:solidFill>
                  <a:srgbClr val="000000"/>
                </a:solidFill>
                <a:latin typeface="Arial"/>
                <a:ea typeface="Arial"/>
                <a:cs typeface="Arial"/>
                <a:sym typeface="Arial"/>
              </a:rPr>
              <a:t> </a:t>
            </a:r>
            <a:r>
              <a:rPr lang="en-US">
                <a:solidFill>
                  <a:srgbClr val="000000"/>
                </a:solidFill>
              </a:rPr>
              <a:t>Open Items</a:t>
            </a:r>
            <a:endParaRPr b="1"/>
          </a:p>
        </p:txBody>
      </p:sp>
      <p:sp>
        <p:nvSpPr>
          <p:cNvPr id="520" name="Google Shape;520;p67"/>
          <p:cNvSpPr/>
          <p:nvPr/>
        </p:nvSpPr>
        <p:spPr>
          <a:xfrm>
            <a:off x="354075" y="12114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FFFFFF"/>
                </a:solidFill>
                <a:latin typeface="Roboto"/>
                <a:ea typeface="Roboto"/>
                <a:cs typeface="Roboto"/>
                <a:sym typeface="Roboto"/>
              </a:rPr>
              <a:t>1</a:t>
            </a:r>
            <a:endParaRPr b="1" i="0" sz="2600" u="none" cap="none" strike="noStrike">
              <a:solidFill>
                <a:srgbClr val="FFFFFF"/>
              </a:solidFill>
              <a:latin typeface="Roboto"/>
              <a:ea typeface="Roboto"/>
              <a:cs typeface="Roboto"/>
              <a:sym typeface="Roboto"/>
            </a:endParaRPr>
          </a:p>
        </p:txBody>
      </p:sp>
      <p:sp>
        <p:nvSpPr>
          <p:cNvPr id="521" name="Google Shape;521;p67"/>
          <p:cNvSpPr/>
          <p:nvPr/>
        </p:nvSpPr>
        <p:spPr>
          <a:xfrm>
            <a:off x="354075" y="18423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FFFFFF"/>
                </a:solidFill>
                <a:latin typeface="Roboto"/>
                <a:ea typeface="Roboto"/>
                <a:cs typeface="Roboto"/>
                <a:sym typeface="Roboto"/>
              </a:rPr>
              <a:t>2</a:t>
            </a:r>
            <a:endParaRPr b="1" i="0" sz="2600" u="none" cap="none" strike="noStrike">
              <a:solidFill>
                <a:srgbClr val="FFFFFF"/>
              </a:solidFill>
              <a:latin typeface="Roboto"/>
              <a:ea typeface="Roboto"/>
              <a:cs typeface="Roboto"/>
              <a:sym typeface="Roboto"/>
            </a:endParaRPr>
          </a:p>
        </p:txBody>
      </p:sp>
      <p:sp>
        <p:nvSpPr>
          <p:cNvPr id="522" name="Google Shape;522;p67"/>
          <p:cNvSpPr/>
          <p:nvPr/>
        </p:nvSpPr>
        <p:spPr>
          <a:xfrm>
            <a:off x="354075" y="24732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FFFFFF"/>
                </a:solidFill>
                <a:latin typeface="Roboto"/>
                <a:ea typeface="Roboto"/>
                <a:cs typeface="Roboto"/>
                <a:sym typeface="Roboto"/>
              </a:rPr>
              <a:t>3</a:t>
            </a:r>
            <a:endParaRPr b="1" i="0" sz="2600" u="none" cap="none" strike="noStrike">
              <a:solidFill>
                <a:srgbClr val="FFFFFF"/>
              </a:solidFill>
              <a:latin typeface="Roboto"/>
              <a:ea typeface="Roboto"/>
              <a:cs typeface="Roboto"/>
              <a:sym typeface="Roboto"/>
            </a:endParaRPr>
          </a:p>
        </p:txBody>
      </p:sp>
      <p:sp>
        <p:nvSpPr>
          <p:cNvPr id="523" name="Google Shape;523;p67"/>
          <p:cNvSpPr/>
          <p:nvPr/>
        </p:nvSpPr>
        <p:spPr>
          <a:xfrm>
            <a:off x="354075" y="3104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FFFFFF"/>
                </a:solidFill>
                <a:latin typeface="Roboto"/>
                <a:ea typeface="Roboto"/>
                <a:cs typeface="Roboto"/>
                <a:sym typeface="Roboto"/>
              </a:rPr>
              <a:t>4</a:t>
            </a:r>
            <a:endParaRPr b="1" i="0" sz="2600" u="none" cap="none" strike="noStrike">
              <a:solidFill>
                <a:srgbClr val="FFFFFF"/>
              </a:solidFill>
              <a:latin typeface="Roboto"/>
              <a:ea typeface="Roboto"/>
              <a:cs typeface="Roboto"/>
              <a:sym typeface="Roboto"/>
            </a:endParaRPr>
          </a:p>
        </p:txBody>
      </p:sp>
      <p:sp>
        <p:nvSpPr>
          <p:cNvPr id="524" name="Google Shape;524;p67"/>
          <p:cNvSpPr/>
          <p:nvPr/>
        </p:nvSpPr>
        <p:spPr>
          <a:xfrm>
            <a:off x="7567425" y="12115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US">
                <a:solidFill>
                  <a:schemeClr val="dk1"/>
                </a:solidFill>
              </a:rPr>
              <a:t>XX</a:t>
            </a:r>
            <a:r>
              <a:rPr lang="en-US"/>
              <a:t> minutes</a:t>
            </a:r>
            <a:endParaRPr b="1" i="0" u="none" cap="none" strike="noStrike">
              <a:solidFill>
                <a:srgbClr val="000000"/>
              </a:solidFill>
            </a:endParaRPr>
          </a:p>
        </p:txBody>
      </p:sp>
      <p:sp>
        <p:nvSpPr>
          <p:cNvPr id="525" name="Google Shape;525;p67"/>
          <p:cNvSpPr/>
          <p:nvPr/>
        </p:nvSpPr>
        <p:spPr>
          <a:xfrm>
            <a:off x="7567425" y="1842369"/>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US">
                <a:solidFill>
                  <a:schemeClr val="dk1"/>
                </a:solidFill>
              </a:rPr>
              <a:t>XX</a:t>
            </a:r>
            <a:r>
              <a:rPr lang="en-US"/>
              <a:t> minutes</a:t>
            </a:r>
            <a:endParaRPr b="1"/>
          </a:p>
        </p:txBody>
      </p:sp>
      <p:sp>
        <p:nvSpPr>
          <p:cNvPr id="526" name="Google Shape;526;p67"/>
          <p:cNvSpPr/>
          <p:nvPr/>
        </p:nvSpPr>
        <p:spPr>
          <a:xfrm>
            <a:off x="7567425" y="2473271"/>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US">
                <a:solidFill>
                  <a:schemeClr val="dk1"/>
                </a:solidFill>
              </a:rPr>
              <a:t>XX</a:t>
            </a:r>
            <a:r>
              <a:rPr lang="en-US">
                <a:solidFill>
                  <a:srgbClr val="000000"/>
                </a:solidFill>
              </a:rPr>
              <a:t> minutes</a:t>
            </a:r>
            <a:endParaRPr b="1"/>
          </a:p>
        </p:txBody>
      </p:sp>
      <p:sp>
        <p:nvSpPr>
          <p:cNvPr id="527" name="Google Shape;527;p67"/>
          <p:cNvSpPr/>
          <p:nvPr/>
        </p:nvSpPr>
        <p:spPr>
          <a:xfrm>
            <a:off x="7567425" y="3104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US">
                <a:solidFill>
                  <a:schemeClr val="dk1"/>
                </a:solidFill>
              </a:rPr>
              <a:t>XX</a:t>
            </a:r>
            <a:r>
              <a:rPr lang="en-US"/>
              <a:t> minutes</a:t>
            </a:r>
            <a:endParaRPr b="1"/>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68"/>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a:t>Global Inventory -  </a:t>
            </a:r>
            <a:br>
              <a:rPr lang="en-US"/>
            </a:br>
            <a:r>
              <a:rPr lang="en-US"/>
              <a:t>Concepts in Fluent OMS</a:t>
            </a:r>
            <a:endParaRPr/>
          </a:p>
        </p:txBody>
      </p:sp>
      <p:sp>
        <p:nvSpPr>
          <p:cNvPr id="533" name="Google Shape;533;p68"/>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US"/>
              <a:t>SUBJECT 1</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69"/>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US"/>
              <a:t>The OMS Connects Your Sales and Distribution Channels</a:t>
            </a:r>
            <a:endParaRPr/>
          </a:p>
        </p:txBody>
      </p:sp>
      <p:grpSp>
        <p:nvGrpSpPr>
          <p:cNvPr id="539" name="Google Shape;539;p69"/>
          <p:cNvGrpSpPr/>
          <p:nvPr/>
        </p:nvGrpSpPr>
        <p:grpSpPr>
          <a:xfrm>
            <a:off x="0" y="899724"/>
            <a:ext cx="9453957" cy="4077756"/>
            <a:chOff x="0" y="899724"/>
            <a:chExt cx="9453957" cy="4077756"/>
          </a:xfrm>
        </p:grpSpPr>
        <p:sp>
          <p:nvSpPr>
            <p:cNvPr id="540" name="Google Shape;540;p69"/>
            <p:cNvSpPr/>
            <p:nvPr/>
          </p:nvSpPr>
          <p:spPr>
            <a:xfrm>
              <a:off x="2417100" y="899724"/>
              <a:ext cx="4309800" cy="4077756"/>
            </a:xfrm>
            <a:prstGeom prst="rect">
              <a:avLst/>
            </a:prstGeom>
            <a:solidFill>
              <a:srgbClr val="EDE8FE"/>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dk2"/>
                  </a:solidFill>
                  <a:latin typeface="Arial"/>
                  <a:ea typeface="Arial"/>
                  <a:cs typeface="Arial"/>
                  <a:sym typeface="Arial"/>
                </a:rPr>
                <a:t>Order Management System</a:t>
              </a:r>
              <a:endParaRPr b="1" i="0" sz="1500" u="none" cap="none" strike="noStrike">
                <a:solidFill>
                  <a:schemeClr val="dk2"/>
                </a:solidFill>
                <a:latin typeface="Arial"/>
                <a:ea typeface="Arial"/>
                <a:cs typeface="Arial"/>
                <a:sym typeface="Arial"/>
              </a:endParaRPr>
            </a:p>
          </p:txBody>
        </p:sp>
        <p:sp>
          <p:nvSpPr>
            <p:cNvPr id="541" name="Google Shape;541;p69"/>
            <p:cNvSpPr/>
            <p:nvPr/>
          </p:nvSpPr>
          <p:spPr>
            <a:xfrm>
              <a:off x="672690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Arial"/>
                  <a:ea typeface="Arial"/>
                  <a:cs typeface="Arial"/>
                  <a:sym typeface="Arial"/>
                </a:rPr>
                <a:t>Distribution Channels</a:t>
              </a:r>
              <a:endParaRPr b="1" i="0" sz="1500" u="none" cap="none" strike="noStrike">
                <a:solidFill>
                  <a:schemeClr val="accent1"/>
                </a:solidFill>
                <a:latin typeface="Arial"/>
                <a:ea typeface="Arial"/>
                <a:cs typeface="Arial"/>
                <a:sym typeface="Arial"/>
              </a:endParaRPr>
            </a:p>
          </p:txBody>
        </p:sp>
        <p:sp>
          <p:nvSpPr>
            <p:cNvPr id="542" name="Google Shape;542;p69"/>
            <p:cNvSpPr/>
            <p:nvPr/>
          </p:nvSpPr>
          <p:spPr>
            <a:xfrm>
              <a:off x="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Arial"/>
                  <a:ea typeface="Arial"/>
                  <a:cs typeface="Arial"/>
                  <a:sym typeface="Arial"/>
                </a:rPr>
                <a:t>Sales Channels</a:t>
              </a:r>
              <a:endParaRPr b="1" i="0" sz="1500" u="none" cap="none" strike="noStrike">
                <a:solidFill>
                  <a:schemeClr val="accent1"/>
                </a:solidFill>
                <a:latin typeface="Arial"/>
                <a:ea typeface="Arial"/>
                <a:cs typeface="Arial"/>
                <a:sym typeface="Arial"/>
              </a:endParaRPr>
            </a:p>
          </p:txBody>
        </p:sp>
        <p:sp>
          <p:nvSpPr>
            <p:cNvPr id="543" name="Google Shape;543;p69"/>
            <p:cNvSpPr/>
            <p:nvPr/>
          </p:nvSpPr>
          <p:spPr>
            <a:xfrm>
              <a:off x="3117294" y="2423465"/>
              <a:ext cx="2909400" cy="2199995"/>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a:ea typeface="Arial"/>
                  <a:cs typeface="Arial"/>
                  <a:sym typeface="Arial"/>
                </a:rPr>
                <a:t>Fluent Order Management</a:t>
              </a:r>
              <a:endParaRPr b="1" i="0" sz="1200" u="none" cap="none" strike="noStrike">
                <a:solidFill>
                  <a:schemeClr val="lt1"/>
                </a:solidFill>
                <a:latin typeface="Arial"/>
                <a:ea typeface="Arial"/>
                <a:cs typeface="Arial"/>
                <a:sym typeface="Arial"/>
              </a:endParaRPr>
            </a:p>
          </p:txBody>
        </p:sp>
        <p:cxnSp>
          <p:nvCxnSpPr>
            <p:cNvPr id="544" name="Google Shape;544;p69"/>
            <p:cNvCxnSpPr/>
            <p:nvPr/>
          </p:nvCxnSpPr>
          <p:spPr>
            <a:xfrm>
              <a:off x="2089135" y="3522771"/>
              <a:ext cx="960300" cy="0"/>
            </a:xfrm>
            <a:prstGeom prst="straightConnector1">
              <a:avLst/>
            </a:prstGeom>
            <a:noFill/>
            <a:ln cap="rnd" cmpd="sng" w="9525">
              <a:solidFill>
                <a:schemeClr val="accent1"/>
              </a:solidFill>
              <a:prstDash val="solid"/>
              <a:round/>
              <a:headEnd len="sm" w="sm" type="none"/>
              <a:tailEnd len="med" w="med" type="triangle"/>
            </a:ln>
          </p:spPr>
        </p:cxnSp>
        <p:cxnSp>
          <p:nvCxnSpPr>
            <p:cNvPr id="545" name="Google Shape;545;p69"/>
            <p:cNvCxnSpPr/>
            <p:nvPr/>
          </p:nvCxnSpPr>
          <p:spPr>
            <a:xfrm>
              <a:off x="6086202" y="3445671"/>
              <a:ext cx="960300" cy="900"/>
            </a:xfrm>
            <a:prstGeom prst="straightConnector1">
              <a:avLst/>
            </a:prstGeom>
            <a:noFill/>
            <a:ln cap="flat" cmpd="sng" w="9525">
              <a:solidFill>
                <a:schemeClr val="dk2"/>
              </a:solidFill>
              <a:prstDash val="solid"/>
              <a:round/>
              <a:headEnd len="sm" w="sm" type="none"/>
              <a:tailEnd len="med" w="med" type="triangle"/>
            </a:ln>
          </p:spPr>
        </p:cxnSp>
        <p:cxnSp>
          <p:nvCxnSpPr>
            <p:cNvPr id="546" name="Google Shape;546;p69"/>
            <p:cNvCxnSpPr/>
            <p:nvPr/>
          </p:nvCxnSpPr>
          <p:spPr>
            <a:xfrm>
              <a:off x="6086202" y="3565119"/>
              <a:ext cx="960300" cy="900"/>
            </a:xfrm>
            <a:prstGeom prst="straightConnector1">
              <a:avLst/>
            </a:prstGeom>
            <a:noFill/>
            <a:ln cap="flat" cmpd="sng" w="9525">
              <a:solidFill>
                <a:schemeClr val="accent1"/>
              </a:solidFill>
              <a:prstDash val="solid"/>
              <a:round/>
              <a:headEnd len="med" w="med" type="triangle"/>
              <a:tailEnd len="sm" w="sm" type="none"/>
            </a:ln>
          </p:spPr>
        </p:cxnSp>
        <p:sp>
          <p:nvSpPr>
            <p:cNvPr id="547" name="Google Shape;547;p69"/>
            <p:cNvSpPr txBox="1"/>
            <p:nvPr/>
          </p:nvSpPr>
          <p:spPr>
            <a:xfrm>
              <a:off x="1966559" y="3246674"/>
              <a:ext cx="1249701" cy="230078"/>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Placed</a:t>
              </a:r>
              <a:endParaRPr b="1" i="0" sz="1000" u="none" cap="none" strike="noStrike">
                <a:solidFill>
                  <a:schemeClr val="accent1"/>
                </a:solidFill>
                <a:latin typeface="Arial"/>
                <a:ea typeface="Arial"/>
                <a:cs typeface="Arial"/>
                <a:sym typeface="Arial"/>
              </a:endParaRPr>
            </a:p>
          </p:txBody>
        </p:sp>
        <p:sp>
          <p:nvSpPr>
            <p:cNvPr id="548" name="Google Shape;548;p69"/>
            <p:cNvSpPr txBox="1"/>
            <p:nvPr/>
          </p:nvSpPr>
          <p:spPr>
            <a:xfrm>
              <a:off x="6041250" y="300075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Orders Processed</a:t>
              </a:r>
              <a:endParaRPr b="1" i="0" sz="1000" u="none" cap="none" strike="noStrike">
                <a:solidFill>
                  <a:schemeClr val="dk2"/>
                </a:solidFill>
                <a:latin typeface="Arial"/>
                <a:ea typeface="Arial"/>
                <a:cs typeface="Arial"/>
                <a:sym typeface="Arial"/>
              </a:endParaRPr>
            </a:p>
          </p:txBody>
        </p:sp>
        <p:sp>
          <p:nvSpPr>
            <p:cNvPr id="549" name="Google Shape;549;p69"/>
            <p:cNvSpPr txBox="1"/>
            <p:nvPr/>
          </p:nvSpPr>
          <p:spPr>
            <a:xfrm>
              <a:off x="6041238" y="365780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Inventory</a:t>
              </a:r>
              <a:endParaRPr b="1" i="0" sz="10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Updates</a:t>
              </a:r>
              <a:endParaRPr b="1" i="0" sz="1000" u="none" cap="none" strike="noStrike">
                <a:solidFill>
                  <a:schemeClr val="accent1"/>
                </a:solidFill>
                <a:latin typeface="Arial"/>
                <a:ea typeface="Arial"/>
                <a:cs typeface="Arial"/>
                <a:sym typeface="Arial"/>
              </a:endParaRPr>
            </a:p>
          </p:txBody>
        </p:sp>
        <p:sp>
          <p:nvSpPr>
            <p:cNvPr id="550" name="Google Shape;550;p69"/>
            <p:cNvSpPr/>
            <p:nvPr/>
          </p:nvSpPr>
          <p:spPr>
            <a:xfrm>
              <a:off x="235525" y="24285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sp>
          <p:nvSpPr>
            <p:cNvPr id="551" name="Google Shape;551;p69"/>
            <p:cNvSpPr/>
            <p:nvPr/>
          </p:nvSpPr>
          <p:spPr>
            <a:xfrm>
              <a:off x="235500" y="42415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Marketplace</a:t>
              </a:r>
              <a:endParaRPr b="1" i="0" sz="1100" u="none" cap="none" strike="noStrike">
                <a:solidFill>
                  <a:schemeClr val="lt1"/>
                </a:solidFill>
                <a:latin typeface="Lato"/>
                <a:ea typeface="Lato"/>
                <a:cs typeface="Lato"/>
                <a:sym typeface="Lato"/>
              </a:endParaRPr>
            </a:p>
          </p:txBody>
        </p:sp>
        <p:sp>
          <p:nvSpPr>
            <p:cNvPr id="552" name="Google Shape;552;p69"/>
            <p:cNvSpPr/>
            <p:nvPr/>
          </p:nvSpPr>
          <p:spPr>
            <a:xfrm>
              <a:off x="235500" y="36372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Call Center</a:t>
              </a:r>
              <a:endParaRPr b="1" i="0" sz="1100" u="none" cap="none" strike="noStrike">
                <a:solidFill>
                  <a:schemeClr val="lt1"/>
                </a:solidFill>
                <a:latin typeface="Lato"/>
                <a:ea typeface="Lato"/>
                <a:cs typeface="Lato"/>
                <a:sym typeface="Lato"/>
              </a:endParaRPr>
            </a:p>
          </p:txBody>
        </p:sp>
        <p:sp>
          <p:nvSpPr>
            <p:cNvPr id="553" name="Google Shape;553;p69"/>
            <p:cNvSpPr/>
            <p:nvPr/>
          </p:nvSpPr>
          <p:spPr>
            <a:xfrm>
              <a:off x="235500" y="30328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Store (POS)</a:t>
              </a:r>
              <a:endParaRPr b="1" i="0" sz="1100" u="none" cap="none" strike="noStrike">
                <a:solidFill>
                  <a:schemeClr val="lt1"/>
                </a:solidFill>
                <a:latin typeface="Lato"/>
                <a:ea typeface="Lato"/>
                <a:cs typeface="Lato"/>
                <a:sym typeface="Lato"/>
              </a:endParaRPr>
            </a:p>
          </p:txBody>
        </p:sp>
        <p:sp>
          <p:nvSpPr>
            <p:cNvPr id="554" name="Google Shape;554;p69"/>
            <p:cNvSpPr/>
            <p:nvPr/>
          </p:nvSpPr>
          <p:spPr>
            <a:xfrm>
              <a:off x="7245325" y="24294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Distribution Centers</a:t>
              </a:r>
              <a:endParaRPr b="1" i="0" sz="1100" u="none" cap="none" strike="noStrike">
                <a:solidFill>
                  <a:schemeClr val="lt1"/>
                </a:solidFill>
                <a:latin typeface="Lato"/>
                <a:ea typeface="Lato"/>
                <a:cs typeface="Lato"/>
                <a:sym typeface="Lato"/>
              </a:endParaRPr>
            </a:p>
          </p:txBody>
        </p:sp>
        <p:sp>
          <p:nvSpPr>
            <p:cNvPr id="555" name="Google Shape;555;p69"/>
            <p:cNvSpPr/>
            <p:nvPr/>
          </p:nvSpPr>
          <p:spPr>
            <a:xfrm>
              <a:off x="7245300" y="42424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Drop Ship Vendors </a:t>
              </a:r>
              <a:endParaRPr b="1" i="0" sz="1100" u="none" cap="none" strike="noStrike">
                <a:solidFill>
                  <a:schemeClr val="lt1"/>
                </a:solidFill>
                <a:latin typeface="Lato"/>
                <a:ea typeface="Lato"/>
                <a:cs typeface="Lato"/>
                <a:sym typeface="Lato"/>
              </a:endParaRPr>
            </a:p>
          </p:txBody>
        </p:sp>
        <p:sp>
          <p:nvSpPr>
            <p:cNvPr id="556" name="Google Shape;556;p69"/>
            <p:cNvSpPr/>
            <p:nvPr/>
          </p:nvSpPr>
          <p:spPr>
            <a:xfrm>
              <a:off x="7245300" y="36381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3PLs</a:t>
              </a:r>
              <a:endParaRPr b="1" i="0" sz="1100" u="none" cap="none" strike="noStrike">
                <a:solidFill>
                  <a:schemeClr val="lt1"/>
                </a:solidFill>
                <a:latin typeface="Lato"/>
                <a:ea typeface="Lato"/>
                <a:cs typeface="Lato"/>
                <a:sym typeface="Lato"/>
              </a:endParaRPr>
            </a:p>
          </p:txBody>
        </p:sp>
        <p:sp>
          <p:nvSpPr>
            <p:cNvPr id="557" name="Google Shape;557;p69"/>
            <p:cNvSpPr/>
            <p:nvPr/>
          </p:nvSpPr>
          <p:spPr>
            <a:xfrm>
              <a:off x="7245300" y="30337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Stores</a:t>
              </a:r>
              <a:endParaRPr b="1" i="0" sz="1100" u="none" cap="none" strike="noStrike">
                <a:solidFill>
                  <a:schemeClr val="lt1"/>
                </a:solidFill>
                <a:latin typeface="Lato"/>
                <a:ea typeface="Lato"/>
                <a:cs typeface="Lato"/>
                <a:sym typeface="Lato"/>
              </a:endParaRPr>
            </a:p>
          </p:txBody>
        </p:sp>
        <p:sp>
          <p:nvSpPr>
            <p:cNvPr id="558" name="Google Shape;558;p69"/>
            <p:cNvSpPr txBox="1"/>
            <p:nvPr/>
          </p:nvSpPr>
          <p:spPr>
            <a:xfrm>
              <a:off x="552556" y="1420729"/>
              <a:ext cx="1725644" cy="20296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
                </a:spcAft>
                <a:buClr>
                  <a:srgbClr val="000000"/>
                </a:buClr>
                <a:buSzPts val="1100"/>
                <a:buFont typeface="Arial"/>
                <a:buNone/>
              </a:pPr>
              <a:r>
                <a:rPr b="0" i="0" lang="en-US" sz="1100" u="none" cap="none" strike="noStrike">
                  <a:solidFill>
                    <a:schemeClr val="dk2"/>
                  </a:solidFill>
                  <a:latin typeface="Arial"/>
                  <a:ea typeface="Arial"/>
                  <a:cs typeface="Arial"/>
                  <a:sym typeface="Arial"/>
                </a:rPr>
                <a:t>Product Availability</a:t>
              </a:r>
              <a:endParaRPr b="0" i="0" sz="1100" u="none" cap="none" strike="noStrike">
                <a:solidFill>
                  <a:schemeClr val="dk2"/>
                </a:solidFill>
                <a:latin typeface="Arial"/>
                <a:ea typeface="Arial"/>
                <a:cs typeface="Arial"/>
                <a:sym typeface="Arial"/>
              </a:endParaRPr>
            </a:p>
          </p:txBody>
        </p:sp>
        <p:sp>
          <p:nvSpPr>
            <p:cNvPr id="559" name="Google Shape;559;p69"/>
            <p:cNvSpPr/>
            <p:nvPr/>
          </p:nvSpPr>
          <p:spPr>
            <a:xfrm>
              <a:off x="3282517" y="2986826"/>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Product</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Availability</a:t>
              </a:r>
              <a:endParaRPr b="0" i="0" sz="1100" u="none" cap="none" strike="noStrike">
                <a:solidFill>
                  <a:srgbClr val="FFFFFF"/>
                </a:solidFill>
                <a:latin typeface="Arial"/>
                <a:ea typeface="Arial"/>
                <a:cs typeface="Arial"/>
                <a:sym typeface="Arial"/>
              </a:endParaRPr>
            </a:p>
          </p:txBody>
        </p:sp>
        <p:sp>
          <p:nvSpPr>
            <p:cNvPr id="560" name="Google Shape;560;p69"/>
            <p:cNvSpPr/>
            <p:nvPr/>
          </p:nvSpPr>
          <p:spPr>
            <a:xfrm>
              <a:off x="4640863" y="2986826"/>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Distributed Order Management</a:t>
              </a:r>
              <a:endParaRPr b="0" i="0" sz="1100" u="none" cap="none" strike="noStrike">
                <a:solidFill>
                  <a:srgbClr val="FFFFFF"/>
                </a:solidFill>
                <a:latin typeface="Arial"/>
                <a:ea typeface="Arial"/>
                <a:cs typeface="Arial"/>
                <a:sym typeface="Arial"/>
              </a:endParaRPr>
            </a:p>
          </p:txBody>
        </p:sp>
        <p:sp>
          <p:nvSpPr>
            <p:cNvPr id="561" name="Google Shape;561;p69"/>
            <p:cNvSpPr/>
            <p:nvPr/>
          </p:nvSpPr>
          <p:spPr>
            <a:xfrm>
              <a:off x="3275526" y="3648710"/>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Global</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Inventory</a:t>
              </a:r>
              <a:endParaRPr b="0" i="0" sz="1100" u="none" cap="none" strike="noStrike">
                <a:solidFill>
                  <a:srgbClr val="FFFFFF"/>
                </a:solidFill>
                <a:latin typeface="Arial"/>
                <a:ea typeface="Arial"/>
                <a:cs typeface="Arial"/>
                <a:sym typeface="Arial"/>
              </a:endParaRPr>
            </a:p>
          </p:txBody>
        </p:sp>
        <p:sp>
          <p:nvSpPr>
            <p:cNvPr id="562" name="Google Shape;562;p69"/>
            <p:cNvSpPr/>
            <p:nvPr/>
          </p:nvSpPr>
          <p:spPr>
            <a:xfrm>
              <a:off x="4640863" y="3648709"/>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Store</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Fulfillment</a:t>
              </a:r>
              <a:endParaRPr b="0" i="0" sz="1100" u="none" cap="none" strike="noStrike">
                <a:solidFill>
                  <a:srgbClr val="FFFFFF"/>
                </a:solidFill>
                <a:latin typeface="Arial"/>
                <a:ea typeface="Arial"/>
                <a:cs typeface="Arial"/>
                <a:sym typeface="Arial"/>
              </a:endParaRPr>
            </a:p>
          </p:txBody>
        </p:sp>
        <p:pic>
          <p:nvPicPr>
            <p:cNvPr id="563" name="Google Shape;563;p69"/>
            <p:cNvPicPr preferRelativeResize="0"/>
            <p:nvPr/>
          </p:nvPicPr>
          <p:blipFill rotWithShape="1">
            <a:blip r:embed="rId3">
              <a:alphaModFix/>
            </a:blip>
            <a:srcRect b="0" l="0" r="0" t="0"/>
            <a:stretch/>
          </p:blipFill>
          <p:spPr>
            <a:xfrm>
              <a:off x="326478" y="1434564"/>
              <a:ext cx="166809" cy="137160"/>
            </a:xfrm>
            <a:prstGeom prst="rect">
              <a:avLst/>
            </a:prstGeom>
            <a:noFill/>
            <a:ln>
              <a:noFill/>
            </a:ln>
          </p:spPr>
        </p:pic>
        <p:cxnSp>
          <p:nvCxnSpPr>
            <p:cNvPr id="564" name="Google Shape;564;p69"/>
            <p:cNvCxnSpPr/>
            <p:nvPr/>
          </p:nvCxnSpPr>
          <p:spPr>
            <a:xfrm flipH="1">
              <a:off x="2077260" y="3646057"/>
              <a:ext cx="972175" cy="8898"/>
            </a:xfrm>
            <a:prstGeom prst="straightConnector1">
              <a:avLst/>
            </a:prstGeom>
            <a:noFill/>
            <a:ln cap="rnd" cmpd="sng" w="9525">
              <a:solidFill>
                <a:schemeClr val="dk2"/>
              </a:solidFill>
              <a:prstDash val="solid"/>
              <a:round/>
              <a:headEnd len="sm" w="sm" type="none"/>
              <a:tailEnd len="med" w="med" type="triangle"/>
            </a:ln>
          </p:spPr>
        </p:cxnSp>
        <p:sp>
          <p:nvSpPr>
            <p:cNvPr id="565" name="Google Shape;565;p69"/>
            <p:cNvSpPr txBox="1"/>
            <p:nvPr/>
          </p:nvSpPr>
          <p:spPr>
            <a:xfrm>
              <a:off x="1984396" y="3682840"/>
              <a:ext cx="1249701"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Availability</a:t>
              </a:r>
              <a:endParaRPr b="1" i="0" sz="1000" u="none" cap="none" strike="noStrike">
                <a:solidFill>
                  <a:schemeClr val="dk2"/>
                </a:solidFill>
                <a:latin typeface="Arial"/>
                <a:ea typeface="Arial"/>
                <a:cs typeface="Arial"/>
                <a:sym typeface="Arial"/>
              </a:endParaRPr>
            </a:p>
          </p:txBody>
        </p:sp>
        <p:sp>
          <p:nvSpPr>
            <p:cNvPr id="566" name="Google Shape;566;p69"/>
            <p:cNvSpPr/>
            <p:nvPr/>
          </p:nvSpPr>
          <p:spPr>
            <a:xfrm>
              <a:off x="1979686" y="2614822"/>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67" name="Google Shape;567;p69"/>
            <p:cNvSpPr/>
            <p:nvPr/>
          </p:nvSpPr>
          <p:spPr>
            <a:xfrm rot="10800000">
              <a:off x="7107507" y="2601328"/>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68" name="Google Shape;568;p69"/>
            <p:cNvSpPr txBox="1"/>
            <p:nvPr/>
          </p:nvSpPr>
          <p:spPr>
            <a:xfrm>
              <a:off x="3752802" y="1420729"/>
              <a:ext cx="2112134" cy="8508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Enterprise Inventory Visibility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Optimal Order Orchestration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Order Status Updates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rPr b="0" i="0" lang="en-US" sz="1100" u="none" cap="none" strike="noStrike">
                  <a:solidFill>
                    <a:schemeClr val="dk2"/>
                  </a:solidFill>
                  <a:latin typeface="Arial"/>
                  <a:ea typeface="Arial"/>
                  <a:cs typeface="Arial"/>
                  <a:sym typeface="Arial"/>
                </a:rPr>
                <a:t>Customer Service</a:t>
              </a:r>
              <a:endParaRPr b="0" i="0" sz="1400" u="none" cap="none" strike="noStrike">
                <a:solidFill>
                  <a:srgbClr val="000000"/>
                </a:solidFill>
                <a:latin typeface="Arial"/>
                <a:ea typeface="Arial"/>
                <a:cs typeface="Arial"/>
                <a:sym typeface="Arial"/>
              </a:endParaRPr>
            </a:p>
          </p:txBody>
        </p:sp>
        <p:sp>
          <p:nvSpPr>
            <p:cNvPr id="569" name="Google Shape;569;p69"/>
            <p:cNvSpPr txBox="1"/>
            <p:nvPr/>
          </p:nvSpPr>
          <p:spPr>
            <a:xfrm>
              <a:off x="7341823" y="1420729"/>
              <a:ext cx="2112134" cy="104848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Pick and Pack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Collection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Print Pack Slip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Print Carrier Label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p:txBody>
        </p:sp>
        <p:sp>
          <p:nvSpPr>
            <p:cNvPr id="570" name="Google Shape;570;p69"/>
            <p:cNvSpPr/>
            <p:nvPr/>
          </p:nvSpPr>
          <p:spPr>
            <a:xfrm rot="5400000">
              <a:off x="4651304" y="1304931"/>
              <a:ext cx="105001" cy="6919783"/>
            </a:xfrm>
            <a:prstGeom prst="rightBracket">
              <a:avLst>
                <a:gd fmla="val 8333" name="adj"/>
              </a:avLst>
            </a:prstGeom>
            <a:noFill/>
            <a:ln cap="rnd" cmpd="sng" w="9525">
              <a:solidFill>
                <a:schemeClr val="dk2"/>
              </a:solidFill>
              <a:prstDash val="dot"/>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71" name="Google Shape;571;p69"/>
            <p:cNvSpPr/>
            <p:nvPr/>
          </p:nvSpPr>
          <p:spPr>
            <a:xfrm>
              <a:off x="3529208" y="4641107"/>
              <a:ext cx="2085584" cy="3354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End-to-end view of order status</a:t>
              </a:r>
              <a:endParaRPr b="1" i="0" sz="1000" u="none" cap="none" strike="noStrike">
                <a:solidFill>
                  <a:schemeClr val="dk2"/>
                </a:solidFill>
                <a:latin typeface="Arial"/>
                <a:ea typeface="Arial"/>
                <a:cs typeface="Arial"/>
                <a:sym typeface="Arial"/>
              </a:endParaRPr>
            </a:p>
          </p:txBody>
        </p:sp>
        <p:pic>
          <p:nvPicPr>
            <p:cNvPr id="572" name="Google Shape;572;p69"/>
            <p:cNvPicPr preferRelativeResize="0"/>
            <p:nvPr/>
          </p:nvPicPr>
          <p:blipFill rotWithShape="1">
            <a:blip r:embed="rId3">
              <a:alphaModFix/>
            </a:blip>
            <a:srcRect b="0" l="0" r="0" t="0"/>
            <a:stretch/>
          </p:blipFill>
          <p:spPr>
            <a:xfrm>
              <a:off x="3549006" y="1431336"/>
              <a:ext cx="166809" cy="137160"/>
            </a:xfrm>
            <a:prstGeom prst="rect">
              <a:avLst/>
            </a:prstGeom>
            <a:noFill/>
            <a:ln>
              <a:noFill/>
            </a:ln>
          </p:spPr>
        </p:pic>
        <p:pic>
          <p:nvPicPr>
            <p:cNvPr id="573" name="Google Shape;573;p69"/>
            <p:cNvPicPr preferRelativeResize="0"/>
            <p:nvPr/>
          </p:nvPicPr>
          <p:blipFill rotWithShape="1">
            <a:blip r:embed="rId3">
              <a:alphaModFix/>
            </a:blip>
            <a:srcRect b="0" l="0" r="0" t="0"/>
            <a:stretch/>
          </p:blipFill>
          <p:spPr>
            <a:xfrm>
              <a:off x="3549254" y="1637424"/>
              <a:ext cx="166809" cy="137160"/>
            </a:xfrm>
            <a:prstGeom prst="rect">
              <a:avLst/>
            </a:prstGeom>
            <a:noFill/>
            <a:ln>
              <a:noFill/>
            </a:ln>
          </p:spPr>
        </p:pic>
        <p:pic>
          <p:nvPicPr>
            <p:cNvPr id="574" name="Google Shape;574;p69"/>
            <p:cNvPicPr preferRelativeResize="0"/>
            <p:nvPr/>
          </p:nvPicPr>
          <p:blipFill rotWithShape="1">
            <a:blip r:embed="rId3">
              <a:alphaModFix/>
            </a:blip>
            <a:srcRect b="0" l="0" r="0" t="0"/>
            <a:stretch/>
          </p:blipFill>
          <p:spPr>
            <a:xfrm>
              <a:off x="3549006" y="1847921"/>
              <a:ext cx="166809" cy="137160"/>
            </a:xfrm>
            <a:prstGeom prst="rect">
              <a:avLst/>
            </a:prstGeom>
            <a:noFill/>
            <a:ln>
              <a:noFill/>
            </a:ln>
          </p:spPr>
        </p:pic>
        <p:pic>
          <p:nvPicPr>
            <p:cNvPr id="575" name="Google Shape;575;p69"/>
            <p:cNvPicPr preferRelativeResize="0"/>
            <p:nvPr/>
          </p:nvPicPr>
          <p:blipFill rotWithShape="1">
            <a:blip r:embed="rId3">
              <a:alphaModFix/>
            </a:blip>
            <a:srcRect b="0" l="0" r="0" t="0"/>
            <a:stretch/>
          </p:blipFill>
          <p:spPr>
            <a:xfrm>
              <a:off x="3549254" y="2054009"/>
              <a:ext cx="166809" cy="137160"/>
            </a:xfrm>
            <a:prstGeom prst="rect">
              <a:avLst/>
            </a:prstGeom>
            <a:noFill/>
            <a:ln>
              <a:noFill/>
            </a:ln>
          </p:spPr>
        </p:pic>
        <p:pic>
          <p:nvPicPr>
            <p:cNvPr id="576" name="Google Shape;576;p69"/>
            <p:cNvPicPr preferRelativeResize="0"/>
            <p:nvPr/>
          </p:nvPicPr>
          <p:blipFill rotWithShape="1">
            <a:blip r:embed="rId3">
              <a:alphaModFix/>
            </a:blip>
            <a:srcRect b="0" l="0" r="0" t="0"/>
            <a:stretch/>
          </p:blipFill>
          <p:spPr>
            <a:xfrm>
              <a:off x="7128525" y="1429934"/>
              <a:ext cx="166809" cy="137160"/>
            </a:xfrm>
            <a:prstGeom prst="rect">
              <a:avLst/>
            </a:prstGeom>
            <a:noFill/>
            <a:ln>
              <a:noFill/>
            </a:ln>
          </p:spPr>
        </p:pic>
        <p:pic>
          <p:nvPicPr>
            <p:cNvPr id="577" name="Google Shape;577;p69"/>
            <p:cNvPicPr preferRelativeResize="0"/>
            <p:nvPr/>
          </p:nvPicPr>
          <p:blipFill rotWithShape="1">
            <a:blip r:embed="rId3">
              <a:alphaModFix/>
            </a:blip>
            <a:srcRect b="0" l="0" r="0" t="0"/>
            <a:stretch/>
          </p:blipFill>
          <p:spPr>
            <a:xfrm>
              <a:off x="7128773" y="1636022"/>
              <a:ext cx="166809" cy="137160"/>
            </a:xfrm>
            <a:prstGeom prst="rect">
              <a:avLst/>
            </a:prstGeom>
            <a:noFill/>
            <a:ln>
              <a:noFill/>
            </a:ln>
          </p:spPr>
        </p:pic>
        <p:pic>
          <p:nvPicPr>
            <p:cNvPr id="578" name="Google Shape;578;p69"/>
            <p:cNvPicPr preferRelativeResize="0"/>
            <p:nvPr/>
          </p:nvPicPr>
          <p:blipFill rotWithShape="1">
            <a:blip r:embed="rId3">
              <a:alphaModFix/>
            </a:blip>
            <a:srcRect b="0" l="0" r="0" t="0"/>
            <a:stretch/>
          </p:blipFill>
          <p:spPr>
            <a:xfrm>
              <a:off x="7130167" y="1849265"/>
              <a:ext cx="166809" cy="137160"/>
            </a:xfrm>
            <a:prstGeom prst="rect">
              <a:avLst/>
            </a:prstGeom>
            <a:noFill/>
            <a:ln>
              <a:noFill/>
            </a:ln>
          </p:spPr>
        </p:pic>
        <p:pic>
          <p:nvPicPr>
            <p:cNvPr id="579" name="Google Shape;579;p69"/>
            <p:cNvPicPr preferRelativeResize="0"/>
            <p:nvPr/>
          </p:nvPicPr>
          <p:blipFill rotWithShape="1">
            <a:blip r:embed="rId3">
              <a:alphaModFix/>
            </a:blip>
            <a:srcRect b="0" l="0" r="0" t="0"/>
            <a:stretch/>
          </p:blipFill>
          <p:spPr>
            <a:xfrm>
              <a:off x="7130415" y="2047115"/>
              <a:ext cx="166809" cy="137160"/>
            </a:xfrm>
            <a:prstGeom prst="rect">
              <a:avLst/>
            </a:prstGeom>
            <a:noFill/>
            <a:ln>
              <a:noFill/>
            </a:ln>
          </p:spPr>
        </p:pic>
      </p:grpSp>
      <p:sp>
        <p:nvSpPr>
          <p:cNvPr id="580" name="Google Shape;580;p69"/>
          <p:cNvSpPr/>
          <p:nvPr/>
        </p:nvSpPr>
        <p:spPr>
          <a:xfrm>
            <a:off x="3262825" y="3640475"/>
            <a:ext cx="1276500" cy="5817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70"/>
          <p:cNvSpPr txBox="1"/>
          <p:nvPr>
            <p:ph idx="1" type="body"/>
          </p:nvPr>
        </p:nvSpPr>
        <p:spPr>
          <a:xfrm>
            <a:off x="353777" y="600959"/>
            <a:ext cx="7736700" cy="273900"/>
          </a:xfrm>
          <a:prstGeom prst="rect">
            <a:avLst/>
          </a:prstGeom>
        </p:spPr>
        <p:txBody>
          <a:bodyPr anchorCtr="0" anchor="t" bIns="45700" lIns="91425" spcFirstLastPara="1" rIns="90000" wrap="square" tIns="45700">
            <a:noAutofit/>
          </a:bodyPr>
          <a:lstStyle/>
          <a:p>
            <a:pPr indent="0" lvl="0" marL="457200" rtl="0" algn="l">
              <a:lnSpc>
                <a:spcPct val="115000"/>
              </a:lnSpc>
              <a:spcBef>
                <a:spcPts val="300"/>
              </a:spcBef>
              <a:spcAft>
                <a:spcPts val="0"/>
              </a:spcAft>
              <a:buClr>
                <a:schemeClr val="dk1"/>
              </a:buClr>
              <a:buSzPts val="1100"/>
              <a:buFont typeface="Arial"/>
              <a:buNone/>
            </a:pPr>
            <a:r>
              <a:rPr lang="en-US"/>
              <a:t>Some terms you’re likely to hear in the session today</a:t>
            </a:r>
            <a:endParaRPr/>
          </a:p>
          <a:p>
            <a:pPr indent="0" lvl="0" marL="0" rtl="0" algn="l">
              <a:spcBef>
                <a:spcPts val="300"/>
              </a:spcBef>
              <a:spcAft>
                <a:spcPts val="0"/>
              </a:spcAft>
              <a:buNone/>
            </a:pPr>
            <a:r>
              <a:t/>
            </a:r>
            <a:endParaRPr/>
          </a:p>
        </p:txBody>
      </p:sp>
      <p:sp>
        <p:nvSpPr>
          <p:cNvPr id="586" name="Google Shape;586;p70"/>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Global Inventory - Concepts</a:t>
            </a:r>
            <a:endParaRPr/>
          </a:p>
        </p:txBody>
      </p:sp>
      <p:graphicFrame>
        <p:nvGraphicFramePr>
          <p:cNvPr id="587" name="Google Shape;587;p70"/>
          <p:cNvGraphicFramePr/>
          <p:nvPr/>
        </p:nvGraphicFramePr>
        <p:xfrm>
          <a:off x="294913" y="874850"/>
          <a:ext cx="3000000" cy="3000000"/>
        </p:xfrm>
        <a:graphic>
          <a:graphicData uri="http://schemas.openxmlformats.org/drawingml/2006/table">
            <a:tbl>
              <a:tblPr>
                <a:noFill/>
                <a:tableStyleId>{583FB026-279A-40D2-9628-3DE065DB12CF}</a:tableStyleId>
              </a:tblPr>
              <a:tblGrid>
                <a:gridCol w="1446800"/>
                <a:gridCol w="7107375"/>
              </a:tblGrid>
              <a:tr h="275175">
                <a:tc>
                  <a:txBody>
                    <a:bodyPr/>
                    <a:lstStyle/>
                    <a:p>
                      <a:pPr indent="0" lvl="0" marL="0" rtl="0" algn="l">
                        <a:lnSpc>
                          <a:spcPct val="115000"/>
                        </a:lnSpc>
                        <a:spcBef>
                          <a:spcPts val="0"/>
                        </a:spcBef>
                        <a:spcAft>
                          <a:spcPts val="0"/>
                        </a:spcAft>
                        <a:buNone/>
                      </a:pPr>
                      <a:r>
                        <a:rPr b="1" lang="en-US" sz="800">
                          <a:solidFill>
                            <a:srgbClr val="FFFFFF"/>
                          </a:solidFill>
                        </a:rPr>
                        <a:t>Fluent Term</a:t>
                      </a:r>
                      <a:endParaRPr b="1" sz="800">
                        <a:solidFill>
                          <a:srgbClr val="FFFFFF"/>
                        </a:solidFill>
                      </a:endParaRPr>
                    </a:p>
                  </a:txBody>
                  <a:tcPr marT="45725" marB="45725" marR="91450" marL="91450">
                    <a:lnL cap="flat" cmpd="sng" w="9525">
                      <a:solidFill>
                        <a:srgbClr val="8F0CF3"/>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8F0CF3"/>
                    </a:solidFill>
                  </a:tcPr>
                </a:tc>
                <a:tc>
                  <a:txBody>
                    <a:bodyPr/>
                    <a:lstStyle/>
                    <a:p>
                      <a:pPr indent="0" lvl="0" marL="0" rtl="0" algn="l">
                        <a:lnSpc>
                          <a:spcPct val="115000"/>
                        </a:lnSpc>
                        <a:spcBef>
                          <a:spcPts val="0"/>
                        </a:spcBef>
                        <a:spcAft>
                          <a:spcPts val="0"/>
                        </a:spcAft>
                        <a:buNone/>
                      </a:pPr>
                      <a:r>
                        <a:rPr b="1" lang="en-US" sz="800">
                          <a:solidFill>
                            <a:srgbClr val="FFFFFF"/>
                          </a:solidFill>
                        </a:rPr>
                        <a:t>Meaning</a:t>
                      </a:r>
                      <a:endParaRPr b="1" sz="800">
                        <a:solidFill>
                          <a:srgbClr val="FFFFFF"/>
                        </a:solidFill>
                      </a:endParaRPr>
                    </a:p>
                  </a:txBody>
                  <a:tcPr marT="45725" marB="45725" marR="91450" marL="91450">
                    <a:lnL cap="flat" cmpd="sng" w="9525">
                      <a:solidFill>
                        <a:srgbClr val="FFFFFF"/>
                      </a:solidFill>
                      <a:prstDash val="solid"/>
                      <a:round/>
                      <a:headEnd len="sm" w="sm" type="none"/>
                      <a:tailEnd len="sm" w="sm" type="none"/>
                    </a:lnL>
                    <a:lnR cap="flat" cmpd="sng" w="9525">
                      <a:solidFill>
                        <a:srgbClr val="8F0CF3"/>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8F0CF3"/>
                    </a:solidFill>
                  </a:tcPr>
                </a:tc>
              </a:tr>
              <a:tr h="446100">
                <a:tc>
                  <a:txBody>
                    <a:bodyPr/>
                    <a:lstStyle/>
                    <a:p>
                      <a:pPr indent="0" lvl="0" marL="0" rtl="0" algn="l">
                        <a:lnSpc>
                          <a:spcPct val="115000"/>
                        </a:lnSpc>
                        <a:spcBef>
                          <a:spcPts val="0"/>
                        </a:spcBef>
                        <a:spcAft>
                          <a:spcPts val="0"/>
                        </a:spcAft>
                        <a:buNone/>
                      </a:pPr>
                      <a:r>
                        <a:rPr lang="en-US" sz="1100"/>
                        <a:t>Standard Product</a:t>
                      </a:r>
                      <a:endParaRPr sz="1100"/>
                    </a:p>
                  </a:txBody>
                  <a:tcPr marT="45725" marB="45725" marR="91450" marL="91450">
                    <a:lnL cap="flat" cmpd="sng" w="9525">
                      <a:solidFill>
                        <a:srgbClr val="8F0CF3"/>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The base product available to customers. The standard product might group multiple variant products.</a:t>
                      </a:r>
                      <a:endParaRPr sz="1100"/>
                    </a:p>
                  </a:txBody>
                  <a:tcPr marT="45725" marB="45725" marR="91450" marL="91450">
                    <a:lnL cap="flat" cmpd="sng" w="9525">
                      <a:solidFill>
                        <a:srgbClr val="FFFFFF"/>
                      </a:solidFill>
                      <a:prstDash val="solid"/>
                      <a:round/>
                      <a:headEnd len="sm" w="sm" type="none"/>
                      <a:tailEnd len="sm" w="sm" type="none"/>
                    </a:lnL>
                    <a:lnR cap="flat" cmpd="sng" w="9525">
                      <a:solidFill>
                        <a:srgbClr val="8F0CF3"/>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r>
              <a:tr h="634375">
                <a:tc>
                  <a:txBody>
                    <a:bodyPr/>
                    <a:lstStyle/>
                    <a:p>
                      <a:pPr indent="0" lvl="0" marL="0" rtl="0" algn="l">
                        <a:lnSpc>
                          <a:spcPct val="115000"/>
                        </a:lnSpc>
                        <a:spcBef>
                          <a:spcPts val="0"/>
                        </a:spcBef>
                        <a:spcAft>
                          <a:spcPts val="0"/>
                        </a:spcAft>
                        <a:buNone/>
                      </a:pPr>
                      <a:r>
                        <a:rPr lang="en-US" sz="1100"/>
                        <a:t>Variant Product</a:t>
                      </a:r>
                      <a:endParaRPr sz="1100"/>
                    </a:p>
                  </a:txBody>
                  <a:tcPr marT="45725" marB="45725" marR="91450" marL="91450">
                    <a:lnL cap="flat" cmpd="sng" w="9525">
                      <a:solidFill>
                        <a:srgbClr val="8F0CF3"/>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Usually used as a synonym for a “sellable item” or SKU (Stock Keeping Unit). The variant product is at the most granular level in the product hierarchy, i.e. the level at which inventory is managed.</a:t>
                      </a:r>
                      <a:endParaRPr sz="1100"/>
                    </a:p>
                  </a:txBody>
                  <a:tcPr marT="45725" marB="45725" marR="91450" marL="91450">
                    <a:lnL cap="flat" cmpd="sng" w="9525">
                      <a:solidFill>
                        <a:srgbClr val="FFFFFF"/>
                      </a:solidFill>
                      <a:prstDash val="solid"/>
                      <a:round/>
                      <a:headEnd len="sm" w="sm" type="none"/>
                      <a:tailEnd len="sm" w="sm" type="none"/>
                    </a:lnL>
                    <a:lnR cap="flat" cmpd="sng" w="9525">
                      <a:solidFill>
                        <a:srgbClr val="8F0CF3"/>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r>
              <a:tr h="634375">
                <a:tc>
                  <a:txBody>
                    <a:bodyPr/>
                    <a:lstStyle/>
                    <a:p>
                      <a:pPr indent="0" lvl="0" marL="0" rtl="0" algn="l">
                        <a:lnSpc>
                          <a:spcPct val="115000"/>
                        </a:lnSpc>
                        <a:spcBef>
                          <a:spcPts val="0"/>
                        </a:spcBef>
                        <a:spcAft>
                          <a:spcPts val="0"/>
                        </a:spcAft>
                        <a:buNone/>
                      </a:pPr>
                      <a:r>
                        <a:rPr lang="en-US" sz="1100"/>
                        <a:t>Location</a:t>
                      </a:r>
                      <a:endParaRPr sz="1100"/>
                    </a:p>
                  </a:txBody>
                  <a:tcPr marT="45725" marB="45725" marR="91450" marL="91450">
                    <a:lnL cap="flat" cmpd="sng" w="9525">
                      <a:solidFill>
                        <a:srgbClr val="8F0CF3"/>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A location represents a physical place, whether that is a retail store, a warehouse, or even third-party vendor facilities, from which fulfilment can take place.</a:t>
                      </a:r>
                      <a:endParaRPr sz="1100"/>
                    </a:p>
                  </a:txBody>
                  <a:tcPr marT="45725" marB="45725" marR="91450" marL="91450">
                    <a:lnL cap="flat" cmpd="sng" w="9525">
                      <a:solidFill>
                        <a:srgbClr val="FFFFFF"/>
                      </a:solidFill>
                      <a:prstDash val="solid"/>
                      <a:round/>
                      <a:headEnd len="sm" w="sm" type="none"/>
                      <a:tailEnd len="sm" w="sm" type="none"/>
                    </a:lnL>
                    <a:lnR cap="flat" cmpd="sng" w="9525">
                      <a:solidFill>
                        <a:srgbClr val="8F0CF3"/>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r>
              <a:tr h="446100">
                <a:tc>
                  <a:txBody>
                    <a:bodyPr/>
                    <a:lstStyle/>
                    <a:p>
                      <a:pPr indent="0" lvl="0" marL="0" rtl="0" algn="l">
                        <a:lnSpc>
                          <a:spcPct val="115000"/>
                        </a:lnSpc>
                        <a:spcBef>
                          <a:spcPts val="0"/>
                        </a:spcBef>
                        <a:spcAft>
                          <a:spcPts val="0"/>
                        </a:spcAft>
                        <a:buNone/>
                      </a:pPr>
                      <a:r>
                        <a:rPr lang="en-US" sz="1100"/>
                        <a:t>SOH</a:t>
                      </a:r>
                      <a:endParaRPr sz="1100"/>
                    </a:p>
                  </a:txBody>
                  <a:tcPr marT="45725" marB="45725" marR="91450" marL="91450">
                    <a:lnL cap="flat" cmpd="sng" w="9525">
                      <a:solidFill>
                        <a:srgbClr val="8F0CF3"/>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Stock On Hand. Stock On Hand represents the number of physical units that can be counted at a Location.</a:t>
                      </a:r>
                      <a:endParaRPr sz="1100"/>
                    </a:p>
                  </a:txBody>
                  <a:tcPr marT="45725" marB="45725" marR="91450" marL="91450">
                    <a:lnL cap="flat" cmpd="sng" w="9525">
                      <a:solidFill>
                        <a:srgbClr val="FFFFFF"/>
                      </a:solidFill>
                      <a:prstDash val="solid"/>
                      <a:round/>
                      <a:headEnd len="sm" w="sm" type="none"/>
                      <a:tailEnd len="sm" w="sm" type="none"/>
                    </a:lnL>
                    <a:lnR cap="flat" cmpd="sng" w="9525">
                      <a:solidFill>
                        <a:srgbClr val="8F0CF3"/>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r>
              <a:tr h="446100">
                <a:tc>
                  <a:txBody>
                    <a:bodyPr/>
                    <a:lstStyle/>
                    <a:p>
                      <a:pPr indent="0" lvl="0" marL="0" rtl="0" algn="l">
                        <a:lnSpc>
                          <a:spcPct val="115000"/>
                        </a:lnSpc>
                        <a:spcBef>
                          <a:spcPts val="0"/>
                        </a:spcBef>
                        <a:spcAft>
                          <a:spcPts val="0"/>
                        </a:spcAft>
                        <a:buNone/>
                      </a:pPr>
                      <a:r>
                        <a:rPr lang="en-US" sz="1100"/>
                        <a:t>Inventory Batch</a:t>
                      </a:r>
                      <a:endParaRPr sz="1100"/>
                    </a:p>
                  </a:txBody>
                  <a:tcPr marT="45725" marB="45725" marR="91450" marL="91450">
                    <a:lnL cap="flat" cmpd="sng" w="9525">
                      <a:solidFill>
                        <a:srgbClr val="8F0CF3"/>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An inventory update mode, containing new net quantities (absolute values) of inventory positions sent by the “host” system, which owns inventory.</a:t>
                      </a:r>
                      <a:endParaRPr sz="1100"/>
                    </a:p>
                  </a:txBody>
                  <a:tcPr marT="45725" marB="45725" marR="91450" marL="91450">
                    <a:lnL cap="flat" cmpd="sng" w="9525">
                      <a:solidFill>
                        <a:srgbClr val="FFFFFF"/>
                      </a:solidFill>
                      <a:prstDash val="solid"/>
                      <a:round/>
                      <a:headEnd len="sm" w="sm" type="none"/>
                      <a:tailEnd len="sm" w="sm" type="none"/>
                    </a:lnL>
                    <a:lnR cap="flat" cmpd="sng" w="9525">
                      <a:solidFill>
                        <a:srgbClr val="8F0CF3"/>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r>
              <a:tr h="634375">
                <a:tc>
                  <a:txBody>
                    <a:bodyPr/>
                    <a:lstStyle/>
                    <a:p>
                      <a:pPr indent="0" lvl="0" marL="0" rtl="0" algn="l">
                        <a:lnSpc>
                          <a:spcPct val="115000"/>
                        </a:lnSpc>
                        <a:spcBef>
                          <a:spcPts val="0"/>
                        </a:spcBef>
                        <a:spcAft>
                          <a:spcPts val="0"/>
                        </a:spcAft>
                        <a:buNone/>
                      </a:pPr>
                      <a:r>
                        <a:rPr lang="en-US" sz="1100"/>
                        <a:t>Delta Inventory</a:t>
                      </a:r>
                      <a:endParaRPr sz="1100"/>
                    </a:p>
                  </a:txBody>
                  <a:tcPr marT="45725" marB="45725" marR="91450" marL="91450">
                    <a:lnL cap="flat" cmpd="sng" w="9525">
                      <a:solidFill>
                        <a:srgbClr val="8F0CF3"/>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An inventory update mode, typically for intra-day synchronizations, containing relative quantity increments and decrements, e.g. individual sale events captured in the Point of Sale</a:t>
                      </a:r>
                      <a:endParaRPr sz="1100"/>
                    </a:p>
                  </a:txBody>
                  <a:tcPr marT="45725" marB="45725" marR="91450" marL="91450">
                    <a:lnL cap="flat" cmpd="sng" w="9525">
                      <a:solidFill>
                        <a:srgbClr val="FFFFFF"/>
                      </a:solidFill>
                      <a:prstDash val="solid"/>
                      <a:round/>
                      <a:headEnd len="sm" w="sm" type="none"/>
                      <a:tailEnd len="sm" w="sm" type="none"/>
                    </a:lnL>
                    <a:lnR cap="flat" cmpd="sng" w="9525">
                      <a:solidFill>
                        <a:srgbClr val="8F0CF3"/>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r>
              <a:tr h="446100">
                <a:tc>
                  <a:txBody>
                    <a:bodyPr/>
                    <a:lstStyle/>
                    <a:p>
                      <a:pPr indent="0" lvl="0" marL="0" rtl="0" algn="l">
                        <a:lnSpc>
                          <a:spcPct val="115000"/>
                        </a:lnSpc>
                        <a:spcBef>
                          <a:spcPts val="0"/>
                        </a:spcBef>
                        <a:spcAft>
                          <a:spcPts val="0"/>
                        </a:spcAft>
                        <a:buNone/>
                      </a:pPr>
                      <a:r>
                        <a:rPr lang="en-US" sz="1100"/>
                        <a:t>Fulfilment</a:t>
                      </a:r>
                      <a:endParaRPr sz="1100"/>
                    </a:p>
                  </a:txBody>
                  <a:tcPr marT="45725" marB="45725" marR="91450" marL="91450">
                    <a:lnL cap="flat" cmpd="sng" w="9525">
                      <a:solidFill>
                        <a:srgbClr val="8F0CF3"/>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Child entity of an Order in Fluent, which represents holds the reservations of all items assigned to a given location.</a:t>
                      </a:r>
                      <a:endParaRPr sz="1100"/>
                    </a:p>
                  </a:txBody>
                  <a:tcPr marT="45725" marB="45725" marR="91450" marL="91450">
                    <a:lnL cap="flat" cmpd="sng" w="9525">
                      <a:solidFill>
                        <a:srgbClr val="FFFFFF"/>
                      </a:solidFill>
                      <a:prstDash val="solid"/>
                      <a:round/>
                      <a:headEnd len="sm" w="sm" type="none"/>
                      <a:tailEnd len="sm" w="sm" type="none"/>
                    </a:lnL>
                    <a:lnR cap="flat" cmpd="sng" w="9525">
                      <a:solidFill>
                        <a:srgbClr val="8F0CF3"/>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r>
              <a:tr h="263800">
                <a:tc>
                  <a:txBody>
                    <a:bodyPr/>
                    <a:lstStyle/>
                    <a:p>
                      <a:pPr indent="0" lvl="0" marL="0" rtl="0" algn="l">
                        <a:lnSpc>
                          <a:spcPct val="115000"/>
                        </a:lnSpc>
                        <a:spcBef>
                          <a:spcPts val="0"/>
                        </a:spcBef>
                        <a:spcAft>
                          <a:spcPts val="0"/>
                        </a:spcAft>
                        <a:buNone/>
                      </a:pPr>
                      <a:r>
                        <a:rPr lang="en-US" sz="1100"/>
                        <a:t>Correction</a:t>
                      </a:r>
                      <a:endParaRPr sz="1100"/>
                    </a:p>
                  </a:txBody>
                  <a:tcPr marT="45725" marB="45725" marR="91450" marL="91450">
                    <a:lnL cap="flat" cmpd="sng" w="9525">
                      <a:solidFill>
                        <a:srgbClr val="8F0CF3"/>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Correction stock is the type of inventory assigned to quantities rejected during fulfillment</a:t>
                      </a:r>
                      <a:endParaRPr sz="1100"/>
                    </a:p>
                  </a:txBody>
                  <a:tcPr marT="45725" marB="45725" marR="91450" marL="91450">
                    <a:lnL cap="flat" cmpd="sng" w="9525">
                      <a:solidFill>
                        <a:srgbClr val="FFFFFF"/>
                      </a:solidFill>
                      <a:prstDash val="solid"/>
                      <a:round/>
                      <a:headEnd len="sm" w="sm" type="none"/>
                      <a:tailEnd len="sm" w="sm" type="none"/>
                    </a:lnL>
                    <a:lnR cap="flat" cmpd="sng" w="9525">
                      <a:solidFill>
                        <a:srgbClr val="8F0CF3"/>
                      </a:solidFill>
                      <a:prstDash val="solid"/>
                      <a:round/>
                      <a:headEnd len="sm" w="sm" type="none"/>
                      <a:tailEnd len="sm" w="sm" type="none"/>
                    </a:lnR>
                    <a:lnT cap="flat" cmpd="sng" w="9525">
                      <a:solidFill>
                        <a:srgbClr val="8F0CF3"/>
                      </a:solidFill>
                      <a:prstDash val="solid"/>
                      <a:round/>
                      <a:headEnd len="sm" w="sm" type="none"/>
                      <a:tailEnd len="sm" w="sm" type="none"/>
                    </a:lnT>
                    <a:lnB cap="flat" cmpd="sng" w="9525">
                      <a:solidFill>
                        <a:srgbClr val="8F0CF3"/>
                      </a:solidFill>
                      <a:prstDash val="solid"/>
                      <a:round/>
                      <a:headEnd len="sm" w="sm" type="none"/>
                      <a:tailEnd len="sm" w="sm" type="none"/>
                    </a:lnB>
                    <a:solidFill>
                      <a:srgbClr val="FFFFFF"/>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71"/>
          <p:cNvSpPr txBox="1"/>
          <p:nvPr>
            <p:ph idx="1" type="body"/>
          </p:nvPr>
        </p:nvSpPr>
        <p:spPr>
          <a:xfrm>
            <a:off x="353702" y="692109"/>
            <a:ext cx="7736681" cy="273844"/>
          </a:xfrm>
          <a:prstGeom prst="rect">
            <a:avLst/>
          </a:prstGeom>
          <a:noFill/>
          <a:ln>
            <a:noFill/>
          </a:ln>
        </p:spPr>
        <p:txBody>
          <a:bodyPr anchorCtr="0" anchor="t" bIns="34275" lIns="68575" spcFirstLastPara="1" rIns="67500" wrap="square" tIns="34275">
            <a:noAutofit/>
          </a:bodyPr>
          <a:lstStyle/>
          <a:p>
            <a:pPr indent="0" lvl="0" marL="0" rtl="0" algn="l">
              <a:lnSpc>
                <a:spcPct val="90000"/>
              </a:lnSpc>
              <a:spcBef>
                <a:spcPts val="0"/>
              </a:spcBef>
              <a:spcAft>
                <a:spcPts val="0"/>
              </a:spcAft>
              <a:buClr>
                <a:schemeClr val="dk1"/>
              </a:buClr>
              <a:buSzPts val="1400"/>
              <a:buNone/>
            </a:pPr>
            <a:r>
              <a:rPr lang="en-US" sz="1400"/>
              <a:t>Cloud platform built for omnichannel</a:t>
            </a:r>
            <a:endParaRPr/>
          </a:p>
        </p:txBody>
      </p:sp>
      <p:sp>
        <p:nvSpPr>
          <p:cNvPr id="593" name="Google Shape;593;p71"/>
          <p:cNvSpPr txBox="1"/>
          <p:nvPr>
            <p:ph type="title"/>
          </p:nvPr>
        </p:nvSpPr>
        <p:spPr>
          <a:xfrm>
            <a:off x="354082" y="288753"/>
            <a:ext cx="7736216" cy="343438"/>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US"/>
              <a:t>Fluent Order Management</a:t>
            </a:r>
            <a:endParaRPr/>
          </a:p>
        </p:txBody>
      </p:sp>
      <p:sp>
        <p:nvSpPr>
          <p:cNvPr id="594" name="Google Shape;594;p71"/>
          <p:cNvSpPr/>
          <p:nvPr/>
        </p:nvSpPr>
        <p:spPr>
          <a:xfrm>
            <a:off x="0" y="1021041"/>
            <a:ext cx="9144000" cy="3117300"/>
          </a:xfrm>
          <a:prstGeom prst="rect">
            <a:avLst/>
          </a:prstGeom>
          <a:solidFill>
            <a:srgbClr val="F5F8F9"/>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26005C"/>
                </a:solidFill>
                <a:latin typeface="Arial"/>
                <a:ea typeface="Arial"/>
                <a:cs typeface="Arial"/>
                <a:sym typeface="Arial"/>
              </a:rPr>
              <a:t>Order Management Modules</a:t>
            </a:r>
            <a:endParaRPr b="0" i="0" sz="1400" u="none" cap="none" strike="noStrike">
              <a:solidFill>
                <a:schemeClr val="accent6"/>
              </a:solidFill>
              <a:latin typeface="Calibri"/>
              <a:ea typeface="Calibri"/>
              <a:cs typeface="Calibri"/>
              <a:sym typeface="Calibri"/>
            </a:endParaRPr>
          </a:p>
        </p:txBody>
      </p:sp>
      <p:sp>
        <p:nvSpPr>
          <p:cNvPr id="595" name="Google Shape;595;p71"/>
          <p:cNvSpPr/>
          <p:nvPr/>
        </p:nvSpPr>
        <p:spPr>
          <a:xfrm>
            <a:off x="1" y="4193386"/>
            <a:ext cx="9144000" cy="362475"/>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Orchestration Engine</a:t>
            </a:r>
            <a:endParaRPr b="0" i="0" sz="1100" u="none" cap="none" strike="noStrike">
              <a:solidFill>
                <a:schemeClr val="dk1"/>
              </a:solidFill>
              <a:latin typeface="Arial"/>
              <a:ea typeface="Arial"/>
              <a:cs typeface="Arial"/>
              <a:sym typeface="Arial"/>
            </a:endParaRPr>
          </a:p>
        </p:txBody>
      </p:sp>
      <p:sp>
        <p:nvSpPr>
          <p:cNvPr id="596" name="Google Shape;596;p71"/>
          <p:cNvSpPr/>
          <p:nvPr/>
        </p:nvSpPr>
        <p:spPr>
          <a:xfrm>
            <a:off x="1" y="4602193"/>
            <a:ext cx="9144000" cy="362475"/>
          </a:xfrm>
          <a:prstGeom prst="rect">
            <a:avLst/>
          </a:prstGeom>
          <a:solidFill>
            <a:srgbClr val="0096D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Cloud Native Platform</a:t>
            </a:r>
            <a:endParaRPr b="0" i="0" sz="1100" u="none" cap="none" strike="noStrike">
              <a:solidFill>
                <a:srgbClr val="FFFFFF"/>
              </a:solidFill>
              <a:latin typeface="Arial"/>
              <a:ea typeface="Arial"/>
              <a:cs typeface="Arial"/>
              <a:sym typeface="Arial"/>
            </a:endParaRPr>
          </a:p>
        </p:txBody>
      </p:sp>
      <p:sp>
        <p:nvSpPr>
          <p:cNvPr id="597" name="Google Shape;597;p71"/>
          <p:cNvSpPr/>
          <p:nvPr/>
        </p:nvSpPr>
        <p:spPr>
          <a:xfrm>
            <a:off x="0" y="1318549"/>
            <a:ext cx="9144000" cy="2651313"/>
          </a:xfrm>
          <a:prstGeom prst="rect">
            <a:avLst/>
          </a:prstGeom>
          <a:solidFill>
            <a:srgbClr val="F5F8F9"/>
          </a:soli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6105C"/>
              </a:solidFill>
              <a:latin typeface="Arial"/>
              <a:ea typeface="Arial"/>
              <a:cs typeface="Arial"/>
              <a:sym typeface="Arial"/>
            </a:endParaRPr>
          </a:p>
        </p:txBody>
      </p:sp>
      <p:grpSp>
        <p:nvGrpSpPr>
          <p:cNvPr id="598" name="Google Shape;598;p71"/>
          <p:cNvGrpSpPr/>
          <p:nvPr/>
        </p:nvGrpSpPr>
        <p:grpSpPr>
          <a:xfrm>
            <a:off x="363226" y="2727358"/>
            <a:ext cx="1548234" cy="1014421"/>
            <a:chOff x="363226" y="2635918"/>
            <a:chExt cx="1548234" cy="1014421"/>
          </a:xfrm>
        </p:grpSpPr>
        <p:grpSp>
          <p:nvGrpSpPr>
            <p:cNvPr id="599" name="Google Shape;599;p71"/>
            <p:cNvGrpSpPr/>
            <p:nvPr/>
          </p:nvGrpSpPr>
          <p:grpSpPr>
            <a:xfrm>
              <a:off x="363226" y="2930893"/>
              <a:ext cx="91440" cy="715224"/>
              <a:chOff x="418090" y="2930893"/>
              <a:chExt cx="91440" cy="715224"/>
            </a:xfrm>
          </p:grpSpPr>
          <p:sp>
            <p:nvSpPr>
              <p:cNvPr id="600" name="Google Shape;600;p71"/>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01" name="Google Shape;601;p71"/>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02" name="Google Shape;602;p71"/>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03" name="Google Shape;603;p71"/>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sp>
          <p:nvSpPr>
            <p:cNvPr id="604" name="Google Shape;604;p71"/>
            <p:cNvSpPr txBox="1"/>
            <p:nvPr/>
          </p:nvSpPr>
          <p:spPr>
            <a:xfrm>
              <a:off x="480996" y="2635918"/>
              <a:ext cx="957113" cy="270000"/>
            </a:xfrm>
            <a:prstGeom prst="rect">
              <a:avLst/>
            </a:prstGeom>
            <a:noFill/>
            <a:ln>
              <a:noFill/>
            </a:ln>
          </p:spPr>
          <p:txBody>
            <a:bodyPr anchorCtr="0" anchor="t" bIns="34275" lIns="2700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26105C"/>
                  </a:solidFill>
                  <a:latin typeface="Arial"/>
                  <a:ea typeface="Arial"/>
                  <a:cs typeface="Arial"/>
                  <a:sym typeface="Arial"/>
                </a:rPr>
                <a:t>Availability</a:t>
              </a:r>
              <a:endParaRPr b="0" i="0" sz="1100" u="none" cap="none" strike="noStrike">
                <a:solidFill>
                  <a:srgbClr val="26105C"/>
                </a:solidFill>
                <a:latin typeface="Arial"/>
                <a:ea typeface="Arial"/>
                <a:cs typeface="Arial"/>
                <a:sym typeface="Arial"/>
              </a:endParaRPr>
            </a:p>
          </p:txBody>
        </p:sp>
        <p:grpSp>
          <p:nvGrpSpPr>
            <p:cNvPr id="605" name="Google Shape;605;p71"/>
            <p:cNvGrpSpPr/>
            <p:nvPr/>
          </p:nvGrpSpPr>
          <p:grpSpPr>
            <a:xfrm>
              <a:off x="559435" y="2921668"/>
              <a:ext cx="1352025" cy="728671"/>
              <a:chOff x="1164983" y="3529078"/>
              <a:chExt cx="1802701" cy="971560"/>
            </a:xfrm>
          </p:grpSpPr>
          <p:sp>
            <p:nvSpPr>
              <p:cNvPr id="606" name="Google Shape;606;p71"/>
              <p:cNvSpPr txBox="1"/>
              <p:nvPr/>
            </p:nvSpPr>
            <p:spPr>
              <a:xfrm>
                <a:off x="1164991" y="3529078"/>
                <a:ext cx="1722058"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Before-the-Buy-Button Sourcing</a:t>
                </a:r>
                <a:endParaRPr b="0" i="0" sz="1400" u="none" cap="none" strike="noStrike">
                  <a:solidFill>
                    <a:srgbClr val="000000"/>
                  </a:solidFill>
                  <a:latin typeface="Arial"/>
                  <a:ea typeface="Arial"/>
                  <a:cs typeface="Arial"/>
                  <a:sym typeface="Arial"/>
                </a:endParaRPr>
              </a:p>
            </p:txBody>
          </p:sp>
          <p:sp>
            <p:nvSpPr>
              <p:cNvPr id="607" name="Google Shape;607;p71"/>
              <p:cNvSpPr txBox="1"/>
              <p:nvPr/>
            </p:nvSpPr>
            <p:spPr>
              <a:xfrm>
                <a:off x="1164983" y="3832376"/>
                <a:ext cx="1802701"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Calculate ETA</a:t>
                </a:r>
                <a:endParaRPr b="0" i="0" sz="700" u="none" cap="none" strike="noStrike">
                  <a:solidFill>
                    <a:schemeClr val="dk1"/>
                  </a:solidFill>
                  <a:latin typeface="Arial"/>
                  <a:ea typeface="Arial"/>
                  <a:cs typeface="Arial"/>
                  <a:sym typeface="Arial"/>
                </a:endParaRPr>
              </a:p>
            </p:txBody>
          </p:sp>
          <p:sp>
            <p:nvSpPr>
              <p:cNvPr id="608" name="Google Shape;608;p71"/>
              <p:cNvSpPr txBox="1"/>
              <p:nvPr/>
            </p:nvSpPr>
            <p:spPr>
              <a:xfrm>
                <a:off x="1165375" y="4103344"/>
                <a:ext cx="1744499"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Preorders / Backorders</a:t>
                </a:r>
                <a:endParaRPr b="0" i="0" sz="700" u="none" cap="none" strike="noStrike">
                  <a:solidFill>
                    <a:schemeClr val="dk1"/>
                  </a:solidFill>
                  <a:latin typeface="Arial"/>
                  <a:ea typeface="Arial"/>
                  <a:cs typeface="Arial"/>
                  <a:sym typeface="Arial"/>
                </a:endParaRPr>
              </a:p>
            </p:txBody>
          </p:sp>
          <p:sp>
            <p:nvSpPr>
              <p:cNvPr id="609" name="Google Shape;609;p71"/>
              <p:cNvSpPr txBox="1"/>
              <p:nvPr/>
            </p:nvSpPr>
            <p:spPr>
              <a:xfrm>
                <a:off x="1165403" y="4374338"/>
                <a:ext cx="14763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Multiple Fulfillment Options</a:t>
                </a:r>
                <a:endParaRPr b="0" i="0" sz="700" u="none" cap="none" strike="noStrike">
                  <a:solidFill>
                    <a:schemeClr val="dk1"/>
                  </a:solidFill>
                  <a:latin typeface="Arial"/>
                  <a:ea typeface="Arial"/>
                  <a:cs typeface="Arial"/>
                  <a:sym typeface="Arial"/>
                </a:endParaRPr>
              </a:p>
            </p:txBody>
          </p:sp>
        </p:grpSp>
      </p:grpSp>
      <p:grpSp>
        <p:nvGrpSpPr>
          <p:cNvPr id="610" name="Google Shape;610;p71"/>
          <p:cNvGrpSpPr/>
          <p:nvPr/>
        </p:nvGrpSpPr>
        <p:grpSpPr>
          <a:xfrm>
            <a:off x="5627056" y="2727358"/>
            <a:ext cx="1839808" cy="1045426"/>
            <a:chOff x="5627056" y="2635918"/>
            <a:chExt cx="1839808" cy="1045426"/>
          </a:xfrm>
        </p:grpSpPr>
        <p:sp>
          <p:nvSpPr>
            <p:cNvPr id="611" name="Google Shape;611;p71"/>
            <p:cNvSpPr txBox="1"/>
            <p:nvPr/>
          </p:nvSpPr>
          <p:spPr>
            <a:xfrm>
              <a:off x="6211785" y="2635918"/>
              <a:ext cx="5145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26105C"/>
                  </a:solidFill>
                  <a:latin typeface="Arial"/>
                  <a:ea typeface="Arial"/>
                  <a:cs typeface="Arial"/>
                  <a:sym typeface="Arial"/>
                </a:rPr>
                <a:t>Store</a:t>
              </a:r>
              <a:endParaRPr b="0" i="0" sz="1100" u="none" cap="none" strike="noStrike">
                <a:solidFill>
                  <a:srgbClr val="26105C"/>
                </a:solidFill>
                <a:latin typeface="Arial"/>
                <a:ea typeface="Arial"/>
                <a:cs typeface="Arial"/>
                <a:sym typeface="Arial"/>
              </a:endParaRPr>
            </a:p>
          </p:txBody>
        </p:sp>
        <p:grpSp>
          <p:nvGrpSpPr>
            <p:cNvPr id="612" name="Google Shape;612;p71"/>
            <p:cNvGrpSpPr/>
            <p:nvPr/>
          </p:nvGrpSpPr>
          <p:grpSpPr>
            <a:xfrm>
              <a:off x="5785950" y="2912521"/>
              <a:ext cx="1680914" cy="768823"/>
              <a:chOff x="7976846" y="3529078"/>
              <a:chExt cx="2241219" cy="1025097"/>
            </a:xfrm>
          </p:grpSpPr>
          <p:sp>
            <p:nvSpPr>
              <p:cNvPr id="613" name="Google Shape;613;p71"/>
              <p:cNvSpPr txBox="1"/>
              <p:nvPr/>
            </p:nvSpPr>
            <p:spPr>
              <a:xfrm>
                <a:off x="7976853" y="3529078"/>
                <a:ext cx="1953600" cy="180643"/>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Click &amp; Collect / BOPIS</a:t>
                </a:r>
                <a:endParaRPr b="0" i="0" sz="700" u="none" cap="none" strike="noStrike">
                  <a:solidFill>
                    <a:schemeClr val="dk1"/>
                  </a:solidFill>
                  <a:latin typeface="Arial"/>
                  <a:ea typeface="Arial"/>
                  <a:cs typeface="Arial"/>
                  <a:sym typeface="Arial"/>
                </a:endParaRPr>
              </a:p>
            </p:txBody>
          </p:sp>
          <p:sp>
            <p:nvSpPr>
              <p:cNvPr id="614" name="Google Shape;614;p71"/>
              <p:cNvSpPr txBox="1"/>
              <p:nvPr/>
            </p:nvSpPr>
            <p:spPr>
              <a:xfrm>
                <a:off x="7976846" y="3823998"/>
                <a:ext cx="1953600" cy="152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Ship from Store and Return to Store</a:t>
                </a:r>
                <a:endParaRPr b="0" i="0" sz="700" u="none" cap="none" strike="noStrike">
                  <a:solidFill>
                    <a:schemeClr val="dk1"/>
                  </a:solidFill>
                  <a:latin typeface="Arial"/>
                  <a:ea typeface="Arial"/>
                  <a:cs typeface="Arial"/>
                  <a:sym typeface="Arial"/>
                </a:endParaRPr>
              </a:p>
            </p:txBody>
          </p:sp>
          <p:sp>
            <p:nvSpPr>
              <p:cNvPr id="615" name="Google Shape;615;p71"/>
              <p:cNvSpPr txBox="1"/>
              <p:nvPr/>
            </p:nvSpPr>
            <p:spPr>
              <a:xfrm>
                <a:off x="7977259" y="4103360"/>
                <a:ext cx="1522200"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Ship to Store and Transfers</a:t>
                </a:r>
                <a:endParaRPr b="0" i="0" sz="700" u="none" cap="none" strike="noStrike">
                  <a:solidFill>
                    <a:schemeClr val="dk1"/>
                  </a:solidFill>
                  <a:latin typeface="Arial"/>
                  <a:ea typeface="Arial"/>
                  <a:cs typeface="Arial"/>
                  <a:sym typeface="Arial"/>
                </a:endParaRPr>
              </a:p>
            </p:txBody>
          </p:sp>
          <p:sp>
            <p:nvSpPr>
              <p:cNvPr id="616" name="Google Shape;616;p71"/>
              <p:cNvSpPr txBox="1"/>
              <p:nvPr/>
            </p:nvSpPr>
            <p:spPr>
              <a:xfrm>
                <a:off x="7977258" y="4374335"/>
                <a:ext cx="2240807" cy="17984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Pick by Order, Batch, Item, Location, etc.</a:t>
                </a:r>
                <a:endParaRPr b="0" i="0" sz="700" u="none" cap="none" strike="noStrike">
                  <a:solidFill>
                    <a:schemeClr val="dk1"/>
                  </a:solidFill>
                  <a:latin typeface="Arial"/>
                  <a:ea typeface="Arial"/>
                  <a:cs typeface="Arial"/>
                  <a:sym typeface="Arial"/>
                </a:endParaRPr>
              </a:p>
            </p:txBody>
          </p:sp>
        </p:grpSp>
        <p:grpSp>
          <p:nvGrpSpPr>
            <p:cNvPr id="617" name="Google Shape;617;p71"/>
            <p:cNvGrpSpPr/>
            <p:nvPr/>
          </p:nvGrpSpPr>
          <p:grpSpPr>
            <a:xfrm>
              <a:off x="5627056" y="2925984"/>
              <a:ext cx="91440" cy="715224"/>
              <a:chOff x="418090" y="2930893"/>
              <a:chExt cx="91440" cy="715224"/>
            </a:xfrm>
          </p:grpSpPr>
          <p:sp>
            <p:nvSpPr>
              <p:cNvPr id="618" name="Google Shape;618;p71"/>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19" name="Google Shape;619;p71"/>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20" name="Google Shape;620;p71"/>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21" name="Google Shape;621;p71"/>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pic>
        <p:nvPicPr>
          <p:cNvPr id="622" name="Google Shape;622;p71"/>
          <p:cNvPicPr preferRelativeResize="0"/>
          <p:nvPr/>
        </p:nvPicPr>
        <p:blipFill rotWithShape="1">
          <a:blip r:embed="rId3">
            <a:alphaModFix/>
          </a:blip>
          <a:srcRect b="0" l="0" r="0" t="0"/>
          <a:stretch/>
        </p:blipFill>
        <p:spPr>
          <a:xfrm>
            <a:off x="1478718" y="1550756"/>
            <a:ext cx="2282272" cy="1630194"/>
          </a:xfrm>
          <a:prstGeom prst="rect">
            <a:avLst/>
          </a:prstGeom>
          <a:noFill/>
          <a:ln>
            <a:noFill/>
          </a:ln>
        </p:spPr>
      </p:pic>
      <p:pic>
        <p:nvPicPr>
          <p:cNvPr id="623" name="Google Shape;623;p71"/>
          <p:cNvPicPr preferRelativeResize="0"/>
          <p:nvPr/>
        </p:nvPicPr>
        <p:blipFill rotWithShape="1">
          <a:blip r:embed="rId4">
            <a:alphaModFix/>
          </a:blip>
          <a:srcRect b="0" l="0" r="0" t="0"/>
          <a:stretch/>
        </p:blipFill>
        <p:spPr>
          <a:xfrm>
            <a:off x="3120356" y="1550756"/>
            <a:ext cx="1734215" cy="1630799"/>
          </a:xfrm>
          <a:prstGeom prst="rect">
            <a:avLst/>
          </a:prstGeom>
          <a:noFill/>
          <a:ln>
            <a:noFill/>
          </a:ln>
        </p:spPr>
      </p:pic>
      <p:pic>
        <p:nvPicPr>
          <p:cNvPr id="624" name="Google Shape;624;p71"/>
          <p:cNvPicPr preferRelativeResize="0"/>
          <p:nvPr/>
        </p:nvPicPr>
        <p:blipFill rotWithShape="1">
          <a:blip r:embed="rId5">
            <a:alphaModFix/>
          </a:blip>
          <a:srcRect b="0" l="0" r="0" t="0"/>
          <a:stretch/>
        </p:blipFill>
        <p:spPr>
          <a:xfrm>
            <a:off x="4531938" y="1550756"/>
            <a:ext cx="2210703" cy="1630194"/>
          </a:xfrm>
          <a:prstGeom prst="rect">
            <a:avLst/>
          </a:prstGeom>
          <a:noFill/>
          <a:ln>
            <a:noFill/>
          </a:ln>
        </p:spPr>
      </p:pic>
      <p:pic>
        <p:nvPicPr>
          <p:cNvPr id="625" name="Google Shape;625;p71"/>
          <p:cNvPicPr preferRelativeResize="0"/>
          <p:nvPr/>
        </p:nvPicPr>
        <p:blipFill rotWithShape="1">
          <a:blip r:embed="rId6">
            <a:alphaModFix/>
          </a:blip>
          <a:srcRect b="0" l="0" r="0" t="0"/>
          <a:stretch/>
        </p:blipFill>
        <p:spPr>
          <a:xfrm>
            <a:off x="6437219" y="1550756"/>
            <a:ext cx="2854828" cy="1630194"/>
          </a:xfrm>
          <a:prstGeom prst="rect">
            <a:avLst/>
          </a:prstGeom>
          <a:noFill/>
          <a:ln>
            <a:noFill/>
          </a:ln>
        </p:spPr>
      </p:pic>
      <p:pic>
        <p:nvPicPr>
          <p:cNvPr id="626" name="Google Shape;626;p71"/>
          <p:cNvPicPr preferRelativeResize="0"/>
          <p:nvPr/>
        </p:nvPicPr>
        <p:blipFill rotWithShape="1">
          <a:blip r:embed="rId7">
            <a:alphaModFix/>
          </a:blip>
          <a:srcRect b="0" l="0" r="0" t="0"/>
          <a:stretch/>
        </p:blipFill>
        <p:spPr>
          <a:xfrm>
            <a:off x="-36321" y="1550897"/>
            <a:ext cx="1630801" cy="1630799"/>
          </a:xfrm>
          <a:prstGeom prst="rect">
            <a:avLst/>
          </a:prstGeom>
          <a:noFill/>
          <a:ln>
            <a:noFill/>
          </a:ln>
        </p:spPr>
      </p:pic>
      <p:grpSp>
        <p:nvGrpSpPr>
          <p:cNvPr id="627" name="Google Shape;627;p71"/>
          <p:cNvGrpSpPr/>
          <p:nvPr/>
        </p:nvGrpSpPr>
        <p:grpSpPr>
          <a:xfrm>
            <a:off x="3824629" y="2727358"/>
            <a:ext cx="1650756" cy="1038711"/>
            <a:chOff x="3824629" y="2635918"/>
            <a:chExt cx="1650756" cy="1038711"/>
          </a:xfrm>
        </p:grpSpPr>
        <p:sp>
          <p:nvSpPr>
            <p:cNvPr id="628" name="Google Shape;628;p71"/>
            <p:cNvSpPr txBox="1"/>
            <p:nvPr/>
          </p:nvSpPr>
          <p:spPr>
            <a:xfrm>
              <a:off x="4206014" y="2635918"/>
              <a:ext cx="800097"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FF0000"/>
                  </a:solidFill>
                  <a:latin typeface="Arial"/>
                  <a:ea typeface="Arial"/>
                  <a:cs typeface="Arial"/>
                  <a:sym typeface="Arial"/>
                </a:rPr>
                <a:t>Inventory</a:t>
              </a:r>
              <a:endParaRPr b="0" i="0" sz="1100" u="none" cap="none" strike="noStrike">
                <a:solidFill>
                  <a:srgbClr val="FF0000"/>
                </a:solidFill>
                <a:latin typeface="Arial"/>
                <a:ea typeface="Arial"/>
                <a:cs typeface="Arial"/>
                <a:sym typeface="Arial"/>
              </a:endParaRPr>
            </a:p>
          </p:txBody>
        </p:sp>
        <p:grpSp>
          <p:nvGrpSpPr>
            <p:cNvPr id="629" name="Google Shape;629;p71"/>
            <p:cNvGrpSpPr/>
            <p:nvPr/>
          </p:nvGrpSpPr>
          <p:grpSpPr>
            <a:xfrm>
              <a:off x="4019396" y="2921663"/>
              <a:ext cx="1455989" cy="752966"/>
              <a:chOff x="5653100" y="3529078"/>
              <a:chExt cx="1941319" cy="1003955"/>
            </a:xfrm>
          </p:grpSpPr>
          <p:sp>
            <p:nvSpPr>
              <p:cNvPr id="630" name="Google Shape;630;p71"/>
              <p:cNvSpPr txBox="1"/>
              <p:nvPr/>
            </p:nvSpPr>
            <p:spPr>
              <a:xfrm>
                <a:off x="5653100" y="3529078"/>
                <a:ext cx="194131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rgbClr val="FF0000"/>
                    </a:solidFill>
                    <a:latin typeface="Arial"/>
                    <a:ea typeface="Arial"/>
                    <a:cs typeface="Arial"/>
                    <a:sym typeface="Arial"/>
                  </a:rPr>
                  <a:t>Virtual Inventory Segmentation</a:t>
                </a:r>
                <a:endParaRPr b="0" i="0" sz="700" u="none" cap="none" strike="noStrike">
                  <a:solidFill>
                    <a:srgbClr val="FF0000"/>
                  </a:solidFill>
                  <a:latin typeface="Arial"/>
                  <a:ea typeface="Arial"/>
                  <a:cs typeface="Arial"/>
                  <a:sym typeface="Arial"/>
                </a:endParaRPr>
              </a:p>
            </p:txBody>
          </p:sp>
          <p:sp>
            <p:nvSpPr>
              <p:cNvPr id="631" name="Google Shape;631;p71"/>
              <p:cNvSpPr txBox="1"/>
              <p:nvPr/>
            </p:nvSpPr>
            <p:spPr>
              <a:xfrm>
                <a:off x="5653102" y="3798670"/>
                <a:ext cx="14523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rgbClr val="FF0000"/>
                    </a:solidFill>
                    <a:latin typeface="Arial"/>
                    <a:ea typeface="Arial"/>
                    <a:cs typeface="Arial"/>
                    <a:sym typeface="Arial"/>
                  </a:rPr>
                  <a:t>Inventory Classification</a:t>
                </a:r>
                <a:endParaRPr b="0" i="0" sz="700" u="none" cap="none" strike="noStrike">
                  <a:solidFill>
                    <a:srgbClr val="FF0000"/>
                  </a:solidFill>
                  <a:latin typeface="Arial"/>
                  <a:ea typeface="Arial"/>
                  <a:cs typeface="Arial"/>
                  <a:sym typeface="Arial"/>
                </a:endParaRPr>
              </a:p>
            </p:txBody>
          </p:sp>
          <p:sp>
            <p:nvSpPr>
              <p:cNvPr id="632" name="Google Shape;632;p71"/>
              <p:cNvSpPr txBox="1"/>
              <p:nvPr/>
            </p:nvSpPr>
            <p:spPr>
              <a:xfrm>
                <a:off x="5653510" y="4103360"/>
                <a:ext cx="191789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rgbClr val="FF0000"/>
                    </a:solidFill>
                    <a:latin typeface="Arial"/>
                    <a:ea typeface="Arial"/>
                    <a:cs typeface="Arial"/>
                    <a:sym typeface="Arial"/>
                  </a:rPr>
                  <a:t>Buffer / Safety Stock Management</a:t>
                </a:r>
                <a:endParaRPr b="0" i="0" sz="700" u="none" cap="none" strike="noStrike">
                  <a:solidFill>
                    <a:srgbClr val="FF0000"/>
                  </a:solidFill>
                  <a:latin typeface="Arial"/>
                  <a:ea typeface="Arial"/>
                  <a:cs typeface="Arial"/>
                  <a:sym typeface="Arial"/>
                </a:endParaRPr>
              </a:p>
            </p:txBody>
          </p:sp>
          <p:sp>
            <p:nvSpPr>
              <p:cNvPr id="633" name="Google Shape;633;p71"/>
              <p:cNvSpPr txBox="1"/>
              <p:nvPr/>
            </p:nvSpPr>
            <p:spPr>
              <a:xfrm>
                <a:off x="5653500" y="4374345"/>
                <a:ext cx="1917897" cy="158688"/>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rgbClr val="FF0000"/>
                    </a:solidFill>
                    <a:latin typeface="Arial"/>
                    <a:ea typeface="Arial"/>
                    <a:cs typeface="Arial"/>
                    <a:sym typeface="Arial"/>
                  </a:rPr>
                  <a:t>Product / Category Exclusions</a:t>
                </a:r>
                <a:endParaRPr b="0" i="0" sz="700" u="none" cap="none" strike="noStrike">
                  <a:solidFill>
                    <a:srgbClr val="FF0000"/>
                  </a:solidFill>
                  <a:latin typeface="Arial"/>
                  <a:ea typeface="Arial"/>
                  <a:cs typeface="Arial"/>
                  <a:sym typeface="Arial"/>
                </a:endParaRPr>
              </a:p>
            </p:txBody>
          </p:sp>
        </p:grpSp>
        <p:grpSp>
          <p:nvGrpSpPr>
            <p:cNvPr id="634" name="Google Shape;634;p71"/>
            <p:cNvGrpSpPr/>
            <p:nvPr/>
          </p:nvGrpSpPr>
          <p:grpSpPr>
            <a:xfrm>
              <a:off x="3824629" y="2935500"/>
              <a:ext cx="91440" cy="715224"/>
              <a:chOff x="418090" y="2930893"/>
              <a:chExt cx="91440" cy="715224"/>
            </a:xfrm>
          </p:grpSpPr>
          <p:sp>
            <p:nvSpPr>
              <p:cNvPr id="635" name="Google Shape;635;p71"/>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6" name="Google Shape;636;p71"/>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7" name="Google Shape;637;p71"/>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8" name="Google Shape;638;p71"/>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grpSp>
        <p:nvGrpSpPr>
          <p:cNvPr id="639" name="Google Shape;639;p71"/>
          <p:cNvGrpSpPr/>
          <p:nvPr/>
        </p:nvGrpSpPr>
        <p:grpSpPr>
          <a:xfrm>
            <a:off x="7711339" y="2727358"/>
            <a:ext cx="1706982" cy="1010345"/>
            <a:chOff x="7711339" y="2635918"/>
            <a:chExt cx="1706982" cy="1010345"/>
          </a:xfrm>
        </p:grpSpPr>
        <p:sp>
          <p:nvSpPr>
            <p:cNvPr id="640" name="Google Shape;640;p71"/>
            <p:cNvSpPr txBox="1"/>
            <p:nvPr/>
          </p:nvSpPr>
          <p:spPr>
            <a:xfrm>
              <a:off x="8005150" y="2635918"/>
              <a:ext cx="7132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26105C"/>
                  </a:solidFill>
                  <a:latin typeface="Arial"/>
                  <a:ea typeface="Arial"/>
                  <a:cs typeface="Arial"/>
                  <a:sym typeface="Arial"/>
                </a:rPr>
                <a:t>Service</a:t>
              </a:r>
              <a:endParaRPr b="0" i="0" sz="1100" u="none" cap="none" strike="noStrike">
                <a:solidFill>
                  <a:srgbClr val="26105C"/>
                </a:solidFill>
                <a:latin typeface="Arial"/>
                <a:ea typeface="Arial"/>
                <a:cs typeface="Arial"/>
                <a:sym typeface="Arial"/>
              </a:endParaRPr>
            </a:p>
          </p:txBody>
        </p:sp>
        <p:grpSp>
          <p:nvGrpSpPr>
            <p:cNvPr id="641" name="Google Shape;641;p71"/>
            <p:cNvGrpSpPr/>
            <p:nvPr/>
          </p:nvGrpSpPr>
          <p:grpSpPr>
            <a:xfrm>
              <a:off x="7880221" y="2921667"/>
              <a:ext cx="1538100" cy="724596"/>
              <a:chOff x="10141200" y="3529077"/>
              <a:chExt cx="2050799" cy="966128"/>
            </a:xfrm>
          </p:grpSpPr>
          <p:sp>
            <p:nvSpPr>
              <p:cNvPr id="642" name="Google Shape;642;p71"/>
              <p:cNvSpPr txBox="1"/>
              <p:nvPr/>
            </p:nvSpPr>
            <p:spPr>
              <a:xfrm>
                <a:off x="10141200" y="3529077"/>
                <a:ext cx="1953601"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Order Amendments</a:t>
                </a:r>
                <a:endParaRPr b="0" i="0" sz="700" u="none" cap="none" strike="noStrike">
                  <a:solidFill>
                    <a:schemeClr val="dk1"/>
                  </a:solidFill>
                  <a:latin typeface="Arial"/>
                  <a:ea typeface="Arial"/>
                  <a:cs typeface="Arial"/>
                  <a:sym typeface="Arial"/>
                </a:endParaRPr>
              </a:p>
            </p:txBody>
          </p:sp>
          <p:sp>
            <p:nvSpPr>
              <p:cNvPr id="643" name="Google Shape;643;p71"/>
              <p:cNvSpPr txBox="1"/>
              <p:nvPr/>
            </p:nvSpPr>
            <p:spPr>
              <a:xfrm>
                <a:off x="10141212" y="3807057"/>
                <a:ext cx="2050787" cy="169681"/>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Appeasements</a:t>
                </a:r>
                <a:endParaRPr b="0" i="0" sz="1400" u="none" cap="none" strike="noStrike">
                  <a:solidFill>
                    <a:srgbClr val="000000"/>
                  </a:solidFill>
                  <a:latin typeface="Arial"/>
                  <a:ea typeface="Arial"/>
                  <a:cs typeface="Arial"/>
                  <a:sym typeface="Arial"/>
                </a:endParaRPr>
              </a:p>
            </p:txBody>
          </p:sp>
          <p:sp>
            <p:nvSpPr>
              <p:cNvPr id="644" name="Google Shape;644;p71"/>
              <p:cNvSpPr txBox="1"/>
              <p:nvPr/>
            </p:nvSpPr>
            <p:spPr>
              <a:xfrm>
                <a:off x="10141617" y="4103360"/>
                <a:ext cx="1730142"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Returns and Refunds</a:t>
                </a:r>
                <a:endParaRPr b="0" i="0" sz="1400" u="none" cap="none" strike="noStrike">
                  <a:solidFill>
                    <a:srgbClr val="000000"/>
                  </a:solidFill>
                  <a:latin typeface="Arial"/>
                  <a:ea typeface="Arial"/>
                  <a:cs typeface="Arial"/>
                  <a:sym typeface="Arial"/>
                </a:endParaRPr>
              </a:p>
            </p:txBody>
          </p:sp>
          <p:sp>
            <p:nvSpPr>
              <p:cNvPr id="645" name="Google Shape;645;p71"/>
              <p:cNvSpPr txBox="1"/>
              <p:nvPr/>
            </p:nvSpPr>
            <p:spPr>
              <a:xfrm>
                <a:off x="10141618" y="4374333"/>
                <a:ext cx="1802290" cy="12087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Payments</a:t>
                </a:r>
                <a:endParaRPr b="0" i="0" sz="1400" u="none" cap="none" strike="noStrike">
                  <a:solidFill>
                    <a:srgbClr val="000000"/>
                  </a:solidFill>
                  <a:latin typeface="Arial"/>
                  <a:ea typeface="Arial"/>
                  <a:cs typeface="Arial"/>
                  <a:sym typeface="Arial"/>
                </a:endParaRPr>
              </a:p>
            </p:txBody>
          </p:sp>
        </p:grpSp>
        <p:grpSp>
          <p:nvGrpSpPr>
            <p:cNvPr id="646" name="Google Shape;646;p71"/>
            <p:cNvGrpSpPr/>
            <p:nvPr/>
          </p:nvGrpSpPr>
          <p:grpSpPr>
            <a:xfrm>
              <a:off x="7711339" y="2928938"/>
              <a:ext cx="91440" cy="715224"/>
              <a:chOff x="418090" y="2930893"/>
              <a:chExt cx="91440" cy="715224"/>
            </a:xfrm>
          </p:grpSpPr>
          <p:sp>
            <p:nvSpPr>
              <p:cNvPr id="647" name="Google Shape;647;p71"/>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48" name="Google Shape;648;p71"/>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49" name="Google Shape;649;p71"/>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50" name="Google Shape;650;p71"/>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grpSp>
        <p:nvGrpSpPr>
          <p:cNvPr id="651" name="Google Shape;651;p71"/>
          <p:cNvGrpSpPr/>
          <p:nvPr/>
        </p:nvGrpSpPr>
        <p:grpSpPr>
          <a:xfrm>
            <a:off x="2080377" y="2727358"/>
            <a:ext cx="1655955" cy="1014421"/>
            <a:chOff x="2080377" y="2635918"/>
            <a:chExt cx="1655955" cy="1014421"/>
          </a:xfrm>
        </p:grpSpPr>
        <p:sp>
          <p:nvSpPr>
            <p:cNvPr id="652" name="Google Shape;652;p71"/>
            <p:cNvSpPr txBox="1"/>
            <p:nvPr/>
          </p:nvSpPr>
          <p:spPr>
            <a:xfrm>
              <a:off x="2229141" y="2635918"/>
              <a:ext cx="1100383"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26105C"/>
                  </a:solidFill>
                  <a:latin typeface="Arial"/>
                  <a:ea typeface="Arial"/>
                  <a:cs typeface="Arial"/>
                  <a:sym typeface="Arial"/>
                </a:rPr>
                <a:t>Orchestration</a:t>
              </a:r>
              <a:endParaRPr b="0" i="0" sz="1100" u="none" cap="none" strike="noStrike">
                <a:solidFill>
                  <a:srgbClr val="26105C"/>
                </a:solidFill>
                <a:latin typeface="Arial"/>
                <a:ea typeface="Arial"/>
                <a:cs typeface="Arial"/>
                <a:sym typeface="Arial"/>
              </a:endParaRPr>
            </a:p>
          </p:txBody>
        </p:sp>
        <p:grpSp>
          <p:nvGrpSpPr>
            <p:cNvPr id="653" name="Google Shape;653;p71"/>
            <p:cNvGrpSpPr/>
            <p:nvPr/>
          </p:nvGrpSpPr>
          <p:grpSpPr>
            <a:xfrm>
              <a:off x="2271128" y="2921665"/>
              <a:ext cx="1465204" cy="728674"/>
              <a:chOff x="3312568" y="3529078"/>
              <a:chExt cx="1953606" cy="971565"/>
            </a:xfrm>
          </p:grpSpPr>
          <p:sp>
            <p:nvSpPr>
              <p:cNvPr id="654" name="Google Shape;654;p71"/>
              <p:cNvSpPr txBox="1"/>
              <p:nvPr/>
            </p:nvSpPr>
            <p:spPr>
              <a:xfrm>
                <a:off x="3312574" y="3529078"/>
                <a:ext cx="1953600"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Order and </a:t>
                </a:r>
                <a:r>
                  <a:rPr b="0" i="0" lang="en-US" sz="700" u="none" cap="none" strike="noStrike">
                    <a:solidFill>
                      <a:srgbClr val="FF0000"/>
                    </a:solidFill>
                    <a:latin typeface="Arial"/>
                    <a:ea typeface="Arial"/>
                    <a:cs typeface="Arial"/>
                    <a:sym typeface="Arial"/>
                  </a:rPr>
                  <a:t>Inventory Orchestration</a:t>
                </a:r>
                <a:endParaRPr b="0" i="0" sz="700" u="none" cap="none" strike="noStrike">
                  <a:solidFill>
                    <a:srgbClr val="FF0000"/>
                  </a:solidFill>
                  <a:latin typeface="Arial"/>
                  <a:ea typeface="Arial"/>
                  <a:cs typeface="Arial"/>
                  <a:sym typeface="Arial"/>
                </a:endParaRPr>
              </a:p>
            </p:txBody>
          </p:sp>
          <p:sp>
            <p:nvSpPr>
              <p:cNvPr id="655" name="Google Shape;655;p71"/>
              <p:cNvSpPr txBox="1"/>
              <p:nvPr/>
            </p:nvSpPr>
            <p:spPr>
              <a:xfrm>
                <a:off x="3312568" y="3807043"/>
                <a:ext cx="18027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Availability Orchestration</a:t>
                </a:r>
                <a:endParaRPr b="0" i="0" sz="700" u="none" cap="none" strike="noStrike">
                  <a:solidFill>
                    <a:schemeClr val="dk1"/>
                  </a:solidFill>
                  <a:latin typeface="Arial"/>
                  <a:ea typeface="Arial"/>
                  <a:cs typeface="Arial"/>
                  <a:sym typeface="Arial"/>
                </a:endParaRPr>
              </a:p>
            </p:txBody>
          </p:sp>
          <p:sp>
            <p:nvSpPr>
              <p:cNvPr id="656" name="Google Shape;656;p71"/>
              <p:cNvSpPr txBox="1"/>
              <p:nvPr/>
            </p:nvSpPr>
            <p:spPr>
              <a:xfrm>
                <a:off x="3312970" y="4103344"/>
                <a:ext cx="19179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Sourcing Strategy Optimization</a:t>
                </a:r>
                <a:endParaRPr b="0" i="0" sz="1400" u="none" cap="none" strike="noStrike">
                  <a:solidFill>
                    <a:srgbClr val="000000"/>
                  </a:solidFill>
                  <a:latin typeface="Arial"/>
                  <a:ea typeface="Arial"/>
                  <a:cs typeface="Arial"/>
                  <a:sym typeface="Arial"/>
                </a:endParaRPr>
              </a:p>
            </p:txBody>
          </p:sp>
          <p:sp>
            <p:nvSpPr>
              <p:cNvPr id="657" name="Google Shape;657;p71"/>
              <p:cNvSpPr txBox="1"/>
              <p:nvPr/>
            </p:nvSpPr>
            <p:spPr>
              <a:xfrm>
                <a:off x="3312964" y="4374343"/>
                <a:ext cx="15126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Triggers &amp; Notifications</a:t>
                </a:r>
                <a:endParaRPr b="0" i="0" sz="1400" u="none" cap="none" strike="noStrike">
                  <a:solidFill>
                    <a:srgbClr val="000000"/>
                  </a:solidFill>
                  <a:latin typeface="Arial"/>
                  <a:ea typeface="Arial"/>
                  <a:cs typeface="Arial"/>
                  <a:sym typeface="Arial"/>
                </a:endParaRPr>
              </a:p>
            </p:txBody>
          </p:sp>
        </p:grpSp>
        <p:grpSp>
          <p:nvGrpSpPr>
            <p:cNvPr id="658" name="Google Shape;658;p71"/>
            <p:cNvGrpSpPr/>
            <p:nvPr/>
          </p:nvGrpSpPr>
          <p:grpSpPr>
            <a:xfrm>
              <a:off x="2080377" y="2925653"/>
              <a:ext cx="91440" cy="715224"/>
              <a:chOff x="418090" y="2930893"/>
              <a:chExt cx="91440" cy="715224"/>
            </a:xfrm>
          </p:grpSpPr>
          <p:sp>
            <p:nvSpPr>
              <p:cNvPr id="659" name="Google Shape;659;p71"/>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60" name="Google Shape;660;p71"/>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61" name="Google Shape;661;p71"/>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62" name="Google Shape;662;p71"/>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7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Global Inventory - Intro</a:t>
            </a:r>
            <a:endParaRPr/>
          </a:p>
        </p:txBody>
      </p:sp>
      <p:sp>
        <p:nvSpPr>
          <p:cNvPr id="668" name="Google Shape;668;p72"/>
          <p:cNvSpPr txBox="1"/>
          <p:nvPr/>
        </p:nvSpPr>
        <p:spPr>
          <a:xfrm>
            <a:off x="424203" y="1177424"/>
            <a:ext cx="5976600" cy="3185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US" sz="1600" u="none" cap="none" strike="noStrike">
                <a:solidFill>
                  <a:srgbClr val="000000"/>
                </a:solidFill>
                <a:latin typeface="Arial"/>
                <a:ea typeface="Arial"/>
                <a:cs typeface="Arial"/>
                <a:sym typeface="Arial"/>
              </a:rPr>
              <a:t>Key Benefits of the Global Inventory Visibility in Fluent Order Management</a:t>
            </a:r>
            <a:endParaRPr/>
          </a:p>
          <a:p>
            <a:pPr indent="-184150" lvl="0" marL="285750" marR="0" rtl="0" algn="l">
              <a:lnSpc>
                <a:spcPct val="100000"/>
              </a:lnSpc>
              <a:spcBef>
                <a:spcPts val="0"/>
              </a:spcBef>
              <a:spcAft>
                <a:spcPts val="0"/>
              </a:spcAft>
              <a:buClr>
                <a:srgbClr val="000000"/>
              </a:buClr>
              <a:buSzPts val="1600"/>
              <a:buFont typeface="Noto Sans Symbols"/>
              <a:buNone/>
            </a:pPr>
            <a:r>
              <a:t/>
            </a:r>
            <a:endParaRPr b="0" i="0" sz="1600" u="none" cap="none" strike="noStrike">
              <a:solidFill>
                <a:srgbClr val="000000"/>
              </a:solidFill>
              <a:latin typeface="Arial"/>
              <a:ea typeface="Arial"/>
              <a:cs typeface="Arial"/>
              <a:sym typeface="Arial"/>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US" sz="1600" u="none" cap="none" strike="noStrike">
                <a:solidFill>
                  <a:srgbClr val="000000"/>
                </a:solidFill>
                <a:latin typeface="Arial"/>
                <a:ea typeface="Arial"/>
                <a:cs typeface="Arial"/>
                <a:sym typeface="Arial"/>
              </a:rPr>
              <a:t>Unifies</a:t>
            </a:r>
            <a:r>
              <a:rPr b="0" i="0" lang="en-US" sz="1600" u="none" cap="none" strike="noStrike">
                <a:solidFill>
                  <a:srgbClr val="000000"/>
                </a:solidFill>
                <a:latin typeface="Arial"/>
                <a:ea typeface="Arial"/>
                <a:cs typeface="Arial"/>
                <a:sym typeface="Arial"/>
              </a:rPr>
              <a:t> inventory visibility across all types of locations: warehouses, stores, 3PLs,…</a:t>
            </a:r>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US" sz="1600" u="none" cap="none" strike="noStrike">
                <a:solidFill>
                  <a:srgbClr val="000000"/>
                </a:solidFill>
                <a:latin typeface="Arial"/>
                <a:ea typeface="Arial"/>
                <a:cs typeface="Arial"/>
                <a:sym typeface="Arial"/>
              </a:rPr>
              <a:t>Maintains one version of the truth across distributed inventory management systems</a:t>
            </a:r>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US" sz="1600" u="none" cap="none" strike="noStrike">
                <a:solidFill>
                  <a:srgbClr val="000000"/>
                </a:solidFill>
                <a:latin typeface="Arial"/>
                <a:ea typeface="Arial"/>
                <a:cs typeface="Arial"/>
                <a:sym typeface="Arial"/>
              </a:rPr>
              <a:t>Keeps inventory up-to-date thanks to near real time events processing and workflow management</a:t>
            </a:r>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US" sz="1600" u="none" cap="none" strike="noStrike">
                <a:solidFill>
                  <a:srgbClr val="000000"/>
                </a:solidFill>
                <a:latin typeface="Arial"/>
                <a:ea typeface="Arial"/>
                <a:cs typeface="Arial"/>
                <a:sym typeface="Arial"/>
              </a:rPr>
              <a:t>Keeps it flexible to add/remove inventory sources over time</a:t>
            </a:r>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US" sz="1600" u="none" cap="none" strike="noStrike">
                <a:solidFill>
                  <a:srgbClr val="000000"/>
                </a:solidFill>
                <a:latin typeface="Arial"/>
                <a:ea typeface="Arial"/>
                <a:cs typeface="Arial"/>
                <a:sym typeface="Arial"/>
              </a:rPr>
              <a:t>Enables inventory sharing across brands and geographies</a:t>
            </a:r>
            <a:endParaRPr/>
          </a:p>
        </p:txBody>
      </p:sp>
      <p:pic>
        <p:nvPicPr>
          <p:cNvPr id="669" name="Google Shape;669;p72"/>
          <p:cNvPicPr preferRelativeResize="0"/>
          <p:nvPr/>
        </p:nvPicPr>
        <p:blipFill rotWithShape="1">
          <a:blip r:embed="rId3">
            <a:alphaModFix/>
          </a:blip>
          <a:srcRect b="0" l="0" r="0" t="0"/>
          <a:stretch/>
        </p:blipFill>
        <p:spPr>
          <a:xfrm>
            <a:off x="6774811" y="1249435"/>
            <a:ext cx="1864319" cy="287658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id="674" name="Google Shape;674;p73"/>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p>
            <a:pPr indent="-228600" lvl="0" marL="457200" rtl="0" algn="l">
              <a:lnSpc>
                <a:spcPct val="100000"/>
              </a:lnSpc>
              <a:spcBef>
                <a:spcPts val="300"/>
              </a:spcBef>
              <a:spcAft>
                <a:spcPts val="0"/>
              </a:spcAft>
              <a:buSzPts val="1500"/>
              <a:buNone/>
            </a:pPr>
            <a:r>
              <a:rPr lang="en-US"/>
              <a:t>Some terms you’re likely to hear in the session today</a:t>
            </a:r>
            <a:endParaRPr/>
          </a:p>
        </p:txBody>
      </p:sp>
      <p:sp>
        <p:nvSpPr>
          <p:cNvPr id="675" name="Google Shape;675;p7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Global Inventory - Concepts</a:t>
            </a:r>
            <a:endParaRPr/>
          </a:p>
        </p:txBody>
      </p:sp>
      <p:graphicFrame>
        <p:nvGraphicFramePr>
          <p:cNvPr id="676" name="Google Shape;676;p73"/>
          <p:cNvGraphicFramePr/>
          <p:nvPr/>
        </p:nvGraphicFramePr>
        <p:xfrm>
          <a:off x="353702" y="1278313"/>
          <a:ext cx="3000000" cy="3000000"/>
        </p:xfrm>
        <a:graphic>
          <a:graphicData uri="http://schemas.openxmlformats.org/drawingml/2006/table">
            <a:tbl>
              <a:tblPr bandRow="1" firstRow="1">
                <a:noFill/>
                <a:tableStyleId>{312C57E6-3E11-475E-B3F0-7382BC0E242E}</a:tableStyleId>
              </a:tblPr>
              <a:tblGrid>
                <a:gridCol w="1772725"/>
                <a:gridCol w="6508525"/>
              </a:tblGrid>
              <a:tr h="370850">
                <a:tc>
                  <a:txBody>
                    <a:bodyPr/>
                    <a:lstStyle/>
                    <a:p>
                      <a:pPr indent="0" lvl="0" marL="0" marR="0" rtl="0" algn="l">
                        <a:lnSpc>
                          <a:spcPct val="100000"/>
                        </a:lnSpc>
                        <a:spcBef>
                          <a:spcPts val="0"/>
                        </a:spcBef>
                        <a:spcAft>
                          <a:spcPts val="0"/>
                        </a:spcAft>
                        <a:buNone/>
                      </a:pPr>
                      <a:r>
                        <a:rPr lang="en-US" sz="1200" u="none" cap="none" strike="noStrike"/>
                        <a:t>Fluent Term</a:t>
                      </a:r>
                      <a:endParaRPr/>
                    </a:p>
                  </a:txBody>
                  <a:tcPr marT="45725" marB="45725" marR="91450" marL="91450"/>
                </a:tc>
                <a:tc>
                  <a:txBody>
                    <a:bodyPr/>
                    <a:lstStyle/>
                    <a:p>
                      <a:pPr indent="0" lvl="0" marL="0" marR="0" rtl="0" algn="l">
                        <a:lnSpc>
                          <a:spcPct val="100000"/>
                        </a:lnSpc>
                        <a:spcBef>
                          <a:spcPts val="0"/>
                        </a:spcBef>
                        <a:spcAft>
                          <a:spcPts val="0"/>
                        </a:spcAft>
                        <a:buNone/>
                      </a:pPr>
                      <a:r>
                        <a:rPr lang="en-US" sz="1200" u="none" cap="none" strike="noStrike"/>
                        <a:t>Meaning</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sz="1100"/>
                        <a:t>Standard Product</a:t>
                      </a:r>
                      <a:endParaRPr sz="1100"/>
                    </a:p>
                  </a:txBody>
                  <a:tcPr marT="45725" marB="45725" marR="91450" marL="91450"/>
                </a:tc>
                <a:tc>
                  <a:txBody>
                    <a:bodyPr/>
                    <a:lstStyle/>
                    <a:p>
                      <a:pPr indent="0" lvl="0" marL="0" marR="0" rtl="0" algn="l">
                        <a:lnSpc>
                          <a:spcPct val="100000"/>
                        </a:lnSpc>
                        <a:spcBef>
                          <a:spcPts val="0"/>
                        </a:spcBef>
                        <a:spcAft>
                          <a:spcPts val="0"/>
                        </a:spcAft>
                        <a:buNone/>
                      </a:pPr>
                      <a:r>
                        <a:rPr lang="en-US" sz="1100"/>
                        <a:t>The base product available to customers. The standard product might group multiple variant products.</a:t>
                      </a:r>
                      <a:endParaRPr sz="1100" u="none" cap="none" strike="noStrike"/>
                    </a:p>
                  </a:txBody>
                  <a:tcPr marT="45725" marB="45725" marR="91450" marL="91450"/>
                </a:tc>
              </a:tr>
              <a:tr h="370850">
                <a:tc>
                  <a:txBody>
                    <a:bodyPr/>
                    <a:lstStyle/>
                    <a:p>
                      <a:pPr indent="0" lvl="0" marL="0" marR="0" rtl="0" algn="l">
                        <a:lnSpc>
                          <a:spcPct val="100000"/>
                        </a:lnSpc>
                        <a:spcBef>
                          <a:spcPts val="0"/>
                        </a:spcBef>
                        <a:spcAft>
                          <a:spcPts val="0"/>
                        </a:spcAft>
                        <a:buNone/>
                      </a:pPr>
                      <a:r>
                        <a:rPr lang="en-US" sz="1100"/>
                        <a:t>Variant Product</a:t>
                      </a:r>
                      <a:endParaRPr sz="1300"/>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US" sz="1100" u="none" cap="none" strike="noStrike"/>
                        <a:t>Usually used as a synonym for a “</a:t>
                      </a:r>
                      <a:r>
                        <a:rPr lang="en-US" sz="1100"/>
                        <a:t>sellable item</a:t>
                      </a:r>
                      <a:r>
                        <a:rPr lang="en-US" sz="1100" u="none" cap="none" strike="noStrike"/>
                        <a:t>” or SKU (</a:t>
                      </a:r>
                      <a:r>
                        <a:rPr lang="en-US" sz="1100"/>
                        <a:t>Stock Keeping Unit)</a:t>
                      </a:r>
                      <a:r>
                        <a:rPr lang="en-US" sz="1100" u="none" cap="none" strike="noStrike"/>
                        <a:t>. The </a:t>
                      </a:r>
                      <a:r>
                        <a:rPr lang="en-US" sz="1100"/>
                        <a:t>variant product</a:t>
                      </a:r>
                      <a:r>
                        <a:rPr lang="en-US" sz="1100" u="none" cap="none" strike="noStrike"/>
                        <a:t> is at the most granular level in the product hierarchy, i.e. the level at which inventory is managed.</a:t>
                      </a:r>
                      <a:endParaRPr sz="1300"/>
                    </a:p>
                  </a:txBody>
                  <a:tcPr marT="45725" marB="45725" marR="91450" marL="91450"/>
                </a:tc>
              </a:tr>
              <a:tr h="370850">
                <a:tc>
                  <a:txBody>
                    <a:bodyPr/>
                    <a:lstStyle/>
                    <a:p>
                      <a:pPr indent="0" lvl="0" marL="0" marR="0" rtl="0" algn="l">
                        <a:lnSpc>
                          <a:spcPct val="100000"/>
                        </a:lnSpc>
                        <a:spcBef>
                          <a:spcPts val="0"/>
                        </a:spcBef>
                        <a:spcAft>
                          <a:spcPts val="0"/>
                        </a:spcAft>
                        <a:buNone/>
                      </a:pPr>
                      <a:r>
                        <a:rPr lang="en-US" sz="1100" u="none" cap="none" strike="noStrike"/>
                        <a:t>Location</a:t>
                      </a:r>
                      <a:endParaRPr sz="1300"/>
                    </a:p>
                  </a:txBody>
                  <a:tcPr marT="45725" marB="45725" marR="91450" marL="91450"/>
                </a:tc>
                <a:tc>
                  <a:txBody>
                    <a:bodyPr/>
                    <a:lstStyle/>
                    <a:p>
                      <a:pPr indent="0" lvl="0" marL="0" marR="0" rtl="0" algn="l">
                        <a:lnSpc>
                          <a:spcPct val="100000"/>
                        </a:lnSpc>
                        <a:spcBef>
                          <a:spcPts val="0"/>
                        </a:spcBef>
                        <a:spcAft>
                          <a:spcPts val="0"/>
                        </a:spcAft>
                        <a:buNone/>
                      </a:pPr>
                      <a:r>
                        <a:rPr b="0" i="0" lang="en-US" sz="1100" u="none" cap="none" strike="noStrike">
                          <a:solidFill>
                            <a:schemeClr val="dk1"/>
                          </a:solidFill>
                          <a:latin typeface="Arial"/>
                          <a:ea typeface="Arial"/>
                          <a:cs typeface="Arial"/>
                          <a:sym typeface="Arial"/>
                        </a:rPr>
                        <a:t>A location represents a physical place, whether that is a retail store, a warehouse, or even third-party vendor facilities, from which fulfilment can take place.</a:t>
                      </a:r>
                      <a:endParaRPr sz="1100" u="none" cap="none" strike="noStrike"/>
                    </a:p>
                  </a:txBody>
                  <a:tcPr marT="45725" marB="45725" marR="91450" marL="91450"/>
                </a:tc>
              </a:tr>
              <a:tr h="370850">
                <a:tc>
                  <a:txBody>
                    <a:bodyPr/>
                    <a:lstStyle/>
                    <a:p>
                      <a:pPr indent="0" lvl="0" marL="0" marR="0" rtl="0" algn="l">
                        <a:lnSpc>
                          <a:spcPct val="100000"/>
                        </a:lnSpc>
                        <a:spcBef>
                          <a:spcPts val="0"/>
                        </a:spcBef>
                        <a:spcAft>
                          <a:spcPts val="0"/>
                        </a:spcAft>
                        <a:buNone/>
                      </a:pPr>
                      <a:r>
                        <a:rPr lang="en-US" sz="1100" u="none" cap="none" strike="noStrike"/>
                        <a:t>SOH</a:t>
                      </a:r>
                      <a:endParaRPr sz="1300"/>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US" sz="1100" u="none" cap="none" strike="noStrike"/>
                        <a:t>Stock On Hand. Stock On Hand represents the number of physical units that can be counted at a Location.</a:t>
                      </a:r>
                      <a:endParaRPr sz="1300"/>
                    </a:p>
                  </a:txBody>
                  <a:tcPr marT="45725" marB="45725" marR="91450" marL="91450"/>
                </a:tc>
              </a:tr>
              <a:tr h="370850">
                <a:tc>
                  <a:txBody>
                    <a:bodyPr/>
                    <a:lstStyle/>
                    <a:p>
                      <a:pPr indent="0" lvl="0" marL="0" marR="0" rtl="0" algn="l">
                        <a:lnSpc>
                          <a:spcPct val="100000"/>
                        </a:lnSpc>
                        <a:spcBef>
                          <a:spcPts val="0"/>
                        </a:spcBef>
                        <a:spcAft>
                          <a:spcPts val="0"/>
                        </a:spcAft>
                        <a:buNone/>
                      </a:pPr>
                      <a:r>
                        <a:rPr lang="en-US" sz="1100" u="none" cap="none" strike="noStrike"/>
                        <a:t>Inventory Batch</a:t>
                      </a:r>
                      <a:endParaRPr sz="1300"/>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An inventory update mode, containing new net quantities (absolute values) of inventory positions sent by the “host” system, which owns inventory.</a:t>
                      </a:r>
                      <a:endParaRPr sz="1300"/>
                    </a:p>
                  </a:txBody>
                  <a:tcPr marT="45725" marB="45725" marR="91450" marL="91450"/>
                </a:tc>
              </a:tr>
              <a:tr h="370850">
                <a:tc>
                  <a:txBody>
                    <a:bodyPr/>
                    <a:lstStyle/>
                    <a:p>
                      <a:pPr indent="0" lvl="0" marL="0" marR="0" rtl="0" algn="l">
                        <a:lnSpc>
                          <a:spcPct val="100000"/>
                        </a:lnSpc>
                        <a:spcBef>
                          <a:spcPts val="0"/>
                        </a:spcBef>
                        <a:spcAft>
                          <a:spcPts val="0"/>
                        </a:spcAft>
                        <a:buNone/>
                      </a:pPr>
                      <a:r>
                        <a:rPr lang="en-US" sz="1100" u="none" cap="none" strike="noStrike"/>
                        <a:t>Delta </a:t>
                      </a:r>
                      <a:r>
                        <a:rPr lang="en-US" sz="1100"/>
                        <a:t>Inventory</a:t>
                      </a:r>
                      <a:endParaRPr sz="1300"/>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An inventory update mode, typically for intra-day synchronizations, containing relative quantity increments and decrements, e.g. individual sale events captured in the Point of Sale</a:t>
                      </a:r>
                      <a:endParaRPr sz="1300"/>
                    </a:p>
                  </a:txBody>
                  <a:tcPr marT="45725" marB="45725" marR="91450" marL="91450"/>
                </a:tc>
              </a:tr>
              <a:tr h="370850">
                <a:tc>
                  <a:txBody>
                    <a:bodyPr/>
                    <a:lstStyle/>
                    <a:p>
                      <a:pPr indent="0" lvl="0" marL="0" marR="0" rtl="0" algn="l">
                        <a:lnSpc>
                          <a:spcPct val="100000"/>
                        </a:lnSpc>
                        <a:spcBef>
                          <a:spcPts val="0"/>
                        </a:spcBef>
                        <a:spcAft>
                          <a:spcPts val="0"/>
                        </a:spcAft>
                        <a:buNone/>
                      </a:pPr>
                      <a:r>
                        <a:rPr lang="en-US" sz="1100" u="none" cap="none" strike="noStrike"/>
                        <a:t>Fulfilment</a:t>
                      </a:r>
                      <a:endParaRPr sz="1300"/>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US" sz="1100" u="none" cap="none" strike="noStrike"/>
                        <a:t>Child entity of an </a:t>
                      </a:r>
                      <a:r>
                        <a:rPr lang="en-US" sz="1100"/>
                        <a:t>O</a:t>
                      </a:r>
                      <a:r>
                        <a:rPr lang="en-US" sz="1100" u="none" cap="none" strike="noStrike"/>
                        <a:t>rder in Fluent, which represents holds the reservations of all items assigned to a given location. </a:t>
                      </a:r>
                      <a:endParaRPr sz="1300"/>
                    </a:p>
                  </a:txBody>
                  <a:tcPr marT="45725" marB="45725" marR="91450" marL="91450"/>
                </a:tc>
              </a:tr>
              <a:tr h="370850">
                <a:tc>
                  <a:txBody>
                    <a:bodyPr/>
                    <a:lstStyle/>
                    <a:p>
                      <a:pPr indent="0" lvl="0" marL="0" marR="0" rtl="0" algn="l">
                        <a:lnSpc>
                          <a:spcPct val="100000"/>
                        </a:lnSpc>
                        <a:spcBef>
                          <a:spcPts val="0"/>
                        </a:spcBef>
                        <a:spcAft>
                          <a:spcPts val="0"/>
                        </a:spcAft>
                        <a:buNone/>
                      </a:pPr>
                      <a:r>
                        <a:rPr lang="en-US" sz="1100" u="none" cap="none" strike="noStrike"/>
                        <a:t>Correction</a:t>
                      </a:r>
                      <a:endParaRPr sz="1300"/>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Correction stock is the type of inventory assigned to quantities rejected during fulfillment</a:t>
                      </a:r>
                      <a:endParaRPr sz="1300"/>
                    </a:p>
                  </a:txBody>
                  <a:tcPr marT="45725" marB="45725" marR="91450" marL="91450"/>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18">
      <a:dk1>
        <a:srgbClr val="000000"/>
      </a:dk1>
      <a:lt1>
        <a:srgbClr val="FFFFFF"/>
      </a:lt1>
      <a:dk2>
        <a:srgbClr val="552AA8"/>
      </a:dk2>
      <a:lt2>
        <a:srgbClr val="F5F8F9"/>
      </a:lt2>
      <a:accent1>
        <a:srgbClr val="0A343F"/>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