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11" r:id="rId5"/>
    <p:sldMasterId id="214748371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Lst>
  <p:sldSz cy="5143500" cx="9144000"/>
  <p:notesSz cx="6858000" cy="9144000"/>
  <p:embeddedFontLst>
    <p:embeddedFont>
      <p:font typeface="Roboto Thin"/>
      <p:regular r:id="rId39"/>
      <p:bold r:id="rId40"/>
      <p:italic r:id="rId41"/>
      <p:boldItalic r:id="rId42"/>
    </p:embeddedFont>
    <p:embeddedFont>
      <p:font typeface="Roboto"/>
      <p:regular r:id="rId43"/>
      <p:bold r:id="rId44"/>
      <p:italic r:id="rId45"/>
      <p:boldItalic r:id="rId46"/>
    </p:embeddedFont>
    <p:embeddedFont>
      <p:font typeface="Lato"/>
      <p:regular r:id="rId47"/>
      <p:bold r:id="rId48"/>
      <p:italic r:id="rId49"/>
      <p:boldItalic r:id="rId50"/>
    </p:embeddedFont>
    <p:embeddedFont>
      <p:font typeface="Arial Black"/>
      <p:regular r:id="rId51"/>
    </p:embeddedFont>
    <p:embeddedFont>
      <p:font typeface="IBM Plex Mono"/>
      <p:regular r:id="rId52"/>
      <p:bold r:id="rId53"/>
      <p:italic r:id="rId54"/>
      <p:boldItalic r:id="rId5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70033EB-F38C-416D-B9E9-C612AC27E0C5}">
  <a:tblStyle styleId="{970033EB-F38C-416D-B9E9-C612AC27E0C5}"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35D5E63-0ABE-42FA-8E4B-626004290627}"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Thin-bold.fntdata"/><Relationship Id="rId42" Type="http://schemas.openxmlformats.org/officeDocument/2006/relationships/font" Target="fonts/RobotoThin-boldItalic.fntdata"/><Relationship Id="rId41" Type="http://schemas.openxmlformats.org/officeDocument/2006/relationships/font" Target="fonts/RobotoThin-italic.fntdata"/><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Lato-bold.fntdata"/><Relationship Id="rId47" Type="http://schemas.openxmlformats.org/officeDocument/2006/relationships/font" Target="fonts/Lato-regular.fntdata"/><Relationship Id="rId49" Type="http://schemas.openxmlformats.org/officeDocument/2006/relationships/font" Target="fonts/Lato-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font" Target="fonts/RobotoThin-regular.fntdata"/><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ArialBlack-regular.fntdata"/><Relationship Id="rId50" Type="http://schemas.openxmlformats.org/officeDocument/2006/relationships/font" Target="fonts/Lato-boldItalic.fntdata"/><Relationship Id="rId53" Type="http://schemas.openxmlformats.org/officeDocument/2006/relationships/font" Target="fonts/IBMPlexMono-bold.fntdata"/><Relationship Id="rId52" Type="http://schemas.openxmlformats.org/officeDocument/2006/relationships/font" Target="fonts/IBMPlexMono-regular.fntdata"/><Relationship Id="rId11" Type="http://schemas.openxmlformats.org/officeDocument/2006/relationships/slide" Target="slides/slide4.xml"/><Relationship Id="rId55" Type="http://schemas.openxmlformats.org/officeDocument/2006/relationships/font" Target="fonts/IBMPlexMono-boldItalic.fntdata"/><Relationship Id="rId10" Type="http://schemas.openxmlformats.org/officeDocument/2006/relationships/slide" Target="slides/slide3.xml"/><Relationship Id="rId54" Type="http://schemas.openxmlformats.org/officeDocument/2006/relationships/font" Target="fonts/IBMPlexMono-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1" name="Google Shape;50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p3: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8" name="Google Shape;728;p3: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729" name="Google Shape;729;p3:notes"/>
          <p:cNvSpPr txBox="1"/>
          <p:nvPr>
            <p:ph idx="12" type="sldNum"/>
          </p:nvPr>
        </p:nvSpPr>
        <p:spPr>
          <a:xfrm>
            <a:off x="5179484" y="6513910"/>
            <a:ext cx="3962400" cy="34409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p4: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2" name="Google Shape;792;p4: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793" name="Google Shape;793;p4:notes"/>
          <p:cNvSpPr txBox="1"/>
          <p:nvPr>
            <p:ph idx="12" type="sldNum"/>
          </p:nvPr>
        </p:nvSpPr>
        <p:spPr>
          <a:xfrm>
            <a:off x="5179484" y="6513910"/>
            <a:ext cx="3962400" cy="34409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p10: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4" name="Google Shape;854;p10: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855" name="Google Shape;855;p10:notes"/>
          <p:cNvSpPr txBox="1"/>
          <p:nvPr>
            <p:ph idx="12" type="sldNum"/>
          </p:nvPr>
        </p:nvSpPr>
        <p:spPr>
          <a:xfrm>
            <a:off x="5179484" y="6513910"/>
            <a:ext cx="3962400" cy="34409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17" name="Google Shape;917;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70" name="Google Shape;970;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1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2" name="Shape 1012"/>
        <p:cNvGrpSpPr/>
        <p:nvPr/>
      </p:nvGrpSpPr>
      <p:grpSpPr>
        <a:xfrm>
          <a:off x="0" y="0"/>
          <a:ext cx="0" cy="0"/>
          <a:chOff x="0" y="0"/>
          <a:chExt cx="0" cy="0"/>
        </a:xfrm>
      </p:grpSpPr>
      <p:sp>
        <p:nvSpPr>
          <p:cNvPr id="1013" name="Google Shape;101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4" name="Google Shape;1014;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22" name="Google Shape;102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28" name="Google Shape;1028;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cfb9b04428_0_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34" name="Google Shape;1034;gcfb9b04428_0_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7" name="Google Shape;50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8" name="Shape 1038"/>
        <p:cNvGrpSpPr/>
        <p:nvPr/>
      </p:nvGrpSpPr>
      <p:grpSpPr>
        <a:xfrm>
          <a:off x="0" y="0"/>
          <a:ext cx="0" cy="0"/>
          <a:chOff x="0" y="0"/>
          <a:chExt cx="0" cy="0"/>
        </a:xfrm>
      </p:grpSpPr>
      <p:sp>
        <p:nvSpPr>
          <p:cNvPr id="1039" name="Google Shape;1039;p17: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0" name="Google Shape;104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g10311e3faf7_0_4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6" name="Google Shape;1046;g10311e3faf7_0_4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4" name="Shape 1064"/>
        <p:cNvGrpSpPr/>
        <p:nvPr/>
      </p:nvGrpSpPr>
      <p:grpSpPr>
        <a:xfrm>
          <a:off x="0" y="0"/>
          <a:ext cx="0" cy="0"/>
          <a:chOff x="0" y="0"/>
          <a:chExt cx="0" cy="0"/>
        </a:xfrm>
      </p:grpSpPr>
      <p:sp>
        <p:nvSpPr>
          <p:cNvPr id="1065" name="Google Shape;1065;g10311e3faf7_0_5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6" name="Google Shape;1066;g10311e3faf7_0_5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6" name="Shape 1086"/>
        <p:cNvGrpSpPr/>
        <p:nvPr/>
      </p:nvGrpSpPr>
      <p:grpSpPr>
        <a:xfrm>
          <a:off x="0" y="0"/>
          <a:ext cx="0" cy="0"/>
          <a:chOff x="0" y="0"/>
          <a:chExt cx="0" cy="0"/>
        </a:xfrm>
      </p:grpSpPr>
      <p:sp>
        <p:nvSpPr>
          <p:cNvPr id="1087" name="Google Shape;1087;g10311e3faf7_0_5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88" name="Google Shape;1088;g10311e3faf7_0_5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6" name="Shape 1106"/>
        <p:cNvGrpSpPr/>
        <p:nvPr/>
      </p:nvGrpSpPr>
      <p:grpSpPr>
        <a:xfrm>
          <a:off x="0" y="0"/>
          <a:ext cx="0" cy="0"/>
          <a:chOff x="0" y="0"/>
          <a:chExt cx="0" cy="0"/>
        </a:xfrm>
      </p:grpSpPr>
      <p:sp>
        <p:nvSpPr>
          <p:cNvPr id="1107" name="Google Shape;1107;p1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08" name="Google Shape;110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2" name="Shape 1112"/>
        <p:cNvGrpSpPr/>
        <p:nvPr/>
      </p:nvGrpSpPr>
      <p:grpSpPr>
        <a:xfrm>
          <a:off x="0" y="0"/>
          <a:ext cx="0" cy="0"/>
          <a:chOff x="0" y="0"/>
          <a:chExt cx="0" cy="0"/>
        </a:xfrm>
      </p:grpSpPr>
      <p:sp>
        <p:nvSpPr>
          <p:cNvPr id="1113" name="Google Shape;1113;p19: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1114" name="Google Shape;111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3" name="Shape 1173"/>
        <p:cNvGrpSpPr/>
        <p:nvPr/>
      </p:nvGrpSpPr>
      <p:grpSpPr>
        <a:xfrm>
          <a:off x="0" y="0"/>
          <a:ext cx="0" cy="0"/>
          <a:chOff x="0" y="0"/>
          <a:chExt cx="0" cy="0"/>
        </a:xfrm>
      </p:grpSpPr>
      <p:sp>
        <p:nvSpPr>
          <p:cNvPr id="1174" name="Google Shape;1174;g10311e3faf7_0_233: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1175" name="Google Shape;1175;g10311e3faf7_0_2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8" name="Shape 1188"/>
        <p:cNvGrpSpPr/>
        <p:nvPr/>
      </p:nvGrpSpPr>
      <p:grpSpPr>
        <a:xfrm>
          <a:off x="0" y="0"/>
          <a:ext cx="0" cy="0"/>
          <a:chOff x="0" y="0"/>
          <a:chExt cx="0" cy="0"/>
        </a:xfrm>
      </p:grpSpPr>
      <p:sp>
        <p:nvSpPr>
          <p:cNvPr id="1189" name="Google Shape;1189;g10311e3faf7_0_3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90" name="Google Shape;1190;g10311e3faf7_0_3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5" name="Shape 1195"/>
        <p:cNvGrpSpPr/>
        <p:nvPr/>
      </p:nvGrpSpPr>
      <p:grpSpPr>
        <a:xfrm>
          <a:off x="0" y="0"/>
          <a:ext cx="0" cy="0"/>
          <a:chOff x="0" y="0"/>
          <a:chExt cx="0" cy="0"/>
        </a:xfrm>
      </p:grpSpPr>
      <p:sp>
        <p:nvSpPr>
          <p:cNvPr id="1196" name="Google Shape;1196;p2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97" name="Google Shape;119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1" name="Shape 1201"/>
        <p:cNvGrpSpPr/>
        <p:nvPr/>
      </p:nvGrpSpPr>
      <p:grpSpPr>
        <a:xfrm>
          <a:off x="0" y="0"/>
          <a:ext cx="0" cy="0"/>
          <a:chOff x="0" y="0"/>
          <a:chExt cx="0" cy="0"/>
        </a:xfrm>
      </p:grpSpPr>
      <p:sp>
        <p:nvSpPr>
          <p:cNvPr id="1202" name="Google Shape;1202;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03" name="Google Shape;1203;p2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275fc41cff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4" name="Google Shape;514;g275fc41cff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8" name="Shape 1208"/>
        <p:cNvGrpSpPr/>
        <p:nvPr/>
      </p:nvGrpSpPr>
      <p:grpSpPr>
        <a:xfrm>
          <a:off x="0" y="0"/>
          <a:ext cx="0" cy="0"/>
          <a:chOff x="0" y="0"/>
          <a:chExt cx="0" cy="0"/>
        </a:xfrm>
      </p:grpSpPr>
      <p:sp>
        <p:nvSpPr>
          <p:cNvPr id="1209" name="Google Shape;1209;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0" name="Google Shape;1210;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2" name="Shape 1212"/>
        <p:cNvGrpSpPr/>
        <p:nvPr/>
      </p:nvGrpSpPr>
      <p:grpSpPr>
        <a:xfrm>
          <a:off x="0" y="0"/>
          <a:ext cx="0" cy="0"/>
          <a:chOff x="0" y="0"/>
          <a:chExt cx="0" cy="0"/>
        </a:xfrm>
      </p:grpSpPr>
      <p:sp>
        <p:nvSpPr>
          <p:cNvPr id="1213" name="Google Shape;1213;g11941d70c47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4" name="Google Shape;1214;g11941d70c47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4" name="Google Shape;53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23a3e27e1a1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549" name="Google Shape;549;g23a3e27e1a1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g23a3e27e1a1_1_73: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623" name="Google Shape;623;g23a3e27e1a1_1_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p9: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8" name="Google Shape;67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p1: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4" name="Google Shape;684;p1:notes"/>
          <p:cNvSpPr txBox="1"/>
          <p:nvPr>
            <p:ph idx="1" type="body"/>
          </p:nvPr>
        </p:nvSpPr>
        <p:spPr>
          <a:xfrm>
            <a:off x="914400" y="3300412"/>
            <a:ext cx="7315200" cy="2700338"/>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685" name="Google Shape;685;p1:notes"/>
          <p:cNvSpPr txBox="1"/>
          <p:nvPr>
            <p:ph idx="12" type="sldNum"/>
          </p:nvPr>
        </p:nvSpPr>
        <p:spPr>
          <a:xfrm>
            <a:off x="5179484" y="6513910"/>
            <a:ext cx="3962400" cy="34409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p2:notes"/>
          <p:cNvSpPr/>
          <p:nvPr>
            <p:ph idx="2" type="sldImg"/>
          </p:nvPr>
        </p:nvSpPr>
        <p:spPr>
          <a:xfrm>
            <a:off x="2514600" y="857250"/>
            <a:ext cx="4114800" cy="231457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9" name="Google Shape;719;p2:notes"/>
          <p:cNvSpPr txBox="1"/>
          <p:nvPr>
            <p:ph idx="1" type="body"/>
          </p:nvPr>
        </p:nvSpPr>
        <p:spPr>
          <a:xfrm>
            <a:off x="914400" y="3300412"/>
            <a:ext cx="7315200" cy="2700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720" name="Google Shape;720;p2:notes"/>
          <p:cNvSpPr txBox="1"/>
          <p:nvPr>
            <p:ph idx="12" type="sldNum"/>
          </p:nvPr>
        </p:nvSpPr>
        <p:spPr>
          <a:xfrm>
            <a:off x="5179484" y="6513910"/>
            <a:ext cx="3962400" cy="3441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8.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jpg"/><Relationship Id="rId3" Type="http://schemas.openxmlformats.org/officeDocument/2006/relationships/image" Target="../media/image16.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6.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9" name="Shape 49"/>
        <p:cNvGrpSpPr/>
        <p:nvPr/>
      </p:nvGrpSpPr>
      <p:grpSpPr>
        <a:xfrm>
          <a:off x="0" y="0"/>
          <a:ext cx="0" cy="0"/>
          <a:chOff x="0" y="0"/>
          <a:chExt cx="0" cy="0"/>
        </a:xfrm>
      </p:grpSpPr>
      <p:pic>
        <p:nvPicPr>
          <p:cNvPr id="50" name="Google Shape;50;p11"/>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51" name="Google Shape;51;p11"/>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2" name="Google Shape;52;p11"/>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3" name="Google Shape;53;p11"/>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54" name="Shape 54"/>
        <p:cNvGrpSpPr/>
        <p:nvPr/>
      </p:nvGrpSpPr>
      <p:grpSpPr>
        <a:xfrm>
          <a:off x="0" y="0"/>
          <a:ext cx="0" cy="0"/>
          <a:chOff x="0" y="0"/>
          <a:chExt cx="0" cy="0"/>
        </a:xfrm>
      </p:grpSpPr>
      <p:pic>
        <p:nvPicPr>
          <p:cNvPr id="55" name="Google Shape;55;p12"/>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56" name="Google Shape;56;p12"/>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7" name="Google Shape;57;p12"/>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8" name="Google Shape;58;p12"/>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59" name="Shape 59"/>
        <p:cNvGrpSpPr/>
        <p:nvPr/>
      </p:nvGrpSpPr>
      <p:grpSpPr>
        <a:xfrm>
          <a:off x="0" y="0"/>
          <a:ext cx="0" cy="0"/>
          <a:chOff x="0" y="0"/>
          <a:chExt cx="0" cy="0"/>
        </a:xfrm>
      </p:grpSpPr>
      <p:sp>
        <p:nvSpPr>
          <p:cNvPr id="60" name="Google Shape;60;p13"/>
          <p:cNvSpPr/>
          <p:nvPr>
            <p:ph idx="2" type="pic"/>
          </p:nvPr>
        </p:nvSpPr>
        <p:spPr>
          <a:xfrm>
            <a:off x="5019675" y="0"/>
            <a:ext cx="4124400" cy="5143500"/>
          </a:xfrm>
          <a:prstGeom prst="rect">
            <a:avLst/>
          </a:prstGeom>
          <a:noFill/>
          <a:ln>
            <a:noFill/>
          </a:ln>
        </p:spPr>
      </p:sp>
      <p:sp>
        <p:nvSpPr>
          <p:cNvPr id="61" name="Google Shape;61;p13"/>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2" name="Google Shape;62;p13"/>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3" name="Google Shape;63;p13"/>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64" name="Shape 64"/>
        <p:cNvGrpSpPr/>
        <p:nvPr/>
      </p:nvGrpSpPr>
      <p:grpSpPr>
        <a:xfrm>
          <a:off x="0" y="0"/>
          <a:ext cx="0" cy="0"/>
          <a:chOff x="0" y="0"/>
          <a:chExt cx="0" cy="0"/>
        </a:xfrm>
      </p:grpSpPr>
      <p:sp>
        <p:nvSpPr>
          <p:cNvPr id="65" name="Google Shape;65;p14"/>
          <p:cNvSpPr/>
          <p:nvPr>
            <p:ph idx="2" type="pic"/>
          </p:nvPr>
        </p:nvSpPr>
        <p:spPr>
          <a:xfrm>
            <a:off x="5019675" y="0"/>
            <a:ext cx="4124400" cy="5143500"/>
          </a:xfrm>
          <a:prstGeom prst="rect">
            <a:avLst/>
          </a:prstGeom>
          <a:noFill/>
          <a:ln>
            <a:noFill/>
          </a:ln>
        </p:spPr>
      </p:sp>
      <p:pic>
        <p:nvPicPr>
          <p:cNvPr id="66" name="Google Shape;66;p14"/>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67" name="Google Shape;67;p14"/>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8" name="Google Shape;68;p14"/>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69" name="Shape 69"/>
        <p:cNvGrpSpPr/>
        <p:nvPr/>
      </p:nvGrpSpPr>
      <p:grpSpPr>
        <a:xfrm>
          <a:off x="0" y="0"/>
          <a:ext cx="0" cy="0"/>
          <a:chOff x="0" y="0"/>
          <a:chExt cx="0" cy="0"/>
        </a:xfrm>
      </p:grpSpPr>
      <p:sp>
        <p:nvSpPr>
          <p:cNvPr id="70" name="Google Shape;70;p15"/>
          <p:cNvSpPr/>
          <p:nvPr>
            <p:ph idx="2" type="pic"/>
          </p:nvPr>
        </p:nvSpPr>
        <p:spPr>
          <a:xfrm>
            <a:off x="0" y="0"/>
            <a:ext cx="4124400" cy="5143500"/>
          </a:xfrm>
          <a:prstGeom prst="rect">
            <a:avLst/>
          </a:prstGeom>
          <a:noFill/>
          <a:ln>
            <a:noFill/>
          </a:ln>
        </p:spPr>
      </p:sp>
      <p:sp>
        <p:nvSpPr>
          <p:cNvPr id="71" name="Google Shape;71;p15"/>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72" name="Google Shape;72;p15"/>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73" name="Google Shape;73;p15"/>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74" name="Shape 74"/>
        <p:cNvGrpSpPr/>
        <p:nvPr/>
      </p:nvGrpSpPr>
      <p:grpSpPr>
        <a:xfrm>
          <a:off x="0" y="0"/>
          <a:ext cx="0" cy="0"/>
          <a:chOff x="0" y="0"/>
          <a:chExt cx="0" cy="0"/>
        </a:xfrm>
      </p:grpSpPr>
      <p:sp>
        <p:nvSpPr>
          <p:cNvPr id="75" name="Google Shape;75;p16"/>
          <p:cNvSpPr/>
          <p:nvPr>
            <p:ph idx="2" type="pic"/>
          </p:nvPr>
        </p:nvSpPr>
        <p:spPr>
          <a:xfrm>
            <a:off x="0" y="0"/>
            <a:ext cx="4124400" cy="5143500"/>
          </a:xfrm>
          <a:prstGeom prst="rect">
            <a:avLst/>
          </a:prstGeom>
          <a:noFill/>
          <a:ln>
            <a:noFill/>
          </a:ln>
        </p:spPr>
      </p:sp>
      <p:sp>
        <p:nvSpPr>
          <p:cNvPr id="76" name="Google Shape;76;p16"/>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77" name="Google Shape;77;p16"/>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78" name="Google Shape;78;p16"/>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79" name="Shape 79"/>
        <p:cNvGrpSpPr/>
        <p:nvPr/>
      </p:nvGrpSpPr>
      <p:grpSpPr>
        <a:xfrm>
          <a:off x="0" y="0"/>
          <a:ext cx="0" cy="0"/>
          <a:chOff x="0" y="0"/>
          <a:chExt cx="0" cy="0"/>
        </a:xfrm>
      </p:grpSpPr>
      <p:sp>
        <p:nvSpPr>
          <p:cNvPr id="80" name="Google Shape;80;p17"/>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1" name="Google Shape;81;p17"/>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2" name="Google Shape;82;p17"/>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3" name="Google Shape;83;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84" name="Shape 84"/>
        <p:cNvGrpSpPr/>
        <p:nvPr/>
      </p:nvGrpSpPr>
      <p:grpSpPr>
        <a:xfrm>
          <a:off x="0" y="0"/>
          <a:ext cx="0" cy="0"/>
          <a:chOff x="0" y="0"/>
          <a:chExt cx="0" cy="0"/>
        </a:xfrm>
      </p:grpSpPr>
      <p:sp>
        <p:nvSpPr>
          <p:cNvPr id="85" name="Google Shape;85;p18"/>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8"/>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8"/>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8"/>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8"/>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8"/>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8"/>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8"/>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4" name="Google Shape;94;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95" name="Shape 95"/>
        <p:cNvGrpSpPr/>
        <p:nvPr/>
      </p:nvGrpSpPr>
      <p:grpSpPr>
        <a:xfrm>
          <a:off x="0" y="0"/>
          <a:ext cx="0" cy="0"/>
          <a:chOff x="0" y="0"/>
          <a:chExt cx="0" cy="0"/>
        </a:xfrm>
      </p:grpSpPr>
      <p:sp>
        <p:nvSpPr>
          <p:cNvPr id="96" name="Google Shape;96;p19"/>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7" name="Google Shape;97;p19"/>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8" name="Google Shape;98;p19"/>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9"/>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0" name="Google Shape;100;p19"/>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1" name="Google Shape;101;p19"/>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2" name="Google Shape;102;p19"/>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8" name="Google Shape;108;p19"/>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9" name="Google Shape;109;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110" name="Shape 110"/>
        <p:cNvGrpSpPr/>
        <p:nvPr/>
      </p:nvGrpSpPr>
      <p:grpSpPr>
        <a:xfrm>
          <a:off x="0" y="0"/>
          <a:ext cx="0" cy="0"/>
          <a:chOff x="0" y="0"/>
          <a:chExt cx="0" cy="0"/>
        </a:xfrm>
      </p:grpSpPr>
      <p:sp>
        <p:nvSpPr>
          <p:cNvPr id="111" name="Google Shape;111;p20"/>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3" name="Google Shape;113;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6" name="Shape 16"/>
        <p:cNvGrpSpPr/>
        <p:nvPr/>
      </p:nvGrpSpPr>
      <p:grpSpPr>
        <a:xfrm>
          <a:off x="0" y="0"/>
          <a:ext cx="0" cy="0"/>
          <a:chOff x="0" y="0"/>
          <a:chExt cx="0" cy="0"/>
        </a:xfrm>
      </p:grpSpPr>
      <p:sp>
        <p:nvSpPr>
          <p:cNvPr id="17" name="Google Shape;17;p3"/>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 name="Google Shape;18;p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14" name="Shape 114"/>
        <p:cNvGrpSpPr/>
        <p:nvPr/>
      </p:nvGrpSpPr>
      <p:grpSpPr>
        <a:xfrm>
          <a:off x="0" y="0"/>
          <a:ext cx="0" cy="0"/>
          <a:chOff x="0" y="0"/>
          <a:chExt cx="0" cy="0"/>
        </a:xfrm>
      </p:grpSpPr>
      <p:sp>
        <p:nvSpPr>
          <p:cNvPr id="115" name="Google Shape;115;p21"/>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1"/>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1"/>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8" name="Google Shape;118;p21"/>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9" name="Google Shape;119;p21"/>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0" name="Google Shape;120;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1" name="Google Shape;121;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22" name="Shape 122"/>
        <p:cNvGrpSpPr/>
        <p:nvPr/>
      </p:nvGrpSpPr>
      <p:grpSpPr>
        <a:xfrm>
          <a:off x="0" y="0"/>
          <a:ext cx="0" cy="0"/>
          <a:chOff x="0" y="0"/>
          <a:chExt cx="0" cy="0"/>
        </a:xfrm>
      </p:grpSpPr>
      <p:sp>
        <p:nvSpPr>
          <p:cNvPr id="123" name="Google Shape;123;p22"/>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2"/>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2"/>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2"/>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2"/>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8" name="Google Shape;128;p22"/>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9" name="Google Shape;129;p22"/>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0" name="Google Shape;13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31" name="Google Shape;13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32" name="Shape 132"/>
        <p:cNvGrpSpPr/>
        <p:nvPr/>
      </p:nvGrpSpPr>
      <p:grpSpPr>
        <a:xfrm>
          <a:off x="0" y="0"/>
          <a:ext cx="0" cy="0"/>
          <a:chOff x="0" y="0"/>
          <a:chExt cx="0" cy="0"/>
        </a:xfrm>
      </p:grpSpPr>
      <p:sp>
        <p:nvSpPr>
          <p:cNvPr id="133" name="Google Shape;133;p23"/>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3"/>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3"/>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3"/>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3"/>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3"/>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3"/>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42" name="Shape 142"/>
        <p:cNvGrpSpPr/>
        <p:nvPr/>
      </p:nvGrpSpPr>
      <p:grpSpPr>
        <a:xfrm>
          <a:off x="0" y="0"/>
          <a:ext cx="0" cy="0"/>
          <a:chOff x="0" y="0"/>
          <a:chExt cx="0" cy="0"/>
        </a:xfrm>
      </p:grpSpPr>
      <p:sp>
        <p:nvSpPr>
          <p:cNvPr id="143" name="Google Shape;143;p24"/>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4"/>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4"/>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6" name="Google Shape;146;p24"/>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7" name="Google Shape;147;p24"/>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4"/>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9" name="Google Shape;149;p24"/>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0" name="Google Shape;150;p24"/>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1" name="Google Shape;151;p24"/>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3" name="Google Shape;153;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4" name="Google Shape;154;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55" name="Shape 155"/>
        <p:cNvGrpSpPr/>
        <p:nvPr/>
      </p:nvGrpSpPr>
      <p:grpSpPr>
        <a:xfrm>
          <a:off x="0" y="0"/>
          <a:ext cx="0" cy="0"/>
          <a:chOff x="0" y="0"/>
          <a:chExt cx="0" cy="0"/>
        </a:xfrm>
      </p:grpSpPr>
      <p:sp>
        <p:nvSpPr>
          <p:cNvPr id="156" name="Google Shape;156;p25"/>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7" name="Google Shape;157;p25"/>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5"/>
          <p:cNvSpPr/>
          <p:nvPr>
            <p:ph idx="3" type="pic"/>
          </p:nvPr>
        </p:nvSpPr>
        <p:spPr>
          <a:xfrm>
            <a:off x="352425" y="1369219"/>
            <a:ext cx="783300" cy="782100"/>
          </a:xfrm>
          <a:prstGeom prst="rect">
            <a:avLst/>
          </a:prstGeom>
          <a:noFill/>
          <a:ln>
            <a:noFill/>
          </a:ln>
        </p:spPr>
      </p:sp>
      <p:sp>
        <p:nvSpPr>
          <p:cNvPr id="159" name="Google Shape;159;p25"/>
          <p:cNvSpPr/>
          <p:nvPr>
            <p:ph idx="4" type="pic"/>
          </p:nvPr>
        </p:nvSpPr>
        <p:spPr>
          <a:xfrm>
            <a:off x="4806464" y="1369219"/>
            <a:ext cx="783300" cy="782100"/>
          </a:xfrm>
          <a:prstGeom prst="rect">
            <a:avLst/>
          </a:prstGeom>
          <a:noFill/>
          <a:ln>
            <a:noFill/>
          </a:ln>
        </p:spPr>
      </p:sp>
      <p:sp>
        <p:nvSpPr>
          <p:cNvPr id="160" name="Google Shape;160;p25"/>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1" name="Google Shape;161;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2" name="Google Shape;162;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63" name="Shape 163"/>
        <p:cNvGrpSpPr/>
        <p:nvPr/>
      </p:nvGrpSpPr>
      <p:grpSpPr>
        <a:xfrm>
          <a:off x="0" y="0"/>
          <a:ext cx="0" cy="0"/>
          <a:chOff x="0" y="0"/>
          <a:chExt cx="0" cy="0"/>
        </a:xfrm>
      </p:grpSpPr>
      <p:sp>
        <p:nvSpPr>
          <p:cNvPr id="164" name="Google Shape;164;p26"/>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6"/>
          <p:cNvSpPr/>
          <p:nvPr>
            <p:ph idx="2" type="pic"/>
          </p:nvPr>
        </p:nvSpPr>
        <p:spPr>
          <a:xfrm>
            <a:off x="352425" y="1369219"/>
            <a:ext cx="783300" cy="782100"/>
          </a:xfrm>
          <a:prstGeom prst="rect">
            <a:avLst/>
          </a:prstGeom>
          <a:noFill/>
          <a:ln>
            <a:noFill/>
          </a:ln>
        </p:spPr>
      </p:sp>
      <p:sp>
        <p:nvSpPr>
          <p:cNvPr id="166" name="Google Shape;166;p26"/>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7" name="Google Shape;167;p26"/>
          <p:cNvSpPr/>
          <p:nvPr>
            <p:ph idx="4" type="pic"/>
          </p:nvPr>
        </p:nvSpPr>
        <p:spPr>
          <a:xfrm>
            <a:off x="3226698" y="1369219"/>
            <a:ext cx="783300" cy="782100"/>
          </a:xfrm>
          <a:prstGeom prst="rect">
            <a:avLst/>
          </a:prstGeom>
          <a:noFill/>
          <a:ln>
            <a:noFill/>
          </a:ln>
        </p:spPr>
      </p:sp>
      <p:sp>
        <p:nvSpPr>
          <p:cNvPr id="168" name="Google Shape;168;p26"/>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6"/>
          <p:cNvSpPr/>
          <p:nvPr>
            <p:ph idx="6" type="pic"/>
          </p:nvPr>
        </p:nvSpPr>
        <p:spPr>
          <a:xfrm>
            <a:off x="6100792" y="1369219"/>
            <a:ext cx="783300" cy="782100"/>
          </a:xfrm>
          <a:prstGeom prst="rect">
            <a:avLst/>
          </a:prstGeom>
          <a:noFill/>
          <a:ln>
            <a:noFill/>
          </a:ln>
        </p:spPr>
      </p:sp>
      <p:sp>
        <p:nvSpPr>
          <p:cNvPr id="170" name="Google Shape;170;p26"/>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6"/>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2" name="Google Shape;172;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73" name="Shape 173"/>
        <p:cNvGrpSpPr/>
        <p:nvPr/>
      </p:nvGrpSpPr>
      <p:grpSpPr>
        <a:xfrm>
          <a:off x="0" y="0"/>
          <a:ext cx="0" cy="0"/>
          <a:chOff x="0" y="0"/>
          <a:chExt cx="0" cy="0"/>
        </a:xfrm>
      </p:grpSpPr>
      <p:sp>
        <p:nvSpPr>
          <p:cNvPr id="174" name="Google Shape;174;p27"/>
          <p:cNvSpPr/>
          <p:nvPr>
            <p:ph idx="2" type="pic"/>
          </p:nvPr>
        </p:nvSpPr>
        <p:spPr>
          <a:xfrm>
            <a:off x="352425" y="1369219"/>
            <a:ext cx="624600" cy="623700"/>
          </a:xfrm>
          <a:prstGeom prst="rect">
            <a:avLst/>
          </a:prstGeom>
          <a:noFill/>
          <a:ln>
            <a:noFill/>
          </a:ln>
        </p:spPr>
      </p:sp>
      <p:sp>
        <p:nvSpPr>
          <p:cNvPr id="175" name="Google Shape;175;p27"/>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7"/>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7"/>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7"/>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79" name="Google Shape;179;p27"/>
          <p:cNvSpPr/>
          <p:nvPr>
            <p:ph idx="5" type="pic"/>
          </p:nvPr>
        </p:nvSpPr>
        <p:spPr>
          <a:xfrm>
            <a:off x="352425" y="3007519"/>
            <a:ext cx="624600" cy="623700"/>
          </a:xfrm>
          <a:prstGeom prst="rect">
            <a:avLst/>
          </a:prstGeom>
          <a:noFill/>
          <a:ln>
            <a:noFill/>
          </a:ln>
        </p:spPr>
      </p:sp>
      <p:sp>
        <p:nvSpPr>
          <p:cNvPr id="180" name="Google Shape;180;p27"/>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1" name="Google Shape;181;p27"/>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2" name="Google Shape;182;p27"/>
          <p:cNvSpPr/>
          <p:nvPr>
            <p:ph idx="8" type="pic"/>
          </p:nvPr>
        </p:nvSpPr>
        <p:spPr>
          <a:xfrm>
            <a:off x="4807099" y="1369219"/>
            <a:ext cx="624600" cy="623700"/>
          </a:xfrm>
          <a:prstGeom prst="rect">
            <a:avLst/>
          </a:prstGeom>
          <a:noFill/>
          <a:ln>
            <a:noFill/>
          </a:ln>
        </p:spPr>
      </p:sp>
      <p:sp>
        <p:nvSpPr>
          <p:cNvPr id="183" name="Google Shape;183;p27"/>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7"/>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5" name="Google Shape;185;p27"/>
          <p:cNvSpPr/>
          <p:nvPr>
            <p:ph idx="14" type="pic"/>
          </p:nvPr>
        </p:nvSpPr>
        <p:spPr>
          <a:xfrm>
            <a:off x="4807099" y="3007519"/>
            <a:ext cx="624600" cy="623700"/>
          </a:xfrm>
          <a:prstGeom prst="rect">
            <a:avLst/>
          </a:prstGeom>
          <a:noFill/>
          <a:ln>
            <a:noFill/>
          </a:ln>
        </p:spPr>
      </p:sp>
      <p:sp>
        <p:nvSpPr>
          <p:cNvPr id="186" name="Google Shape;186;p27"/>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7" name="Google Shape;187;p27"/>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8" name="Google Shape;188;p27"/>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0" name="Google Shape;190;p27"/>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1" name="Google Shape;191;p27"/>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2" name="Google Shape;192;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93" name="Shape 193"/>
        <p:cNvGrpSpPr/>
        <p:nvPr/>
      </p:nvGrpSpPr>
      <p:grpSpPr>
        <a:xfrm>
          <a:off x="0" y="0"/>
          <a:ext cx="0" cy="0"/>
          <a:chOff x="0" y="0"/>
          <a:chExt cx="0" cy="0"/>
        </a:xfrm>
      </p:grpSpPr>
      <p:sp>
        <p:nvSpPr>
          <p:cNvPr id="194" name="Google Shape;194;p28"/>
          <p:cNvSpPr/>
          <p:nvPr>
            <p:ph idx="2" type="pic"/>
          </p:nvPr>
        </p:nvSpPr>
        <p:spPr>
          <a:xfrm>
            <a:off x="4806553" y="0"/>
            <a:ext cx="4337400" cy="5143500"/>
          </a:xfrm>
          <a:prstGeom prst="rect">
            <a:avLst/>
          </a:prstGeom>
          <a:noFill/>
          <a:ln>
            <a:noFill/>
          </a:ln>
        </p:spPr>
      </p:sp>
      <p:sp>
        <p:nvSpPr>
          <p:cNvPr id="195" name="Google Shape;195;p28"/>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6" name="Google Shape;196;p28"/>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8"/>
          <p:cNvSpPr/>
          <p:nvPr>
            <p:ph idx="4" type="pic"/>
          </p:nvPr>
        </p:nvSpPr>
        <p:spPr>
          <a:xfrm>
            <a:off x="8320087" y="262855"/>
            <a:ext cx="494100" cy="445500"/>
          </a:xfrm>
          <a:prstGeom prst="rect">
            <a:avLst/>
          </a:prstGeom>
          <a:noFill/>
          <a:ln>
            <a:noFill/>
          </a:ln>
        </p:spPr>
      </p:sp>
      <p:sp>
        <p:nvSpPr>
          <p:cNvPr id="198" name="Google Shape;198;p28"/>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9" name="Google Shape;199;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200" name="Shape 200"/>
        <p:cNvGrpSpPr/>
        <p:nvPr/>
      </p:nvGrpSpPr>
      <p:grpSpPr>
        <a:xfrm>
          <a:off x="0" y="0"/>
          <a:ext cx="0" cy="0"/>
          <a:chOff x="0" y="0"/>
          <a:chExt cx="0" cy="0"/>
        </a:xfrm>
      </p:grpSpPr>
      <p:sp>
        <p:nvSpPr>
          <p:cNvPr id="201" name="Google Shape;201;p29"/>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2" name="Google Shape;202;p29"/>
          <p:cNvSpPr/>
          <p:nvPr>
            <p:ph idx="2" type="pic"/>
          </p:nvPr>
        </p:nvSpPr>
        <p:spPr>
          <a:xfrm>
            <a:off x="352426" y="1369219"/>
            <a:ext cx="627300" cy="623700"/>
          </a:xfrm>
          <a:prstGeom prst="rect">
            <a:avLst/>
          </a:prstGeom>
          <a:noFill/>
          <a:ln>
            <a:noFill/>
          </a:ln>
        </p:spPr>
      </p:sp>
      <p:sp>
        <p:nvSpPr>
          <p:cNvPr id="203" name="Google Shape;203;p29"/>
          <p:cNvSpPr/>
          <p:nvPr>
            <p:ph idx="3" type="pic"/>
          </p:nvPr>
        </p:nvSpPr>
        <p:spPr>
          <a:xfrm>
            <a:off x="4806553" y="0"/>
            <a:ext cx="4337400" cy="5143500"/>
          </a:xfrm>
          <a:prstGeom prst="rect">
            <a:avLst/>
          </a:prstGeom>
          <a:noFill/>
          <a:ln>
            <a:noFill/>
          </a:ln>
        </p:spPr>
      </p:sp>
      <p:sp>
        <p:nvSpPr>
          <p:cNvPr id="204" name="Google Shape;204;p29"/>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5" name="Google Shape;205;p29"/>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p:nvPr>
            <p:ph idx="5" type="pic"/>
          </p:nvPr>
        </p:nvSpPr>
        <p:spPr>
          <a:xfrm>
            <a:off x="352426" y="2149647"/>
            <a:ext cx="627300" cy="626400"/>
          </a:xfrm>
          <a:prstGeom prst="rect">
            <a:avLst/>
          </a:prstGeom>
          <a:noFill/>
          <a:ln>
            <a:noFill/>
          </a:ln>
        </p:spPr>
      </p:sp>
      <p:sp>
        <p:nvSpPr>
          <p:cNvPr id="207" name="Google Shape;207;p29"/>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8" name="Google Shape;208;p29"/>
          <p:cNvSpPr/>
          <p:nvPr>
            <p:ph idx="7" type="pic"/>
          </p:nvPr>
        </p:nvSpPr>
        <p:spPr>
          <a:xfrm>
            <a:off x="352426" y="2930075"/>
            <a:ext cx="627300" cy="626400"/>
          </a:xfrm>
          <a:prstGeom prst="rect">
            <a:avLst/>
          </a:prstGeom>
          <a:noFill/>
          <a:ln>
            <a:noFill/>
          </a:ln>
        </p:spPr>
      </p:sp>
      <p:sp>
        <p:nvSpPr>
          <p:cNvPr id="209" name="Google Shape;209;p29"/>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29"/>
          <p:cNvSpPr/>
          <p:nvPr>
            <p:ph idx="9" type="pic"/>
          </p:nvPr>
        </p:nvSpPr>
        <p:spPr>
          <a:xfrm>
            <a:off x="352426" y="3710503"/>
            <a:ext cx="627300" cy="626400"/>
          </a:xfrm>
          <a:prstGeom prst="rect">
            <a:avLst/>
          </a:prstGeom>
          <a:noFill/>
          <a:ln>
            <a:noFill/>
          </a:ln>
        </p:spPr>
      </p:sp>
      <p:sp>
        <p:nvSpPr>
          <p:cNvPr id="211" name="Google Shape;211;p29"/>
          <p:cNvSpPr/>
          <p:nvPr>
            <p:ph idx="13" type="pic"/>
          </p:nvPr>
        </p:nvSpPr>
        <p:spPr>
          <a:xfrm>
            <a:off x="8320087" y="262855"/>
            <a:ext cx="494100" cy="445500"/>
          </a:xfrm>
          <a:prstGeom prst="rect">
            <a:avLst/>
          </a:prstGeom>
          <a:noFill/>
          <a:ln>
            <a:noFill/>
          </a:ln>
        </p:spPr>
      </p:sp>
      <p:sp>
        <p:nvSpPr>
          <p:cNvPr id="212" name="Google Shape;212;p2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13" name="Shape 213"/>
        <p:cNvGrpSpPr/>
        <p:nvPr/>
      </p:nvGrpSpPr>
      <p:grpSpPr>
        <a:xfrm>
          <a:off x="0" y="0"/>
          <a:ext cx="0" cy="0"/>
          <a:chOff x="0" y="0"/>
          <a:chExt cx="0" cy="0"/>
        </a:xfrm>
      </p:grpSpPr>
      <p:sp>
        <p:nvSpPr>
          <p:cNvPr id="214" name="Google Shape;214;p3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 name="Google Shape;22;p4"/>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3" name="Google Shape;23;p4"/>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4" name="Google Shape;24;p4"/>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15" name="Shape 215"/>
        <p:cNvGrpSpPr/>
        <p:nvPr/>
      </p:nvGrpSpPr>
      <p:grpSpPr>
        <a:xfrm>
          <a:off x="0" y="0"/>
          <a:ext cx="0" cy="0"/>
          <a:chOff x="0" y="0"/>
          <a:chExt cx="0" cy="0"/>
        </a:xfrm>
      </p:grpSpPr>
      <p:pic>
        <p:nvPicPr>
          <p:cNvPr id="216" name="Google Shape;216;p31"/>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17" name="Google Shape;217;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8" name="Google Shape;218;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9" name="Google Shape;219;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20" name="Shape 220"/>
        <p:cNvGrpSpPr/>
        <p:nvPr/>
      </p:nvGrpSpPr>
      <p:grpSpPr>
        <a:xfrm>
          <a:off x="0" y="0"/>
          <a:ext cx="0" cy="0"/>
          <a:chOff x="0" y="0"/>
          <a:chExt cx="0" cy="0"/>
        </a:xfrm>
      </p:grpSpPr>
      <p:pic>
        <p:nvPicPr>
          <p:cNvPr id="221" name="Google Shape;221;p32"/>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22" name="Google Shape;222;p32"/>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23" name="Google Shape;223;p32"/>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pic>
        <p:nvPicPr>
          <p:cNvPr id="224" name="Google Shape;224;p32"/>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25" name="Google Shape;225;p32"/>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6" name="Google Shape;226;p32"/>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27" name="Shape 227"/>
        <p:cNvGrpSpPr/>
        <p:nvPr/>
      </p:nvGrpSpPr>
      <p:grpSpPr>
        <a:xfrm>
          <a:off x="0" y="0"/>
          <a:ext cx="0" cy="0"/>
          <a:chOff x="0" y="0"/>
          <a:chExt cx="0" cy="0"/>
        </a:xfrm>
      </p:grpSpPr>
      <p:sp>
        <p:nvSpPr>
          <p:cNvPr id="228" name="Google Shape;228;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9" name="Google Shape;229;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30" name="Google Shape;230;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31" name="Google Shape;231;p3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32" name="Shape 232"/>
        <p:cNvGrpSpPr/>
        <p:nvPr/>
      </p:nvGrpSpPr>
      <p:grpSpPr>
        <a:xfrm>
          <a:off x="0" y="0"/>
          <a:ext cx="0" cy="0"/>
          <a:chOff x="0" y="0"/>
          <a:chExt cx="0" cy="0"/>
        </a:xfrm>
      </p:grpSpPr>
      <p:sp>
        <p:nvSpPr>
          <p:cNvPr id="233" name="Google Shape;233;p34"/>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34" name="Google Shape;234;p34"/>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35" name="Google Shape;235;p34"/>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36" name="Google Shape;236;p34"/>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44" name="Shape 244"/>
        <p:cNvGrpSpPr/>
        <p:nvPr/>
      </p:nvGrpSpPr>
      <p:grpSpPr>
        <a:xfrm>
          <a:off x="0" y="0"/>
          <a:ext cx="0" cy="0"/>
          <a:chOff x="0" y="0"/>
          <a:chExt cx="0" cy="0"/>
        </a:xfrm>
      </p:grpSpPr>
      <p:sp>
        <p:nvSpPr>
          <p:cNvPr id="245" name="Google Shape;245;p36"/>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6" name="Google Shape;246;p36"/>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p:txBody>
      </p:sp>
      <p:sp>
        <p:nvSpPr>
          <p:cNvPr id="247" name="Google Shape;247;p36"/>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48" name="Google Shape;248;p36"/>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49" name="Google Shape;249;p3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50" name="Shape 250"/>
        <p:cNvGrpSpPr/>
        <p:nvPr/>
      </p:nvGrpSpPr>
      <p:grpSpPr>
        <a:xfrm>
          <a:off x="0" y="0"/>
          <a:ext cx="0" cy="0"/>
          <a:chOff x="0" y="0"/>
          <a:chExt cx="0" cy="0"/>
        </a:xfrm>
      </p:grpSpPr>
      <p:sp>
        <p:nvSpPr>
          <p:cNvPr id="251" name="Google Shape;251;p37"/>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2" name="Google Shape;252;p3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53" name="Shape 253"/>
        <p:cNvGrpSpPr/>
        <p:nvPr/>
      </p:nvGrpSpPr>
      <p:grpSpPr>
        <a:xfrm>
          <a:off x="0" y="0"/>
          <a:ext cx="0" cy="0"/>
          <a:chOff x="0" y="0"/>
          <a:chExt cx="0" cy="0"/>
        </a:xfrm>
      </p:grpSpPr>
      <p:pic>
        <p:nvPicPr>
          <p:cNvPr id="254" name="Google Shape;254;p3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55" name="Google Shape;255;p38"/>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6" name="Google Shape;256;p38"/>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57" name="Google Shape;257;p38"/>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58" name="Google Shape;258;p3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59" name="Google Shape;259;p38"/>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0" name="Shape 260"/>
        <p:cNvGrpSpPr/>
        <p:nvPr/>
      </p:nvGrpSpPr>
      <p:grpSpPr>
        <a:xfrm>
          <a:off x="0" y="0"/>
          <a:ext cx="0" cy="0"/>
          <a:chOff x="0" y="0"/>
          <a:chExt cx="0" cy="0"/>
        </a:xfrm>
      </p:grpSpPr>
      <p:sp>
        <p:nvSpPr>
          <p:cNvPr id="261" name="Google Shape;261;p39"/>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62" name="Google Shape;262;p39"/>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63" name="Google Shape;263;p39"/>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264" name="Google Shape;264;p39"/>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5" name="Shape 265"/>
        <p:cNvGrpSpPr/>
        <p:nvPr/>
      </p:nvGrpSpPr>
      <p:grpSpPr>
        <a:xfrm>
          <a:off x="0" y="0"/>
          <a:ext cx="0" cy="0"/>
          <a:chOff x="0" y="0"/>
          <a:chExt cx="0" cy="0"/>
        </a:xfrm>
      </p:grpSpPr>
      <p:sp>
        <p:nvSpPr>
          <p:cNvPr id="266" name="Google Shape;266;p40"/>
          <p:cNvSpPr txBox="1"/>
          <p:nvPr>
            <p:ph type="title"/>
          </p:nvPr>
        </p:nvSpPr>
        <p:spPr>
          <a:xfrm>
            <a:off x="628650" y="273844"/>
            <a:ext cx="7886700" cy="99417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7" name="Google Shape;267;p40"/>
          <p:cNvSpPr txBox="1"/>
          <p:nvPr>
            <p:ph idx="1" type="body"/>
          </p:nvPr>
        </p:nvSpPr>
        <p:spPr>
          <a:xfrm>
            <a:off x="628650" y="1369219"/>
            <a:ext cx="7886700" cy="326350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342900" lvl="1" marL="914400" algn="l">
              <a:lnSpc>
                <a:spcPct val="90000"/>
              </a:lnSpc>
              <a:spcBef>
                <a:spcPts val="375"/>
              </a:spcBef>
              <a:spcAft>
                <a:spcPts val="0"/>
              </a:spcAft>
              <a:buClr>
                <a:schemeClr val="dk1"/>
              </a:buClr>
              <a:buSzPts val="1800"/>
              <a:buChar char="•"/>
              <a:defRPr/>
            </a:lvl2pPr>
            <a:lvl3pPr indent="-342900" lvl="2" marL="1371600" algn="l">
              <a:lnSpc>
                <a:spcPct val="90000"/>
              </a:lnSpc>
              <a:spcBef>
                <a:spcPts val="375"/>
              </a:spcBef>
              <a:spcAft>
                <a:spcPts val="0"/>
              </a:spcAft>
              <a:buClr>
                <a:schemeClr val="dk1"/>
              </a:buClr>
              <a:buSzPts val="1800"/>
              <a:buChar char="•"/>
              <a:defRPr/>
            </a:lvl3pPr>
            <a:lvl4pPr indent="-342900" lvl="3" marL="1828800" algn="l">
              <a:lnSpc>
                <a:spcPct val="90000"/>
              </a:lnSpc>
              <a:spcBef>
                <a:spcPts val="375"/>
              </a:spcBef>
              <a:spcAft>
                <a:spcPts val="0"/>
              </a:spcAft>
              <a:buClr>
                <a:schemeClr val="dk1"/>
              </a:buClr>
              <a:buSzPts val="1800"/>
              <a:buChar char="•"/>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8" name="Google Shape;268;p40"/>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69" name="Google Shape;269;p40"/>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70" name="Google Shape;270;p40"/>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71" name="Shape 271"/>
        <p:cNvGrpSpPr/>
        <p:nvPr/>
      </p:nvGrpSpPr>
      <p:grpSpPr>
        <a:xfrm>
          <a:off x="0" y="0"/>
          <a:ext cx="0" cy="0"/>
          <a:chOff x="0" y="0"/>
          <a:chExt cx="0" cy="0"/>
        </a:xfrm>
      </p:grpSpPr>
      <p:sp>
        <p:nvSpPr>
          <p:cNvPr id="272" name="Google Shape;272;p41"/>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3" name="Google Shape;273;p41"/>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4" name="Google Shape;274;p4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p:cSld name="Blank Slide">
    <p:spTree>
      <p:nvGrpSpPr>
        <p:cNvPr id="25" name="Shape 25"/>
        <p:cNvGrpSpPr/>
        <p:nvPr/>
      </p:nvGrpSpPr>
      <p:grpSpPr>
        <a:xfrm>
          <a:off x="0" y="0"/>
          <a:ext cx="0" cy="0"/>
          <a:chOff x="0" y="0"/>
          <a:chExt cx="0" cy="0"/>
        </a:xfrm>
      </p:grpSpPr>
      <p:sp>
        <p:nvSpPr>
          <p:cNvPr id="26" name="Google Shape;26;p5"/>
          <p:cNvSpPr/>
          <p:nvPr/>
        </p:nvSpPr>
        <p:spPr>
          <a:xfrm>
            <a:off x="358778" y="4855501"/>
            <a:ext cx="8426448" cy="287999"/>
          </a:xfrm>
          <a:prstGeom prst="round2SameRect">
            <a:avLst>
              <a:gd fmla="val 29453" name="adj1"/>
              <a:gd fmla="val 0" name="adj2"/>
            </a:avLst>
          </a:prstGeom>
          <a:solidFill>
            <a:srgbClr val="414448">
              <a:alpha val="9411"/>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Arial"/>
              <a:ea typeface="Arial"/>
              <a:cs typeface="Arial"/>
              <a:sym typeface="Arial"/>
            </a:endParaRPr>
          </a:p>
        </p:txBody>
      </p:sp>
      <p:pic>
        <p:nvPicPr>
          <p:cNvPr id="27" name="Google Shape;27;p5"/>
          <p:cNvPicPr preferRelativeResize="0"/>
          <p:nvPr/>
        </p:nvPicPr>
        <p:blipFill rotWithShape="1">
          <a:blip r:embed="rId2">
            <a:alphaModFix/>
          </a:blip>
          <a:srcRect b="0" l="0" r="0" t="0"/>
          <a:stretch/>
        </p:blipFill>
        <p:spPr>
          <a:xfrm>
            <a:off x="7874003" y="4936821"/>
            <a:ext cx="777024" cy="111199"/>
          </a:xfrm>
          <a:prstGeom prst="rect">
            <a:avLst/>
          </a:prstGeom>
          <a:noFill/>
          <a:ln>
            <a:noFill/>
          </a:ln>
        </p:spPr>
      </p:pic>
      <p:cxnSp>
        <p:nvCxnSpPr>
          <p:cNvPr id="28" name="Google Shape;28;p5"/>
          <p:cNvCxnSpPr/>
          <p:nvPr/>
        </p:nvCxnSpPr>
        <p:spPr>
          <a:xfrm>
            <a:off x="704537" y="4915461"/>
            <a:ext cx="0" cy="173587"/>
          </a:xfrm>
          <a:prstGeom prst="straightConnector1">
            <a:avLst/>
          </a:prstGeom>
          <a:noFill/>
          <a:ln cap="flat" cmpd="sng" w="9525">
            <a:solidFill>
              <a:srgbClr val="360055"/>
            </a:solidFill>
            <a:prstDash val="solid"/>
            <a:round/>
            <a:headEnd len="sm" w="sm" type="none"/>
            <a:tailEnd len="sm" w="sm" type="none"/>
          </a:ln>
        </p:spPr>
      </p:cxnSp>
      <p:cxnSp>
        <p:nvCxnSpPr>
          <p:cNvPr id="29" name="Google Shape;29;p5"/>
          <p:cNvCxnSpPr/>
          <p:nvPr/>
        </p:nvCxnSpPr>
        <p:spPr>
          <a:xfrm>
            <a:off x="7762109" y="4915461"/>
            <a:ext cx="0" cy="173587"/>
          </a:xfrm>
          <a:prstGeom prst="straightConnector1">
            <a:avLst/>
          </a:prstGeom>
          <a:noFill/>
          <a:ln cap="flat" cmpd="sng" w="9525">
            <a:solidFill>
              <a:srgbClr val="360055"/>
            </a:solidFill>
            <a:prstDash val="solid"/>
            <a:round/>
            <a:headEnd len="sm" w="sm" type="none"/>
            <a:tailEnd len="sm" w="sm" type="none"/>
          </a:ln>
        </p:spPr>
      </p:cxnSp>
      <p:sp>
        <p:nvSpPr>
          <p:cNvPr id="30" name="Google Shape;30;p5"/>
          <p:cNvSpPr txBox="1"/>
          <p:nvPr/>
        </p:nvSpPr>
        <p:spPr>
          <a:xfrm>
            <a:off x="414425" y="4940912"/>
            <a:ext cx="246786" cy="114592"/>
          </a:xfrm>
          <a:prstGeom prst="rect">
            <a:avLst/>
          </a:prstGeom>
          <a:no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414448"/>
                </a:solidFill>
                <a:latin typeface="Arial"/>
                <a:ea typeface="Arial"/>
                <a:cs typeface="Arial"/>
                <a:sym typeface="Arial"/>
              </a:rPr>
              <a:t>‹#›</a:t>
            </a:fld>
            <a:endParaRPr b="0" i="0" sz="800" u="none" cap="none" strike="noStrike">
              <a:solidFill>
                <a:srgbClr val="414448"/>
              </a:solidFill>
              <a:latin typeface="Arial"/>
              <a:ea typeface="Arial"/>
              <a:cs typeface="Arial"/>
              <a:sym typeface="Arial"/>
            </a:endParaRPr>
          </a:p>
        </p:txBody>
      </p:sp>
      <p:sp>
        <p:nvSpPr>
          <p:cNvPr id="31" name="Google Shape;31;p5"/>
          <p:cNvSpPr txBox="1"/>
          <p:nvPr>
            <p:ph idx="1" type="body"/>
          </p:nvPr>
        </p:nvSpPr>
        <p:spPr>
          <a:xfrm>
            <a:off x="814763" y="4940964"/>
            <a:ext cx="2364334" cy="114540"/>
          </a:xfrm>
          <a:prstGeom prst="rect">
            <a:avLst/>
          </a:prstGeom>
          <a:noFill/>
          <a:ln>
            <a:noFill/>
          </a:ln>
        </p:spPr>
        <p:txBody>
          <a:bodyPr anchorCtr="0" anchor="b" bIns="0" lIns="0" spcFirstLastPara="1" rIns="0" wrap="square" tIns="0">
            <a:noAutofit/>
          </a:bodyPr>
          <a:lstStyle>
            <a:lvl1pPr indent="-228600" lvl="0" marL="457200" marR="0" algn="l">
              <a:lnSpc>
                <a:spcPct val="100000"/>
              </a:lnSpc>
              <a:spcBef>
                <a:spcPts val="160"/>
              </a:spcBef>
              <a:spcAft>
                <a:spcPts val="0"/>
              </a:spcAft>
              <a:buClr>
                <a:srgbClr val="414448"/>
              </a:buClr>
              <a:buSzPts val="800"/>
              <a:buFont typeface="Arial"/>
              <a:buNone/>
              <a:defRPr b="0" i="0" sz="800" u="none" cap="none" strike="noStrike">
                <a:solidFill>
                  <a:srgbClr val="414448"/>
                </a:solidFill>
                <a:latin typeface="Arial"/>
                <a:ea typeface="Arial"/>
                <a:cs typeface="Arial"/>
                <a:sym typeface="Arial"/>
              </a:defRPr>
            </a:lvl1pPr>
            <a:lvl2pPr indent="-228600" lvl="1" marL="914400" marR="0" algn="l">
              <a:lnSpc>
                <a:spcPct val="100000"/>
              </a:lnSpc>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2pPr>
            <a:lvl3pPr indent="-228600" lvl="2" marL="1371600" marR="0" algn="l">
              <a:lnSpc>
                <a:spcPct val="100000"/>
              </a:lnSpc>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3pPr>
            <a:lvl4pPr indent="-228600" lvl="3" marL="1828800" marR="0" algn="l">
              <a:lnSpc>
                <a:spcPct val="100000"/>
              </a:lnSpc>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4pPr>
            <a:lvl5pPr indent="-228600" lvl="4" marL="2286000" marR="0" algn="l">
              <a:lnSpc>
                <a:spcPct val="100000"/>
              </a:lnSpc>
              <a:spcBef>
                <a:spcPts val="160"/>
              </a:spcBef>
              <a:spcAft>
                <a:spcPts val="0"/>
              </a:spcAft>
              <a:buClr>
                <a:schemeClr val="dk1"/>
              </a:buClr>
              <a:buSzPts val="800"/>
              <a:buFont typeface="Arial"/>
              <a:buNone/>
              <a:defRPr b="0" i="0" sz="800" u="none" cap="none" strike="noStrike">
                <a:solidFill>
                  <a:schemeClr val="dk1"/>
                </a:solidFill>
                <a:latin typeface="Arial"/>
                <a:ea typeface="Arial"/>
                <a:cs typeface="Arial"/>
                <a:sym typeface="Arial"/>
              </a:defRPr>
            </a:lvl5pPr>
            <a:lvl6pPr indent="-355600" lvl="5" marL="2743200" marR="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9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2" name="Google Shape;32;p5"/>
          <p:cNvSpPr/>
          <p:nvPr/>
        </p:nvSpPr>
        <p:spPr>
          <a:xfrm>
            <a:off x="7117046" y="4932393"/>
            <a:ext cx="541815" cy="123111"/>
          </a:xfrm>
          <a:prstGeom prst="rect">
            <a:avLst/>
          </a:prstGeom>
          <a:noFill/>
          <a:ln>
            <a:noFill/>
          </a:ln>
        </p:spPr>
        <p:txBody>
          <a:bodyPr anchorCtr="0" anchor="b" bIns="0" lIns="0" spcFirstLastPara="1" rIns="0" wrap="square" tIns="0">
            <a:noAutofit/>
          </a:bodyPr>
          <a:lstStyle/>
          <a:p>
            <a:pPr indent="0" lvl="0" marL="0" marR="0" rtl="0" algn="r">
              <a:lnSpc>
                <a:spcPct val="100000"/>
              </a:lnSpc>
              <a:spcBef>
                <a:spcPts val="0"/>
              </a:spcBef>
              <a:spcAft>
                <a:spcPts val="0"/>
              </a:spcAft>
              <a:buClr>
                <a:srgbClr val="000000"/>
              </a:buClr>
              <a:buSzPts val="800"/>
              <a:buFont typeface="Arial"/>
              <a:buNone/>
            </a:pPr>
            <a:r>
              <a:rPr b="0" i="0" lang="en-GB" sz="800" u="none" cap="none" strike="noStrike">
                <a:solidFill>
                  <a:srgbClr val="414448"/>
                </a:solidFill>
                <a:latin typeface="Arial"/>
                <a:ea typeface="Arial"/>
                <a:cs typeface="Arial"/>
                <a:sym typeface="Arial"/>
              </a:rPr>
              <a:t>Confidential </a:t>
            </a:r>
            <a:endParaRPr b="0" i="0" sz="1400" u="none" cap="none" strike="noStrike">
              <a:solidFill>
                <a:srgbClr val="414448"/>
              </a:solidFill>
              <a:latin typeface="Arial"/>
              <a:ea typeface="Arial"/>
              <a:cs typeface="Arial"/>
              <a:sym typeface="Arial"/>
            </a:endParaRPr>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75" name="Shape 275"/>
        <p:cNvGrpSpPr/>
        <p:nvPr/>
      </p:nvGrpSpPr>
      <p:grpSpPr>
        <a:xfrm>
          <a:off x="0" y="0"/>
          <a:ext cx="0" cy="0"/>
          <a:chOff x="0" y="0"/>
          <a:chExt cx="0" cy="0"/>
        </a:xfrm>
      </p:grpSpPr>
      <p:sp>
        <p:nvSpPr>
          <p:cNvPr id="276" name="Google Shape;276;p42"/>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7" name="Google Shape;277;p42"/>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8" name="Google Shape;278;p42"/>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9" name="Google Shape;279;p42"/>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0" name="Google Shape;280;p42"/>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1" name="Google Shape;281;p42"/>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2" name="Google Shape;282;p42"/>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3" name="Google Shape;283;p42"/>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4" name="Google Shape;284;p4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5" name="Google Shape;285;p42"/>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6" name="Google Shape;286;p42"/>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7" name="Google Shape;287;p42"/>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8" name="Google Shape;288;p42"/>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89" name="Google Shape;289;p42"/>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90" name="Google Shape;290;p42"/>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91" name="Google Shape;291;p42"/>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92" name="Google Shape;292;p42"/>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93" name="Google Shape;293;p42"/>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4" name="Google Shape;294;p42"/>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42"/>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42"/>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42"/>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8" name="Google Shape;298;p42"/>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99" name="Google Shape;299;p42"/>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300" name="Google Shape;300;p42"/>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301" name="Google Shape;301;p42"/>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302" name="Google Shape;302;p42"/>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303" name="Google Shape;303;p42"/>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304" name="Google Shape;304;p42"/>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305" name="Google Shape;305;p42"/>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306" name="Google Shape;306;p42"/>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307" name="Google Shape;307;p42"/>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308" name="Shape 308"/>
        <p:cNvGrpSpPr/>
        <p:nvPr/>
      </p:nvGrpSpPr>
      <p:grpSpPr>
        <a:xfrm>
          <a:off x="0" y="0"/>
          <a:ext cx="0" cy="0"/>
          <a:chOff x="0" y="0"/>
          <a:chExt cx="0" cy="0"/>
        </a:xfrm>
      </p:grpSpPr>
      <p:sp>
        <p:nvSpPr>
          <p:cNvPr id="309" name="Google Shape;309;p43"/>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0" name="Google Shape;310;p43"/>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1" name="Google Shape;311;p43"/>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2" name="Google Shape;312;p43"/>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3" name="Google Shape;313;p43"/>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4" name="Google Shape;314;p43"/>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5" name="Google Shape;315;p43"/>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6" name="Google Shape;316;p43"/>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7" name="Google Shape;317;p4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318" name="Shape 318"/>
        <p:cNvGrpSpPr/>
        <p:nvPr/>
      </p:nvGrpSpPr>
      <p:grpSpPr>
        <a:xfrm>
          <a:off x="0" y="0"/>
          <a:ext cx="0" cy="0"/>
          <a:chOff x="0" y="0"/>
          <a:chExt cx="0" cy="0"/>
        </a:xfrm>
      </p:grpSpPr>
      <p:sp>
        <p:nvSpPr>
          <p:cNvPr id="319" name="Google Shape;319;p44"/>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4"/>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4"/>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2" name="Google Shape;322;p44"/>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3" name="Google Shape;323;p44"/>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4" name="Google Shape;324;p44"/>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4"/>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6" name="Google Shape;326;p44"/>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7" name="Google Shape;327;p44"/>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4"/>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9" name="Google Shape;329;p44"/>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0" name="Google Shape;330;p44"/>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1" name="Google Shape;331;p4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32" name="Shape 332"/>
        <p:cNvGrpSpPr/>
        <p:nvPr/>
      </p:nvGrpSpPr>
      <p:grpSpPr>
        <a:xfrm>
          <a:off x="0" y="0"/>
          <a:ext cx="0" cy="0"/>
          <a:chOff x="0" y="0"/>
          <a:chExt cx="0" cy="0"/>
        </a:xfrm>
      </p:grpSpPr>
      <p:sp>
        <p:nvSpPr>
          <p:cNvPr id="333" name="Google Shape;333;p45"/>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4" name="Google Shape;334;p45"/>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35" name="Shape 335"/>
        <p:cNvGrpSpPr/>
        <p:nvPr/>
      </p:nvGrpSpPr>
      <p:grpSpPr>
        <a:xfrm>
          <a:off x="0" y="0"/>
          <a:ext cx="0" cy="0"/>
          <a:chOff x="0" y="0"/>
          <a:chExt cx="0" cy="0"/>
        </a:xfrm>
      </p:grpSpPr>
      <p:sp>
        <p:nvSpPr>
          <p:cNvPr id="336" name="Google Shape;336;p46"/>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7" name="Google Shape;337;p46"/>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8" name="Google Shape;338;p46"/>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9" name="Google Shape;339;p46"/>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0" name="Google Shape;340;p46"/>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1" name="Google Shape;341;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42" name="Shape 342"/>
        <p:cNvGrpSpPr/>
        <p:nvPr/>
      </p:nvGrpSpPr>
      <p:grpSpPr>
        <a:xfrm>
          <a:off x="0" y="0"/>
          <a:ext cx="0" cy="0"/>
          <a:chOff x="0" y="0"/>
          <a:chExt cx="0" cy="0"/>
        </a:xfrm>
      </p:grpSpPr>
      <p:sp>
        <p:nvSpPr>
          <p:cNvPr id="343" name="Google Shape;343;p47"/>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4" name="Google Shape;344;p47"/>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5" name="Google Shape;345;p47"/>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6" name="Google Shape;346;p47"/>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7" name="Google Shape;347;p47"/>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8" name="Google Shape;348;p47"/>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9" name="Google Shape;349;p47"/>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0" name="Google Shape;350;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51" name="Shape 351"/>
        <p:cNvGrpSpPr/>
        <p:nvPr/>
      </p:nvGrpSpPr>
      <p:grpSpPr>
        <a:xfrm>
          <a:off x="0" y="0"/>
          <a:ext cx="0" cy="0"/>
          <a:chOff x="0" y="0"/>
          <a:chExt cx="0" cy="0"/>
        </a:xfrm>
      </p:grpSpPr>
      <p:sp>
        <p:nvSpPr>
          <p:cNvPr id="352" name="Google Shape;352;p48"/>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8"/>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8"/>
          <p:cNvSpPr/>
          <p:nvPr>
            <p:ph idx="3" type="pic"/>
          </p:nvPr>
        </p:nvSpPr>
        <p:spPr>
          <a:xfrm>
            <a:off x="352427" y="1369220"/>
            <a:ext cx="783300" cy="782100"/>
          </a:xfrm>
          <a:prstGeom prst="rect">
            <a:avLst/>
          </a:prstGeom>
          <a:noFill/>
          <a:ln>
            <a:noFill/>
          </a:ln>
        </p:spPr>
      </p:sp>
      <p:sp>
        <p:nvSpPr>
          <p:cNvPr id="355" name="Google Shape;355;p48"/>
          <p:cNvSpPr/>
          <p:nvPr>
            <p:ph idx="4" type="pic"/>
          </p:nvPr>
        </p:nvSpPr>
        <p:spPr>
          <a:xfrm>
            <a:off x="4806466" y="1369220"/>
            <a:ext cx="783300" cy="782100"/>
          </a:xfrm>
          <a:prstGeom prst="rect">
            <a:avLst/>
          </a:prstGeom>
          <a:noFill/>
          <a:ln>
            <a:noFill/>
          </a:ln>
        </p:spPr>
      </p:sp>
      <p:sp>
        <p:nvSpPr>
          <p:cNvPr id="356" name="Google Shape;356;p48"/>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7" name="Google Shape;357;p4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58" name="Shape 358"/>
        <p:cNvGrpSpPr/>
        <p:nvPr/>
      </p:nvGrpSpPr>
      <p:grpSpPr>
        <a:xfrm>
          <a:off x="0" y="0"/>
          <a:ext cx="0" cy="0"/>
          <a:chOff x="0" y="0"/>
          <a:chExt cx="0" cy="0"/>
        </a:xfrm>
      </p:grpSpPr>
      <p:sp>
        <p:nvSpPr>
          <p:cNvPr id="359" name="Google Shape;359;p49"/>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0" name="Google Shape;360;p49"/>
          <p:cNvSpPr/>
          <p:nvPr>
            <p:ph idx="2" type="pic"/>
          </p:nvPr>
        </p:nvSpPr>
        <p:spPr>
          <a:xfrm>
            <a:off x="352427" y="1369220"/>
            <a:ext cx="783300" cy="782100"/>
          </a:xfrm>
          <a:prstGeom prst="rect">
            <a:avLst/>
          </a:prstGeom>
          <a:noFill/>
          <a:ln>
            <a:noFill/>
          </a:ln>
        </p:spPr>
      </p:sp>
      <p:sp>
        <p:nvSpPr>
          <p:cNvPr id="361" name="Google Shape;361;p49"/>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9"/>
          <p:cNvSpPr/>
          <p:nvPr>
            <p:ph idx="4" type="pic"/>
          </p:nvPr>
        </p:nvSpPr>
        <p:spPr>
          <a:xfrm>
            <a:off x="3226700" y="1369220"/>
            <a:ext cx="783300" cy="782100"/>
          </a:xfrm>
          <a:prstGeom prst="rect">
            <a:avLst/>
          </a:prstGeom>
          <a:noFill/>
          <a:ln>
            <a:noFill/>
          </a:ln>
        </p:spPr>
      </p:sp>
      <p:sp>
        <p:nvSpPr>
          <p:cNvPr id="363" name="Google Shape;363;p49"/>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9"/>
          <p:cNvSpPr/>
          <p:nvPr>
            <p:ph idx="6" type="pic"/>
          </p:nvPr>
        </p:nvSpPr>
        <p:spPr>
          <a:xfrm>
            <a:off x="6100794" y="1369220"/>
            <a:ext cx="783300" cy="782100"/>
          </a:xfrm>
          <a:prstGeom prst="rect">
            <a:avLst/>
          </a:prstGeom>
          <a:noFill/>
          <a:ln>
            <a:noFill/>
          </a:ln>
        </p:spPr>
      </p:sp>
      <p:sp>
        <p:nvSpPr>
          <p:cNvPr id="365" name="Google Shape;365;p49"/>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6" name="Google Shape;366;p4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67" name="Shape 367"/>
        <p:cNvGrpSpPr/>
        <p:nvPr/>
      </p:nvGrpSpPr>
      <p:grpSpPr>
        <a:xfrm>
          <a:off x="0" y="0"/>
          <a:ext cx="0" cy="0"/>
          <a:chOff x="0" y="0"/>
          <a:chExt cx="0" cy="0"/>
        </a:xfrm>
      </p:grpSpPr>
      <p:sp>
        <p:nvSpPr>
          <p:cNvPr id="368" name="Google Shape;368;p50"/>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9" name="Google Shape;369;p50"/>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0" name="Google Shape;370;p50"/>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1" name="Google Shape;371;p50"/>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50"/>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50"/>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50"/>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5" name="Google Shape;375;p5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76" name="Shape 376"/>
        <p:cNvGrpSpPr/>
        <p:nvPr/>
      </p:nvGrpSpPr>
      <p:grpSpPr>
        <a:xfrm>
          <a:off x="0" y="0"/>
          <a:ext cx="0" cy="0"/>
          <a:chOff x="0" y="0"/>
          <a:chExt cx="0" cy="0"/>
        </a:xfrm>
      </p:grpSpPr>
      <p:sp>
        <p:nvSpPr>
          <p:cNvPr id="377" name="Google Shape;377;p51"/>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8" name="Google Shape;378;p51"/>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9" name="Google Shape;379;p51"/>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0" name="Google Shape;380;p51"/>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1" name="Google Shape;381;p51"/>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2" name="Google Shape;382;p51"/>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3" name="Google Shape;383;p51"/>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4" name="Google Shape;384;p51"/>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51"/>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51"/>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7" name="Google Shape;387;p5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33" name="Shape 33"/>
        <p:cNvGrpSpPr/>
        <p:nvPr/>
      </p:nvGrpSpPr>
      <p:grpSpPr>
        <a:xfrm>
          <a:off x="0" y="0"/>
          <a:ext cx="0" cy="0"/>
          <a:chOff x="0" y="0"/>
          <a:chExt cx="0" cy="0"/>
        </a:xfrm>
      </p:grpSpPr>
      <p:pic>
        <p:nvPicPr>
          <p:cNvPr id="34" name="Google Shape;34;p6"/>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35" name="Google Shape;35;p6"/>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88" name="Shape 388"/>
        <p:cNvGrpSpPr/>
        <p:nvPr/>
      </p:nvGrpSpPr>
      <p:grpSpPr>
        <a:xfrm>
          <a:off x="0" y="0"/>
          <a:ext cx="0" cy="0"/>
          <a:chOff x="0" y="0"/>
          <a:chExt cx="0" cy="0"/>
        </a:xfrm>
      </p:grpSpPr>
      <p:sp>
        <p:nvSpPr>
          <p:cNvPr id="389" name="Google Shape;389;p52"/>
          <p:cNvSpPr/>
          <p:nvPr>
            <p:ph idx="2" type="pic"/>
          </p:nvPr>
        </p:nvSpPr>
        <p:spPr>
          <a:xfrm>
            <a:off x="352426" y="1369219"/>
            <a:ext cx="624600" cy="623700"/>
          </a:xfrm>
          <a:prstGeom prst="rect">
            <a:avLst/>
          </a:prstGeom>
          <a:noFill/>
          <a:ln>
            <a:noFill/>
          </a:ln>
        </p:spPr>
      </p:sp>
      <p:sp>
        <p:nvSpPr>
          <p:cNvPr id="390" name="Google Shape;390;p52"/>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1" name="Google Shape;391;p52"/>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2" name="Google Shape;392;p52"/>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3" name="Google Shape;393;p5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4" name="Google Shape;394;p52"/>
          <p:cNvSpPr/>
          <p:nvPr>
            <p:ph idx="5" type="pic"/>
          </p:nvPr>
        </p:nvSpPr>
        <p:spPr>
          <a:xfrm>
            <a:off x="352426" y="3007519"/>
            <a:ext cx="624600" cy="623700"/>
          </a:xfrm>
          <a:prstGeom prst="rect">
            <a:avLst/>
          </a:prstGeom>
          <a:noFill/>
          <a:ln>
            <a:noFill/>
          </a:ln>
        </p:spPr>
      </p:sp>
      <p:sp>
        <p:nvSpPr>
          <p:cNvPr id="395" name="Google Shape;395;p52"/>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6" name="Google Shape;396;p52"/>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7" name="Google Shape;397;p52"/>
          <p:cNvSpPr/>
          <p:nvPr>
            <p:ph idx="8" type="pic"/>
          </p:nvPr>
        </p:nvSpPr>
        <p:spPr>
          <a:xfrm>
            <a:off x="4807100" y="1369219"/>
            <a:ext cx="624600" cy="623700"/>
          </a:xfrm>
          <a:prstGeom prst="rect">
            <a:avLst/>
          </a:prstGeom>
          <a:noFill/>
          <a:ln>
            <a:noFill/>
          </a:ln>
        </p:spPr>
      </p:sp>
      <p:sp>
        <p:nvSpPr>
          <p:cNvPr id="398" name="Google Shape;398;p52"/>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9" name="Google Shape;399;p52"/>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0" name="Google Shape;400;p52"/>
          <p:cNvSpPr/>
          <p:nvPr>
            <p:ph idx="14" type="pic"/>
          </p:nvPr>
        </p:nvSpPr>
        <p:spPr>
          <a:xfrm>
            <a:off x="4807100" y="3007519"/>
            <a:ext cx="624600" cy="623700"/>
          </a:xfrm>
          <a:prstGeom prst="rect">
            <a:avLst/>
          </a:prstGeom>
          <a:noFill/>
          <a:ln>
            <a:noFill/>
          </a:ln>
        </p:spPr>
      </p:sp>
      <p:sp>
        <p:nvSpPr>
          <p:cNvPr id="401" name="Google Shape;401;p52"/>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2" name="Google Shape;402;p52"/>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3" name="Google Shape;403;p52"/>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4" name="Google Shape;404;p52"/>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5" name="Google Shape;405;p52"/>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6" name="Google Shape;406;p52"/>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407" name="Shape 407"/>
        <p:cNvGrpSpPr/>
        <p:nvPr/>
      </p:nvGrpSpPr>
      <p:grpSpPr>
        <a:xfrm>
          <a:off x="0" y="0"/>
          <a:ext cx="0" cy="0"/>
          <a:chOff x="0" y="0"/>
          <a:chExt cx="0" cy="0"/>
        </a:xfrm>
      </p:grpSpPr>
      <p:sp>
        <p:nvSpPr>
          <p:cNvPr id="408" name="Google Shape;408;p53"/>
          <p:cNvSpPr/>
          <p:nvPr>
            <p:ph idx="2" type="pic"/>
          </p:nvPr>
        </p:nvSpPr>
        <p:spPr>
          <a:xfrm>
            <a:off x="4806554" y="0"/>
            <a:ext cx="4337400" cy="5143500"/>
          </a:xfrm>
          <a:prstGeom prst="rect">
            <a:avLst/>
          </a:prstGeom>
          <a:noFill/>
          <a:ln>
            <a:noFill/>
          </a:ln>
        </p:spPr>
      </p:sp>
      <p:sp>
        <p:nvSpPr>
          <p:cNvPr id="409" name="Google Shape;409;p53"/>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0" name="Google Shape;410;p53"/>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1" name="Google Shape;411;p53"/>
          <p:cNvSpPr/>
          <p:nvPr>
            <p:ph idx="4" type="pic"/>
          </p:nvPr>
        </p:nvSpPr>
        <p:spPr>
          <a:xfrm>
            <a:off x="8320087" y="262855"/>
            <a:ext cx="494100" cy="445500"/>
          </a:xfrm>
          <a:prstGeom prst="rect">
            <a:avLst/>
          </a:prstGeom>
          <a:noFill/>
          <a:ln>
            <a:noFill/>
          </a:ln>
        </p:spPr>
      </p:sp>
      <p:sp>
        <p:nvSpPr>
          <p:cNvPr id="412" name="Google Shape;412;p53"/>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413" name="Shape 413"/>
        <p:cNvGrpSpPr/>
        <p:nvPr/>
      </p:nvGrpSpPr>
      <p:grpSpPr>
        <a:xfrm>
          <a:off x="0" y="0"/>
          <a:ext cx="0" cy="0"/>
          <a:chOff x="0" y="0"/>
          <a:chExt cx="0" cy="0"/>
        </a:xfrm>
      </p:grpSpPr>
      <p:sp>
        <p:nvSpPr>
          <p:cNvPr id="414" name="Google Shape;414;p54"/>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5" name="Google Shape;415;p54"/>
          <p:cNvSpPr/>
          <p:nvPr>
            <p:ph idx="2" type="pic"/>
          </p:nvPr>
        </p:nvSpPr>
        <p:spPr>
          <a:xfrm>
            <a:off x="352426" y="1369219"/>
            <a:ext cx="627300" cy="623700"/>
          </a:xfrm>
          <a:prstGeom prst="rect">
            <a:avLst/>
          </a:prstGeom>
          <a:noFill/>
          <a:ln>
            <a:noFill/>
          </a:ln>
        </p:spPr>
      </p:sp>
      <p:sp>
        <p:nvSpPr>
          <p:cNvPr id="416" name="Google Shape;416;p54"/>
          <p:cNvSpPr/>
          <p:nvPr>
            <p:ph idx="3" type="pic"/>
          </p:nvPr>
        </p:nvSpPr>
        <p:spPr>
          <a:xfrm>
            <a:off x="4806554" y="0"/>
            <a:ext cx="4337400" cy="5143500"/>
          </a:xfrm>
          <a:prstGeom prst="rect">
            <a:avLst/>
          </a:prstGeom>
          <a:noFill/>
          <a:ln>
            <a:noFill/>
          </a:ln>
        </p:spPr>
      </p:sp>
      <p:sp>
        <p:nvSpPr>
          <p:cNvPr id="417" name="Google Shape;417;p54"/>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8" name="Google Shape;418;p54"/>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9" name="Google Shape;419;p54"/>
          <p:cNvSpPr/>
          <p:nvPr>
            <p:ph idx="5" type="pic"/>
          </p:nvPr>
        </p:nvSpPr>
        <p:spPr>
          <a:xfrm>
            <a:off x="352426" y="2149648"/>
            <a:ext cx="627300" cy="626400"/>
          </a:xfrm>
          <a:prstGeom prst="rect">
            <a:avLst/>
          </a:prstGeom>
          <a:noFill/>
          <a:ln>
            <a:noFill/>
          </a:ln>
        </p:spPr>
      </p:sp>
      <p:sp>
        <p:nvSpPr>
          <p:cNvPr id="420" name="Google Shape;420;p54"/>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1" name="Google Shape;421;p54"/>
          <p:cNvSpPr/>
          <p:nvPr>
            <p:ph idx="7" type="pic"/>
          </p:nvPr>
        </p:nvSpPr>
        <p:spPr>
          <a:xfrm>
            <a:off x="352426" y="2930077"/>
            <a:ext cx="627300" cy="626400"/>
          </a:xfrm>
          <a:prstGeom prst="rect">
            <a:avLst/>
          </a:prstGeom>
          <a:noFill/>
          <a:ln>
            <a:noFill/>
          </a:ln>
        </p:spPr>
      </p:sp>
      <p:sp>
        <p:nvSpPr>
          <p:cNvPr id="422" name="Google Shape;422;p54"/>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3" name="Google Shape;423;p54"/>
          <p:cNvSpPr/>
          <p:nvPr>
            <p:ph idx="9" type="pic"/>
          </p:nvPr>
        </p:nvSpPr>
        <p:spPr>
          <a:xfrm>
            <a:off x="352426" y="3710505"/>
            <a:ext cx="627300" cy="626400"/>
          </a:xfrm>
          <a:prstGeom prst="rect">
            <a:avLst/>
          </a:prstGeom>
          <a:noFill/>
          <a:ln>
            <a:noFill/>
          </a:ln>
        </p:spPr>
      </p:sp>
      <p:sp>
        <p:nvSpPr>
          <p:cNvPr id="424" name="Google Shape;424;p54"/>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425" name="Shape 425"/>
        <p:cNvGrpSpPr/>
        <p:nvPr/>
      </p:nvGrpSpPr>
      <p:grpSpPr>
        <a:xfrm>
          <a:off x="0" y="0"/>
          <a:ext cx="0" cy="0"/>
          <a:chOff x="0" y="0"/>
          <a:chExt cx="0" cy="0"/>
        </a:xfrm>
      </p:grpSpPr>
      <p:pic>
        <p:nvPicPr>
          <p:cNvPr id="426" name="Google Shape;426;p55"/>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27" name="Google Shape;427;p55"/>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28" name="Google Shape;428;p5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9" name="Google Shape;429;p5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30" name="Google Shape;430;p55"/>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31" name="Google Shape;431;p55"/>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32" name="Shape 432"/>
        <p:cNvGrpSpPr/>
        <p:nvPr/>
      </p:nvGrpSpPr>
      <p:grpSpPr>
        <a:xfrm>
          <a:off x="0" y="0"/>
          <a:ext cx="0" cy="0"/>
          <a:chOff x="0" y="0"/>
          <a:chExt cx="0" cy="0"/>
        </a:xfrm>
      </p:grpSpPr>
      <p:pic>
        <p:nvPicPr>
          <p:cNvPr id="433" name="Google Shape;433;p56"/>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34" name="Google Shape;434;p56"/>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35" name="Google Shape;435;p56"/>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pic>
        <p:nvPicPr>
          <p:cNvPr id="436" name="Google Shape;436;p56"/>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37" name="Google Shape;437;p5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8" name="Google Shape;438;p5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39" name="Google Shape;439;p56"/>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40" name="Google Shape;440;p56"/>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41" name="Shape 441"/>
        <p:cNvGrpSpPr/>
        <p:nvPr/>
      </p:nvGrpSpPr>
      <p:grpSpPr>
        <a:xfrm>
          <a:off x="0" y="0"/>
          <a:ext cx="0" cy="0"/>
          <a:chOff x="0" y="0"/>
          <a:chExt cx="0" cy="0"/>
        </a:xfrm>
      </p:grpSpPr>
      <p:sp>
        <p:nvSpPr>
          <p:cNvPr id="442" name="Google Shape;442;p57"/>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3" name="Google Shape;443;p57"/>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44" name="Google Shape;444;p57"/>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45" name="Google Shape;445;p57"/>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46" name="Shape 446"/>
        <p:cNvGrpSpPr/>
        <p:nvPr/>
      </p:nvGrpSpPr>
      <p:grpSpPr>
        <a:xfrm>
          <a:off x="0" y="0"/>
          <a:ext cx="0" cy="0"/>
          <a:chOff x="0" y="0"/>
          <a:chExt cx="0" cy="0"/>
        </a:xfrm>
      </p:grpSpPr>
      <p:sp>
        <p:nvSpPr>
          <p:cNvPr id="447" name="Google Shape;447;p58"/>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48" name="Google Shape;448;p5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49" name="Google Shape;449;p58"/>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50" name="Google Shape;450;p58"/>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51" name="Google Shape;451;p58"/>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52" name="Google Shape;452;p5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53" name="Shape 453"/>
        <p:cNvGrpSpPr/>
        <p:nvPr/>
      </p:nvGrpSpPr>
      <p:grpSpPr>
        <a:xfrm>
          <a:off x="0" y="0"/>
          <a:ext cx="0" cy="0"/>
          <a:chOff x="0" y="0"/>
          <a:chExt cx="0" cy="0"/>
        </a:xfrm>
      </p:grpSpPr>
      <p:pic>
        <p:nvPicPr>
          <p:cNvPr id="454" name="Google Shape;454;p59"/>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55" name="Google Shape;455;p59"/>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56" name="Google Shape;456;p59"/>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57" name="Google Shape;457;p59"/>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58" name="Shape 458"/>
        <p:cNvGrpSpPr/>
        <p:nvPr/>
      </p:nvGrpSpPr>
      <p:grpSpPr>
        <a:xfrm>
          <a:off x="0" y="0"/>
          <a:ext cx="0" cy="0"/>
          <a:chOff x="0" y="0"/>
          <a:chExt cx="0" cy="0"/>
        </a:xfrm>
      </p:grpSpPr>
      <p:sp>
        <p:nvSpPr>
          <p:cNvPr id="459" name="Google Shape;459;p60"/>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60" name="Google Shape;460;p60"/>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61" name="Google Shape;461;p60"/>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2" name="Google Shape;462;p60"/>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3" name="Google Shape;463;p60"/>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64" name="Google Shape;464;p60"/>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65" name="Google Shape;465;p60"/>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66" name="Google Shape;466;p60"/>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7" name="Google Shape;467;p60"/>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68" name="Shape 468"/>
        <p:cNvGrpSpPr/>
        <p:nvPr/>
      </p:nvGrpSpPr>
      <p:grpSpPr>
        <a:xfrm>
          <a:off x="0" y="0"/>
          <a:ext cx="0" cy="0"/>
          <a:chOff x="0" y="0"/>
          <a:chExt cx="0" cy="0"/>
        </a:xfrm>
      </p:grpSpPr>
      <p:pic>
        <p:nvPicPr>
          <p:cNvPr id="469" name="Google Shape;469;p61"/>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36" name="Shape 36"/>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70" name="Shape 470"/>
        <p:cNvGrpSpPr/>
        <p:nvPr/>
      </p:nvGrpSpPr>
      <p:grpSpPr>
        <a:xfrm>
          <a:off x="0" y="0"/>
          <a:ext cx="0" cy="0"/>
          <a:chOff x="0" y="0"/>
          <a:chExt cx="0" cy="0"/>
        </a:xfrm>
      </p:grpSpPr>
      <p:pic>
        <p:nvPicPr>
          <p:cNvPr id="471" name="Google Shape;471;p62"/>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72" name="Google Shape;472;p62"/>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73" name="Google Shape;473;p62"/>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4" name="Google Shape;474;p62"/>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75" name="Google Shape;475;p62"/>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76" name="Google Shape;476;p62"/>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77" name="Shape 477"/>
        <p:cNvGrpSpPr/>
        <p:nvPr/>
      </p:nvGrpSpPr>
      <p:grpSpPr>
        <a:xfrm>
          <a:off x="0" y="0"/>
          <a:ext cx="0" cy="0"/>
          <a:chOff x="0" y="0"/>
          <a:chExt cx="0" cy="0"/>
        </a:xfrm>
      </p:grpSpPr>
      <p:sp>
        <p:nvSpPr>
          <p:cNvPr id="478" name="Google Shape;478;p63"/>
          <p:cNvSpPr/>
          <p:nvPr>
            <p:ph idx="2" type="pic"/>
          </p:nvPr>
        </p:nvSpPr>
        <p:spPr>
          <a:xfrm>
            <a:off x="5019676" y="0"/>
            <a:ext cx="4124400" cy="5143500"/>
          </a:xfrm>
          <a:prstGeom prst="rect">
            <a:avLst/>
          </a:prstGeom>
          <a:noFill/>
          <a:ln>
            <a:noFill/>
          </a:ln>
        </p:spPr>
      </p:sp>
      <p:pic>
        <p:nvPicPr>
          <p:cNvPr id="479" name="Google Shape;479;p63"/>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80" name="Google Shape;480;p63"/>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81" name="Google Shape;481;p63"/>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82" name="Google Shape;482;p63"/>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83" name="Shape 483"/>
        <p:cNvGrpSpPr/>
        <p:nvPr/>
      </p:nvGrpSpPr>
      <p:grpSpPr>
        <a:xfrm>
          <a:off x="0" y="0"/>
          <a:ext cx="0" cy="0"/>
          <a:chOff x="0" y="0"/>
          <a:chExt cx="0" cy="0"/>
        </a:xfrm>
      </p:grpSpPr>
      <p:sp>
        <p:nvSpPr>
          <p:cNvPr id="484" name="Google Shape;484;p64"/>
          <p:cNvSpPr/>
          <p:nvPr>
            <p:ph idx="2" type="pic"/>
          </p:nvPr>
        </p:nvSpPr>
        <p:spPr>
          <a:xfrm>
            <a:off x="1" y="0"/>
            <a:ext cx="4124400" cy="5143500"/>
          </a:xfrm>
          <a:prstGeom prst="rect">
            <a:avLst/>
          </a:prstGeom>
          <a:noFill/>
          <a:ln>
            <a:noFill/>
          </a:ln>
        </p:spPr>
      </p:sp>
      <p:sp>
        <p:nvSpPr>
          <p:cNvPr id="485" name="Google Shape;485;p64"/>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86" name="Google Shape;486;p64"/>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87" name="Google Shape;487;p64"/>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88" name="Google Shape;488;p64"/>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89" name="Shape 489"/>
        <p:cNvGrpSpPr/>
        <p:nvPr/>
      </p:nvGrpSpPr>
      <p:grpSpPr>
        <a:xfrm>
          <a:off x="0" y="0"/>
          <a:ext cx="0" cy="0"/>
          <a:chOff x="0" y="0"/>
          <a:chExt cx="0" cy="0"/>
        </a:xfrm>
      </p:grpSpPr>
      <p:sp>
        <p:nvSpPr>
          <p:cNvPr id="490" name="Google Shape;490;p65"/>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1" name="Google Shape;491;p65"/>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2" name="Google Shape;492;p65"/>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3" name="Google Shape;493;p65"/>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4" name="Google Shape;494;p65"/>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5" name="Google Shape;495;p65"/>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6" name="Google Shape;496;p65"/>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7" name="Google Shape;497;p65"/>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98" name="Google Shape;498;p65"/>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37" name="Shape 37"/>
        <p:cNvGrpSpPr/>
        <p:nvPr/>
      </p:nvGrpSpPr>
      <p:grpSpPr>
        <a:xfrm>
          <a:off x="0" y="0"/>
          <a:ext cx="0" cy="0"/>
          <a:chOff x="0" y="0"/>
          <a:chExt cx="0" cy="0"/>
        </a:xfrm>
      </p:grpSpPr>
      <p:pic>
        <p:nvPicPr>
          <p:cNvPr id="38" name="Google Shape;38;p8"/>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39" name="Shape 39"/>
        <p:cNvGrpSpPr/>
        <p:nvPr/>
      </p:nvGrpSpPr>
      <p:grpSpPr>
        <a:xfrm>
          <a:off x="0" y="0"/>
          <a:ext cx="0" cy="0"/>
          <a:chOff x="0" y="0"/>
          <a:chExt cx="0" cy="0"/>
        </a:xfrm>
      </p:grpSpPr>
      <p:pic>
        <p:nvPicPr>
          <p:cNvPr id="40" name="Google Shape;40;p9"/>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1" name="Google Shape;41;p9"/>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2" name="Google Shape;42;p9"/>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3" name="Google Shape;43;p9"/>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44" name="Shape 44"/>
        <p:cNvGrpSpPr/>
        <p:nvPr/>
      </p:nvGrpSpPr>
      <p:grpSpPr>
        <a:xfrm>
          <a:off x="0" y="0"/>
          <a:ext cx="0" cy="0"/>
          <a:chOff x="0" y="0"/>
          <a:chExt cx="0" cy="0"/>
        </a:xfrm>
      </p:grpSpPr>
      <p:pic>
        <p:nvPicPr>
          <p:cNvPr id="45" name="Google Shape;45;p10"/>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6" name="Google Shape;46;p10"/>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7" name="Google Shape;47;p10"/>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8" name="Google Shape;48;p10"/>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theme" Target="../theme/theme1.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2.xml"/><Relationship Id="rId22" Type="http://schemas.openxmlformats.org/officeDocument/2006/relationships/slideLayout" Target="../slideLayouts/slideLayout54.xml"/><Relationship Id="rId21" Type="http://schemas.openxmlformats.org/officeDocument/2006/relationships/slideLayout" Target="../slideLayouts/slideLayout53.xml"/><Relationship Id="rId24" Type="http://schemas.openxmlformats.org/officeDocument/2006/relationships/slideLayout" Target="../slideLayouts/slideLayout56.xml"/><Relationship Id="rId23" Type="http://schemas.openxmlformats.org/officeDocument/2006/relationships/slideLayout" Target="../slideLayouts/slideLayout55.xml"/><Relationship Id="rId1" Type="http://schemas.openxmlformats.org/officeDocument/2006/relationships/image" Target="../media/image5.png"/><Relationship Id="rId2" Type="http://schemas.openxmlformats.org/officeDocument/2006/relationships/slideLayout" Target="../slideLayouts/slideLayout34.xml"/><Relationship Id="rId3" Type="http://schemas.openxmlformats.org/officeDocument/2006/relationships/slideLayout" Target="../slideLayouts/slideLayout35.xml"/><Relationship Id="rId4" Type="http://schemas.openxmlformats.org/officeDocument/2006/relationships/slideLayout" Target="../slideLayouts/slideLayout36.xml"/><Relationship Id="rId9" Type="http://schemas.openxmlformats.org/officeDocument/2006/relationships/slideLayout" Target="../slideLayouts/slideLayout41.xml"/><Relationship Id="rId26" Type="http://schemas.openxmlformats.org/officeDocument/2006/relationships/slideLayout" Target="../slideLayouts/slideLayout58.xml"/><Relationship Id="rId25" Type="http://schemas.openxmlformats.org/officeDocument/2006/relationships/slideLayout" Target="../slideLayouts/slideLayout57.xml"/><Relationship Id="rId28" Type="http://schemas.openxmlformats.org/officeDocument/2006/relationships/slideLayout" Target="../slideLayouts/slideLayout60.xml"/><Relationship Id="rId27" Type="http://schemas.openxmlformats.org/officeDocument/2006/relationships/slideLayout" Target="../slideLayouts/slideLayout59.xml"/><Relationship Id="rId5" Type="http://schemas.openxmlformats.org/officeDocument/2006/relationships/slideLayout" Target="../slideLayouts/slideLayout37.xml"/><Relationship Id="rId6" Type="http://schemas.openxmlformats.org/officeDocument/2006/relationships/slideLayout" Target="../slideLayouts/slideLayout38.xml"/><Relationship Id="rId29" Type="http://schemas.openxmlformats.org/officeDocument/2006/relationships/slideLayout" Target="../slideLayouts/slideLayout61.xml"/><Relationship Id="rId7" Type="http://schemas.openxmlformats.org/officeDocument/2006/relationships/slideLayout" Target="../slideLayouts/slideLayout39.xml"/><Relationship Id="rId8" Type="http://schemas.openxmlformats.org/officeDocument/2006/relationships/slideLayout" Target="../slideLayouts/slideLayout40.xml"/><Relationship Id="rId31" Type="http://schemas.openxmlformats.org/officeDocument/2006/relationships/slideLayout" Target="../slideLayouts/slideLayout63.xml"/><Relationship Id="rId30" Type="http://schemas.openxmlformats.org/officeDocument/2006/relationships/slideLayout" Target="../slideLayouts/slideLayout62.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32" Type="http://schemas.openxmlformats.org/officeDocument/2006/relationships/theme" Target="../theme/theme3.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9" Type="http://schemas.openxmlformats.org/officeDocument/2006/relationships/slideLayout" Target="../slideLayouts/slideLayout51.xml"/><Relationship Id="rId18"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7" name="Shape 237"/>
        <p:cNvGrpSpPr/>
        <p:nvPr/>
      </p:nvGrpSpPr>
      <p:grpSpPr>
        <a:xfrm>
          <a:off x="0" y="0"/>
          <a:ext cx="0" cy="0"/>
          <a:chOff x="0" y="0"/>
          <a:chExt cx="0" cy="0"/>
        </a:xfrm>
      </p:grpSpPr>
      <p:sp>
        <p:nvSpPr>
          <p:cNvPr id="238" name="Google Shape;238;p35"/>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9" name="Google Shape;239;p35"/>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40" name="Google Shape;240;p35"/>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41" name="Google Shape;241;p35"/>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42" name="Google Shape;242;p35"/>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43" name="Google Shape;243;p35"/>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 id="2147483699" r:id="rId20"/>
    <p:sldLayoutId id="2147483700" r:id="rId21"/>
    <p:sldLayoutId id="2147483701" r:id="rId22"/>
    <p:sldLayoutId id="2147483702" r:id="rId23"/>
    <p:sldLayoutId id="2147483703" r:id="rId24"/>
    <p:sldLayoutId id="2147483704" r:id="rId25"/>
    <p:sldLayoutId id="2147483705" r:id="rId26"/>
    <p:sldLayoutId id="2147483706" r:id="rId27"/>
    <p:sldLayoutId id="2147483707" r:id="rId28"/>
    <p:sldLayoutId id="2147483708" r:id="rId29"/>
    <p:sldLayoutId id="2147483709" r:id="rId30"/>
    <p:sldLayoutId id="2147483710" r:id="rId3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2.png"/><Relationship Id="rId4" Type="http://schemas.openxmlformats.org/officeDocument/2006/relationships/image" Target="../media/image28.png"/><Relationship Id="rId5" Type="http://schemas.openxmlformats.org/officeDocument/2006/relationships/image" Target="../media/image36.png"/><Relationship Id="rId6" Type="http://schemas.openxmlformats.org/officeDocument/2006/relationships/image" Target="../media/image43.png"/><Relationship Id="rId7" Type="http://schemas.openxmlformats.org/officeDocument/2006/relationships/image" Target="../media/image34.png"/><Relationship Id="rId8" Type="http://schemas.openxmlformats.org/officeDocument/2006/relationships/image" Target="../media/image5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2.png"/><Relationship Id="rId4" Type="http://schemas.openxmlformats.org/officeDocument/2006/relationships/image" Target="../media/image28.png"/><Relationship Id="rId5" Type="http://schemas.openxmlformats.org/officeDocument/2006/relationships/image" Target="../media/image36.png"/><Relationship Id="rId6" Type="http://schemas.openxmlformats.org/officeDocument/2006/relationships/image" Target="../media/image34.png"/><Relationship Id="rId7" Type="http://schemas.openxmlformats.org/officeDocument/2006/relationships/image" Target="../media/image43.png"/><Relationship Id="rId8" Type="http://schemas.openxmlformats.org/officeDocument/2006/relationships/image" Target="../media/image5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2.png"/><Relationship Id="rId4" Type="http://schemas.openxmlformats.org/officeDocument/2006/relationships/image" Target="../media/image28.png"/><Relationship Id="rId5" Type="http://schemas.openxmlformats.org/officeDocument/2006/relationships/image" Target="../media/image36.png"/><Relationship Id="rId6" Type="http://schemas.openxmlformats.org/officeDocument/2006/relationships/image" Target="../media/image34.png"/><Relationship Id="rId7" Type="http://schemas.openxmlformats.org/officeDocument/2006/relationships/image" Target="../media/image43.png"/><Relationship Id="rId8" Type="http://schemas.openxmlformats.org/officeDocument/2006/relationships/image" Target="../media/image5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3.xml"/><Relationship Id="rId3" Type="http://schemas.openxmlformats.org/officeDocument/2006/relationships/image" Target="../media/image4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4.xml"/><Relationship Id="rId3" Type="http://schemas.openxmlformats.org/officeDocument/2006/relationships/image" Target="../media/image4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5.xml"/><Relationship Id="rId3" Type="http://schemas.openxmlformats.org/officeDocument/2006/relationships/image" Target="../media/image5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7.xml"/><Relationship Id="rId3" Type="http://schemas.openxmlformats.org/officeDocument/2006/relationships/image" Target="../media/image4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8.xml"/><Relationship Id="rId3" Type="http://schemas.openxmlformats.org/officeDocument/2006/relationships/image" Target="../media/image7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9.xml"/><Relationship Id="rId3" Type="http://schemas.openxmlformats.org/officeDocument/2006/relationships/image" Target="../media/image4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1.xml"/><Relationship Id="rId3" Type="http://schemas.openxmlformats.org/officeDocument/2006/relationships/image" Target="../media/image4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2.xml"/><Relationship Id="rId3" Type="http://schemas.openxmlformats.org/officeDocument/2006/relationships/image" Target="../media/image49.png"/><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3.xml"/><Relationship Id="rId3" Type="http://schemas.openxmlformats.org/officeDocument/2006/relationships/image" Target="../media/image4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5.xml"/><Relationship Id="rId3" Type="http://schemas.openxmlformats.org/officeDocument/2006/relationships/image" Target="../media/image45.png"/><Relationship Id="rId4" Type="http://schemas.openxmlformats.org/officeDocument/2006/relationships/image" Target="../media/image30.png"/><Relationship Id="rId9" Type="http://schemas.openxmlformats.org/officeDocument/2006/relationships/image" Target="../media/image33.png"/><Relationship Id="rId5" Type="http://schemas.openxmlformats.org/officeDocument/2006/relationships/image" Target="../media/image38.png"/><Relationship Id="rId6" Type="http://schemas.openxmlformats.org/officeDocument/2006/relationships/image" Target="../media/image26.png"/><Relationship Id="rId7" Type="http://schemas.openxmlformats.org/officeDocument/2006/relationships/image" Target="../media/image39.png"/><Relationship Id="rId8" Type="http://schemas.openxmlformats.org/officeDocument/2006/relationships/image" Target="../media/image50.png"/><Relationship Id="rId11" Type="http://schemas.openxmlformats.org/officeDocument/2006/relationships/image" Target="../media/image66.png"/><Relationship Id="rId10" Type="http://schemas.openxmlformats.org/officeDocument/2006/relationships/image" Target="../media/image5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6.xml"/><Relationship Id="rId3" Type="http://schemas.openxmlformats.org/officeDocument/2006/relationships/image" Target="../media/image6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9.xml"/><Relationship Id="rId3" Type="http://schemas.openxmlformats.org/officeDocument/2006/relationships/image" Target="../media/image5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5.png"/><Relationship Id="rId4" Type="http://schemas.openxmlformats.org/officeDocument/2006/relationships/image" Target="../media/image27.png"/><Relationship Id="rId5" Type="http://schemas.openxmlformats.org/officeDocument/2006/relationships/image" Target="../media/image23.png"/><Relationship Id="rId6" Type="http://schemas.openxmlformats.org/officeDocument/2006/relationships/image" Target="../media/image21.png"/><Relationship Id="rId7"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xml"/><Relationship Id="rId3" Type="http://schemas.openxmlformats.org/officeDocument/2006/relationships/image" Target="../media/image45.png"/><Relationship Id="rId4" Type="http://schemas.openxmlformats.org/officeDocument/2006/relationships/image" Target="../media/image30.png"/><Relationship Id="rId9" Type="http://schemas.openxmlformats.org/officeDocument/2006/relationships/image" Target="../media/image33.png"/><Relationship Id="rId5" Type="http://schemas.openxmlformats.org/officeDocument/2006/relationships/image" Target="../media/image38.png"/><Relationship Id="rId6" Type="http://schemas.openxmlformats.org/officeDocument/2006/relationships/image" Target="../media/image26.png"/><Relationship Id="rId7" Type="http://schemas.openxmlformats.org/officeDocument/2006/relationships/image" Target="../media/image39.png"/><Relationship Id="rId8" Type="http://schemas.openxmlformats.org/officeDocument/2006/relationships/image" Target="../media/image50.png"/><Relationship Id="rId10" Type="http://schemas.openxmlformats.org/officeDocument/2006/relationships/image" Target="../media/image5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32.png"/><Relationship Id="rId4" Type="http://schemas.openxmlformats.org/officeDocument/2006/relationships/image" Target="../media/image28.png"/><Relationship Id="rId5" Type="http://schemas.openxmlformats.org/officeDocument/2006/relationships/image" Target="../media/image36.png"/><Relationship Id="rId6" Type="http://schemas.openxmlformats.org/officeDocument/2006/relationships/image" Target="../media/image34.png"/><Relationship Id="rId7" Type="http://schemas.openxmlformats.org/officeDocument/2006/relationships/image" Target="../media/image4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66"/>
          <p:cNvSpPr txBox="1"/>
          <p:nvPr>
            <p:ph idx="1" type="body"/>
          </p:nvPr>
        </p:nvSpPr>
        <p:spPr>
          <a:xfrm>
            <a:off x="360760" y="1959157"/>
            <a:ext cx="7784009" cy="9267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3300"/>
              <a:buFont typeface="Arial"/>
              <a:buNone/>
            </a:pPr>
            <a:r>
              <a:rPr lang="en-GB"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rtl="0" algn="l">
              <a:lnSpc>
                <a:spcPct val="100000"/>
              </a:lnSpc>
              <a:spcBef>
                <a:spcPts val="0"/>
              </a:spcBef>
              <a:spcAft>
                <a:spcPts val="0"/>
              </a:spcAft>
              <a:buSzPts val="3300"/>
              <a:buNone/>
            </a:pPr>
            <a:r>
              <a:rPr b="0" lang="en-GB" sz="2700">
                <a:solidFill>
                  <a:srgbClr val="FFFFFF"/>
                </a:solidFill>
              </a:rPr>
              <a:t>Payments, Fraud Check, Tax – Discovery Workshop </a:t>
            </a:r>
            <a:r>
              <a:rPr b="0" lang="en-GB" sz="2700">
                <a:solidFill>
                  <a:schemeClr val="lt1"/>
                </a:solidFill>
              </a:rPr>
              <a:t>#{{X}}</a:t>
            </a:r>
            <a:endParaRPr b="0" sz="2700">
              <a:solidFill>
                <a:srgbClr val="FFFFFF"/>
              </a:solidFill>
              <a:highlight>
                <a:srgbClr val="FFFF00"/>
              </a:highlight>
            </a:endParaRPr>
          </a:p>
        </p:txBody>
      </p:sp>
      <p:sp>
        <p:nvSpPr>
          <p:cNvPr id="504" name="Google Shape;504;p66"/>
          <p:cNvSpPr txBox="1"/>
          <p:nvPr>
            <p:ph idx="2" type="body"/>
          </p:nvPr>
        </p:nvSpPr>
        <p:spPr>
          <a:xfrm>
            <a:off x="360760" y="3995320"/>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1200"/>
              <a:buFont typeface="Arial"/>
              <a:buNone/>
            </a:pPr>
            <a:r>
              <a:rPr lang="en-GB">
                <a:solidFill>
                  <a:schemeClr val="lt1"/>
                </a:solidFill>
              </a:rPr>
              <a:t>{{month X</a:t>
            </a:r>
            <a:r>
              <a:rPr baseline="30000" lang="en-GB">
                <a:solidFill>
                  <a:schemeClr val="lt1"/>
                </a:solidFill>
              </a:rPr>
              <a:t>th</a:t>
            </a:r>
            <a:r>
              <a:rPr lang="en-GB">
                <a:solidFill>
                  <a:schemeClr val="lt1"/>
                </a:solidFill>
              </a:rPr>
              <a:t>, year}}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75"/>
          <p:cNvSpPr/>
          <p:nvPr/>
        </p:nvSpPr>
        <p:spPr>
          <a:xfrm>
            <a:off x="2658597" y="1530044"/>
            <a:ext cx="4773000" cy="990300"/>
          </a:xfrm>
          <a:prstGeom prst="roundRect">
            <a:avLst>
              <a:gd fmla="val 4147" name="adj"/>
            </a:avLst>
          </a:prstGeom>
          <a:solidFill>
            <a:srgbClr val="0070C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13"/>
              <a:buFont typeface="Arial"/>
              <a:buNone/>
            </a:pPr>
            <a:r>
              <a:t/>
            </a:r>
            <a:endParaRPr b="1" i="0" sz="1013" u="none" cap="none" strike="noStrike">
              <a:solidFill>
                <a:schemeClr val="lt1"/>
              </a:solidFill>
              <a:latin typeface="Calibri"/>
              <a:ea typeface="Calibri"/>
              <a:cs typeface="Calibri"/>
              <a:sym typeface="Calibri"/>
            </a:endParaRPr>
          </a:p>
        </p:txBody>
      </p:sp>
      <p:sp>
        <p:nvSpPr>
          <p:cNvPr id="732" name="Google Shape;732;p75"/>
          <p:cNvSpPr/>
          <p:nvPr/>
        </p:nvSpPr>
        <p:spPr>
          <a:xfrm>
            <a:off x="2649846" y="2584846"/>
            <a:ext cx="4782000" cy="1840800"/>
          </a:xfrm>
          <a:prstGeom prst="roundRect">
            <a:avLst>
              <a:gd fmla="val 4716" name="adj"/>
            </a:avLst>
          </a:prstGeom>
          <a:solidFill>
            <a:srgbClr val="7030A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13"/>
              <a:buFont typeface="Arial"/>
              <a:buNone/>
            </a:pPr>
            <a:r>
              <a:t/>
            </a:r>
            <a:endParaRPr b="1" i="0" sz="1013" u="none" cap="none" strike="noStrike">
              <a:solidFill>
                <a:schemeClr val="lt1"/>
              </a:solidFill>
              <a:latin typeface="Calibri"/>
              <a:ea typeface="Calibri"/>
              <a:cs typeface="Calibri"/>
              <a:sym typeface="Calibri"/>
            </a:endParaRPr>
          </a:p>
        </p:txBody>
      </p:sp>
      <p:sp>
        <p:nvSpPr>
          <p:cNvPr id="733" name="Google Shape;733;p75"/>
          <p:cNvSpPr/>
          <p:nvPr/>
        </p:nvSpPr>
        <p:spPr>
          <a:xfrm>
            <a:off x="2649847" y="1250853"/>
            <a:ext cx="2382900" cy="282900"/>
          </a:xfrm>
          <a:prstGeom prst="roundRect">
            <a:avLst>
              <a:gd fmla="val 8700" name="adj"/>
            </a:avLst>
          </a:prstGeom>
          <a:solidFill>
            <a:srgbClr val="69943E"/>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Calibri"/>
                <a:ea typeface="Calibri"/>
                <a:cs typeface="Calibri"/>
                <a:sym typeface="Calibri"/>
              </a:rPr>
              <a:t>Customer Experience</a:t>
            </a:r>
            <a:endParaRPr b="0" i="0" sz="1400" u="none" cap="none" strike="noStrike">
              <a:solidFill>
                <a:srgbClr val="000000"/>
              </a:solidFill>
              <a:latin typeface="Arial"/>
              <a:ea typeface="Arial"/>
              <a:cs typeface="Arial"/>
              <a:sym typeface="Arial"/>
            </a:endParaRPr>
          </a:p>
        </p:txBody>
      </p:sp>
      <p:sp>
        <p:nvSpPr>
          <p:cNvPr id="734" name="Google Shape;734;p75"/>
          <p:cNvSpPr/>
          <p:nvPr/>
        </p:nvSpPr>
        <p:spPr>
          <a:xfrm>
            <a:off x="5041617" y="1254760"/>
            <a:ext cx="2327100" cy="269700"/>
          </a:xfrm>
          <a:prstGeom prst="roundRect">
            <a:avLst>
              <a:gd fmla="val 8700"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rgbClr val="D8D8D8"/>
                </a:solidFill>
                <a:latin typeface="Calibri"/>
                <a:ea typeface="Calibri"/>
                <a:cs typeface="Calibri"/>
                <a:sym typeface="Calibri"/>
              </a:rPr>
              <a:t>CS Experience</a:t>
            </a:r>
            <a:endParaRPr b="0" i="0" sz="1400" u="none" cap="none" strike="noStrike">
              <a:solidFill>
                <a:srgbClr val="000000"/>
              </a:solidFill>
              <a:latin typeface="Arial"/>
              <a:ea typeface="Arial"/>
              <a:cs typeface="Arial"/>
              <a:sym typeface="Arial"/>
            </a:endParaRPr>
          </a:p>
        </p:txBody>
      </p:sp>
      <p:pic>
        <p:nvPicPr>
          <p:cNvPr descr="mage result for customer service icon" id="735" name="Google Shape;735;p75"/>
          <p:cNvPicPr preferRelativeResize="0"/>
          <p:nvPr/>
        </p:nvPicPr>
        <p:blipFill rotWithShape="1">
          <a:blip r:embed="rId3">
            <a:alphaModFix/>
          </a:blip>
          <a:srcRect b="0" l="0" r="0" t="0"/>
          <a:stretch/>
        </p:blipFill>
        <p:spPr>
          <a:xfrm>
            <a:off x="5549723" y="714432"/>
            <a:ext cx="520547" cy="520547"/>
          </a:xfrm>
          <a:prstGeom prst="rect">
            <a:avLst/>
          </a:prstGeom>
          <a:noFill/>
          <a:ln>
            <a:noFill/>
          </a:ln>
        </p:spPr>
      </p:pic>
      <p:pic>
        <p:nvPicPr>
          <p:cNvPr descr="mage result for customer online shopper icon" id="736" name="Google Shape;736;p75"/>
          <p:cNvPicPr preferRelativeResize="0"/>
          <p:nvPr/>
        </p:nvPicPr>
        <p:blipFill rotWithShape="1">
          <a:blip r:embed="rId4">
            <a:alphaModFix/>
          </a:blip>
          <a:srcRect b="0" l="0" r="0" t="0"/>
          <a:stretch/>
        </p:blipFill>
        <p:spPr>
          <a:xfrm>
            <a:off x="3417693" y="731990"/>
            <a:ext cx="462677" cy="462677"/>
          </a:xfrm>
          <a:prstGeom prst="rect">
            <a:avLst/>
          </a:prstGeom>
          <a:noFill/>
          <a:ln>
            <a:noFill/>
          </a:ln>
        </p:spPr>
      </p:pic>
      <p:sp>
        <p:nvSpPr>
          <p:cNvPr id="737" name="Google Shape;737;p75"/>
          <p:cNvSpPr/>
          <p:nvPr/>
        </p:nvSpPr>
        <p:spPr>
          <a:xfrm>
            <a:off x="4054618" y="4454203"/>
            <a:ext cx="1332900" cy="282900"/>
          </a:xfrm>
          <a:prstGeom prst="roundRect">
            <a:avLst>
              <a:gd fmla="val 14220"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STORES</a:t>
            </a:r>
            <a:endParaRPr b="0" i="0" sz="1400" u="none" cap="none" strike="noStrike">
              <a:solidFill>
                <a:srgbClr val="000000"/>
              </a:solidFill>
              <a:latin typeface="Arial"/>
              <a:ea typeface="Arial"/>
              <a:cs typeface="Arial"/>
              <a:sym typeface="Arial"/>
            </a:endParaRPr>
          </a:p>
        </p:txBody>
      </p:sp>
      <p:sp>
        <p:nvSpPr>
          <p:cNvPr id="738" name="Google Shape;738;p75"/>
          <p:cNvSpPr/>
          <p:nvPr/>
        </p:nvSpPr>
        <p:spPr>
          <a:xfrm>
            <a:off x="2649847" y="4454204"/>
            <a:ext cx="1332900" cy="282900"/>
          </a:xfrm>
          <a:prstGeom prst="roundRect">
            <a:avLst>
              <a:gd fmla="val 12319"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WAREHOUSES</a:t>
            </a:r>
            <a:endParaRPr b="0" i="0" sz="1400" u="none" cap="none" strike="noStrike">
              <a:solidFill>
                <a:srgbClr val="000000"/>
              </a:solidFill>
              <a:latin typeface="Arial"/>
              <a:ea typeface="Arial"/>
              <a:cs typeface="Arial"/>
              <a:sym typeface="Arial"/>
            </a:endParaRPr>
          </a:p>
        </p:txBody>
      </p:sp>
      <p:sp>
        <p:nvSpPr>
          <p:cNvPr id="739" name="Google Shape;739;p75"/>
          <p:cNvSpPr/>
          <p:nvPr/>
        </p:nvSpPr>
        <p:spPr>
          <a:xfrm>
            <a:off x="5459389" y="4454204"/>
            <a:ext cx="1332900" cy="282900"/>
          </a:xfrm>
          <a:prstGeom prst="roundRect">
            <a:avLst>
              <a:gd fmla="val 16436"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BACKOFFICE</a:t>
            </a:r>
            <a:endParaRPr b="0" i="0" sz="1400" u="none" cap="none" strike="noStrike">
              <a:solidFill>
                <a:srgbClr val="000000"/>
              </a:solidFill>
              <a:latin typeface="Arial"/>
              <a:ea typeface="Arial"/>
              <a:cs typeface="Arial"/>
              <a:sym typeface="Arial"/>
            </a:endParaRPr>
          </a:p>
        </p:txBody>
      </p:sp>
      <p:sp>
        <p:nvSpPr>
          <p:cNvPr id="740" name="Google Shape;740;p75"/>
          <p:cNvSpPr/>
          <p:nvPr/>
        </p:nvSpPr>
        <p:spPr>
          <a:xfrm>
            <a:off x="2703511" y="2625417"/>
            <a:ext cx="4654500" cy="226500"/>
          </a:xfrm>
          <a:prstGeom prst="roundRect">
            <a:avLst>
              <a:gd fmla="val 11266"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7030A0"/>
                </a:solidFill>
                <a:latin typeface="Calibri"/>
                <a:ea typeface="Calibri"/>
                <a:cs typeface="Calibri"/>
                <a:sym typeface="Calibri"/>
              </a:rPr>
              <a:t>Orchestration</a:t>
            </a:r>
            <a:endParaRPr b="1" i="0" sz="900" u="none" cap="none" strike="noStrike">
              <a:solidFill>
                <a:srgbClr val="7030A0"/>
              </a:solidFill>
              <a:latin typeface="Calibri"/>
              <a:ea typeface="Calibri"/>
              <a:cs typeface="Calibri"/>
              <a:sym typeface="Calibri"/>
            </a:endParaRPr>
          </a:p>
        </p:txBody>
      </p:sp>
      <p:sp>
        <p:nvSpPr>
          <p:cNvPr id="741" name="Google Shape;741;p75"/>
          <p:cNvSpPr/>
          <p:nvPr/>
        </p:nvSpPr>
        <p:spPr>
          <a:xfrm>
            <a:off x="2730639" y="1598178"/>
            <a:ext cx="1927500" cy="210000"/>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0E6C6E"/>
                </a:solidFill>
                <a:latin typeface="Calibri"/>
                <a:ea typeface="Calibri"/>
                <a:cs typeface="Calibri"/>
                <a:sym typeface="Calibri"/>
              </a:rPr>
              <a:t>Order Capture</a:t>
            </a:r>
            <a:endParaRPr b="0" i="0" sz="1400" u="none" cap="none" strike="noStrike">
              <a:solidFill>
                <a:srgbClr val="000000"/>
              </a:solidFill>
              <a:latin typeface="Arial"/>
              <a:ea typeface="Arial"/>
              <a:cs typeface="Arial"/>
              <a:sym typeface="Arial"/>
            </a:endParaRPr>
          </a:p>
        </p:txBody>
      </p:sp>
      <p:sp>
        <p:nvSpPr>
          <p:cNvPr id="742" name="Google Shape;742;p75"/>
          <p:cNvSpPr/>
          <p:nvPr/>
        </p:nvSpPr>
        <p:spPr>
          <a:xfrm>
            <a:off x="4777452" y="1598178"/>
            <a:ext cx="19389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Return Capture</a:t>
            </a:r>
            <a:endParaRPr b="0" i="0" sz="1400" u="none" cap="none" strike="noStrike">
              <a:solidFill>
                <a:srgbClr val="000000"/>
              </a:solidFill>
              <a:latin typeface="Arial"/>
              <a:ea typeface="Arial"/>
              <a:cs typeface="Arial"/>
              <a:sym typeface="Arial"/>
            </a:endParaRPr>
          </a:p>
        </p:txBody>
      </p:sp>
      <p:sp>
        <p:nvSpPr>
          <p:cNvPr id="743" name="Google Shape;743;p75"/>
          <p:cNvSpPr/>
          <p:nvPr/>
        </p:nvSpPr>
        <p:spPr>
          <a:xfrm>
            <a:off x="4369890" y="225524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Promotion</a:t>
            </a:r>
            <a:endParaRPr b="0" i="0" sz="1400" u="none" cap="none" strike="noStrike">
              <a:solidFill>
                <a:srgbClr val="000000"/>
              </a:solidFill>
              <a:latin typeface="Arial"/>
              <a:ea typeface="Arial"/>
              <a:cs typeface="Arial"/>
              <a:sym typeface="Arial"/>
            </a:endParaRPr>
          </a:p>
        </p:txBody>
      </p:sp>
      <p:sp>
        <p:nvSpPr>
          <p:cNvPr id="744" name="Google Shape;744;p75"/>
          <p:cNvSpPr/>
          <p:nvPr/>
        </p:nvSpPr>
        <p:spPr>
          <a:xfrm>
            <a:off x="5189850" y="225524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My Account</a:t>
            </a:r>
            <a:endParaRPr b="0" i="0" sz="1400" u="none" cap="none" strike="noStrike">
              <a:solidFill>
                <a:srgbClr val="000000"/>
              </a:solidFill>
              <a:latin typeface="Arial"/>
              <a:ea typeface="Arial"/>
              <a:cs typeface="Arial"/>
              <a:sym typeface="Arial"/>
            </a:endParaRPr>
          </a:p>
        </p:txBody>
      </p:sp>
      <p:sp>
        <p:nvSpPr>
          <p:cNvPr id="745" name="Google Shape;745;p75"/>
          <p:cNvSpPr/>
          <p:nvPr/>
        </p:nvSpPr>
        <p:spPr>
          <a:xfrm>
            <a:off x="6013179" y="2253323"/>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Assisted Checkout</a:t>
            </a:r>
            <a:endParaRPr b="1" i="0" sz="825" u="none" cap="none" strike="noStrike">
              <a:solidFill>
                <a:srgbClr val="D8D8D8"/>
              </a:solidFill>
              <a:latin typeface="Calibri"/>
              <a:ea typeface="Calibri"/>
              <a:cs typeface="Calibri"/>
              <a:sym typeface="Calibri"/>
            </a:endParaRPr>
          </a:p>
        </p:txBody>
      </p:sp>
      <p:pic>
        <p:nvPicPr>
          <p:cNvPr id="746" name="Google Shape;746;p75"/>
          <p:cNvPicPr preferRelativeResize="0"/>
          <p:nvPr/>
        </p:nvPicPr>
        <p:blipFill rotWithShape="1">
          <a:blip r:embed="rId5">
            <a:alphaModFix/>
          </a:blip>
          <a:srcRect b="0" l="0" r="0" t="0"/>
          <a:stretch/>
        </p:blipFill>
        <p:spPr>
          <a:xfrm>
            <a:off x="4048611" y="2933718"/>
            <a:ext cx="1322406" cy="186339"/>
          </a:xfrm>
          <a:prstGeom prst="rect">
            <a:avLst/>
          </a:prstGeom>
          <a:noFill/>
          <a:ln>
            <a:noFill/>
          </a:ln>
        </p:spPr>
      </p:pic>
      <p:sp>
        <p:nvSpPr>
          <p:cNvPr id="747" name="Google Shape;747;p75"/>
          <p:cNvSpPr/>
          <p:nvPr/>
        </p:nvSpPr>
        <p:spPr>
          <a:xfrm rot="-5400000">
            <a:off x="663033" y="2729224"/>
            <a:ext cx="2724900" cy="282900"/>
          </a:xfrm>
          <a:prstGeom prst="roundRect">
            <a:avLst>
              <a:gd fmla="val 14220"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CARRIER</a:t>
            </a:r>
            <a:endParaRPr b="1" i="0" sz="1050" u="none" cap="none" strike="noStrike">
              <a:solidFill>
                <a:schemeClr val="lt1"/>
              </a:solidFill>
              <a:latin typeface="Calibri"/>
              <a:ea typeface="Calibri"/>
              <a:cs typeface="Calibri"/>
              <a:sym typeface="Calibri"/>
            </a:endParaRPr>
          </a:p>
        </p:txBody>
      </p:sp>
      <p:sp>
        <p:nvSpPr>
          <p:cNvPr id="748" name="Google Shape;748;p75"/>
          <p:cNvSpPr/>
          <p:nvPr/>
        </p:nvSpPr>
        <p:spPr>
          <a:xfrm rot="5400000">
            <a:off x="6462358" y="2764410"/>
            <a:ext cx="2724900" cy="282900"/>
          </a:xfrm>
          <a:prstGeom prst="roundRect">
            <a:avLst>
              <a:gd fmla="val 14220" name="adj"/>
            </a:avLst>
          </a:prstGeom>
          <a:solidFill>
            <a:srgbClr val="139193"/>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PAYMENT SERVICE PROVIDER (PSP)</a:t>
            </a:r>
            <a:endParaRPr b="1" i="0" sz="1050" u="none" cap="none" strike="noStrike">
              <a:solidFill>
                <a:schemeClr val="lt1"/>
              </a:solidFill>
              <a:latin typeface="Calibri"/>
              <a:ea typeface="Calibri"/>
              <a:cs typeface="Calibri"/>
              <a:sym typeface="Calibri"/>
            </a:endParaRPr>
          </a:p>
        </p:txBody>
      </p:sp>
      <p:pic>
        <p:nvPicPr>
          <p:cNvPr id="749" name="Google Shape;749;p75"/>
          <p:cNvPicPr preferRelativeResize="0"/>
          <p:nvPr/>
        </p:nvPicPr>
        <p:blipFill rotWithShape="1">
          <a:blip r:embed="rId6">
            <a:alphaModFix/>
          </a:blip>
          <a:srcRect b="0" l="0" r="0" t="0"/>
          <a:stretch/>
        </p:blipFill>
        <p:spPr>
          <a:xfrm>
            <a:off x="1910984" y="1530044"/>
            <a:ext cx="229016" cy="229016"/>
          </a:xfrm>
          <a:prstGeom prst="rect">
            <a:avLst/>
          </a:prstGeom>
          <a:noFill/>
          <a:ln>
            <a:noFill/>
          </a:ln>
        </p:spPr>
      </p:pic>
      <p:sp>
        <p:nvSpPr>
          <p:cNvPr id="750" name="Google Shape;750;p75"/>
          <p:cNvSpPr/>
          <p:nvPr/>
        </p:nvSpPr>
        <p:spPr>
          <a:xfrm>
            <a:off x="5382183" y="3973468"/>
            <a:ext cx="6309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1" i="0" lang="en-GB" sz="800" u="none" cap="none" strike="noStrike">
                <a:solidFill>
                  <a:srgbClr val="D8D8D8"/>
                </a:solidFill>
                <a:latin typeface="Calibri"/>
                <a:ea typeface="Calibri"/>
                <a:cs typeface="Calibri"/>
                <a:sym typeface="Calibri"/>
              </a:rPr>
              <a:t>Fulfilment</a:t>
            </a:r>
            <a:endParaRPr b="0" i="0" sz="1400" u="none" cap="none" strike="noStrike">
              <a:solidFill>
                <a:srgbClr val="000000"/>
              </a:solidFill>
              <a:latin typeface="Arial"/>
              <a:ea typeface="Arial"/>
              <a:cs typeface="Arial"/>
              <a:sym typeface="Arial"/>
            </a:endParaRPr>
          </a:p>
        </p:txBody>
      </p:sp>
      <p:grpSp>
        <p:nvGrpSpPr>
          <p:cNvPr id="751" name="Google Shape;751;p75"/>
          <p:cNvGrpSpPr/>
          <p:nvPr/>
        </p:nvGrpSpPr>
        <p:grpSpPr>
          <a:xfrm>
            <a:off x="4658139" y="531513"/>
            <a:ext cx="3612832" cy="1286150"/>
            <a:chOff x="4505739" y="379113"/>
            <a:chExt cx="3612832" cy="1286150"/>
          </a:xfrm>
        </p:grpSpPr>
        <p:pic>
          <p:nvPicPr>
            <p:cNvPr id="752" name="Google Shape;752;p75"/>
            <p:cNvPicPr preferRelativeResize="0"/>
            <p:nvPr/>
          </p:nvPicPr>
          <p:blipFill rotWithShape="1">
            <a:blip r:embed="rId7">
              <a:alphaModFix/>
            </a:blip>
            <a:srcRect b="0" l="0" r="0" t="0"/>
            <a:stretch/>
          </p:blipFill>
          <p:spPr>
            <a:xfrm>
              <a:off x="7557891" y="1436247"/>
              <a:ext cx="229016" cy="229016"/>
            </a:xfrm>
            <a:prstGeom prst="rect">
              <a:avLst/>
            </a:prstGeom>
            <a:noFill/>
            <a:ln>
              <a:noFill/>
            </a:ln>
          </p:spPr>
        </p:pic>
        <p:sp>
          <p:nvSpPr>
            <p:cNvPr id="753" name="Google Shape;753;p75"/>
            <p:cNvSpPr/>
            <p:nvPr/>
          </p:nvSpPr>
          <p:spPr>
            <a:xfrm>
              <a:off x="5935105" y="675523"/>
              <a:ext cx="1927595" cy="828334"/>
            </a:xfrm>
            <a:prstGeom prst="downArrowCallout">
              <a:avLst>
                <a:gd fmla="val 2413" name="adj1"/>
                <a:gd fmla="val 6036" name="adj2"/>
                <a:gd fmla="val 11848" name="adj3"/>
                <a:gd fmla="val 64977" name="adj4"/>
              </a:avLst>
            </a:prstGeom>
            <a:solidFill>
              <a:srgbClr val="FFC000"/>
            </a:solidFill>
            <a:ln cap="flat" cmpd="sng" w="57150">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grpSp>
          <p:nvGrpSpPr>
            <p:cNvPr id="754" name="Google Shape;754;p75"/>
            <p:cNvGrpSpPr/>
            <p:nvPr/>
          </p:nvGrpSpPr>
          <p:grpSpPr>
            <a:xfrm>
              <a:off x="4505739" y="379113"/>
              <a:ext cx="3612832" cy="1171665"/>
              <a:chOff x="4505739" y="379113"/>
              <a:chExt cx="3612832" cy="1171665"/>
            </a:xfrm>
          </p:grpSpPr>
          <p:cxnSp>
            <p:nvCxnSpPr>
              <p:cNvPr id="755" name="Google Shape;755;p75"/>
              <p:cNvCxnSpPr>
                <a:endCxn id="741" idx="3"/>
              </p:cNvCxnSpPr>
              <p:nvPr/>
            </p:nvCxnSpPr>
            <p:spPr>
              <a:xfrm rot="10800000">
                <a:off x="4505739" y="1550778"/>
                <a:ext cx="3025200" cy="0"/>
              </a:xfrm>
              <a:prstGeom prst="straightConnector1">
                <a:avLst/>
              </a:prstGeom>
              <a:noFill/>
              <a:ln cap="flat" cmpd="sng" w="57150">
                <a:solidFill>
                  <a:srgbClr val="FFC000"/>
                </a:solidFill>
                <a:prstDash val="solid"/>
                <a:round/>
                <a:headEnd len="med" w="med" type="triangle"/>
                <a:tailEnd len="med" w="med" type="triangle"/>
              </a:ln>
              <a:effectLst>
                <a:outerShdw blurRad="40000" rotWithShape="0" dir="5400000" dist="20000">
                  <a:srgbClr val="000000">
                    <a:alpha val="37254"/>
                  </a:srgbClr>
                </a:outerShdw>
              </a:effectLst>
            </p:spPr>
          </p:cxnSp>
          <p:sp>
            <p:nvSpPr>
              <p:cNvPr id="756" name="Google Shape;756;p75"/>
              <p:cNvSpPr txBox="1"/>
              <p:nvPr/>
            </p:nvSpPr>
            <p:spPr>
              <a:xfrm>
                <a:off x="5918568" y="623159"/>
                <a:ext cx="1895290"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Payment details submitted to PSP.  Authorization token returned</a:t>
                </a:r>
                <a:endParaRPr b="0" i="0" sz="1400" u="none" cap="none" strike="noStrike">
                  <a:solidFill>
                    <a:srgbClr val="000000"/>
                  </a:solidFill>
                  <a:latin typeface="Arial"/>
                  <a:ea typeface="Arial"/>
                  <a:cs typeface="Arial"/>
                  <a:sym typeface="Arial"/>
                </a:endParaRPr>
              </a:p>
            </p:txBody>
          </p:sp>
          <p:sp>
            <p:nvSpPr>
              <p:cNvPr id="757" name="Google Shape;757;p75"/>
              <p:cNvSpPr/>
              <p:nvPr/>
            </p:nvSpPr>
            <p:spPr>
              <a:xfrm>
                <a:off x="7731973" y="379113"/>
                <a:ext cx="386598" cy="328156"/>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grpSp>
      </p:grpSp>
      <p:grpSp>
        <p:nvGrpSpPr>
          <p:cNvPr id="758" name="Google Shape;758;p75"/>
          <p:cNvGrpSpPr/>
          <p:nvPr/>
        </p:nvGrpSpPr>
        <p:grpSpPr>
          <a:xfrm>
            <a:off x="223814" y="1119281"/>
            <a:ext cx="2988596" cy="1163104"/>
            <a:chOff x="71414" y="966881"/>
            <a:chExt cx="2988596" cy="1163104"/>
          </a:xfrm>
        </p:grpSpPr>
        <p:grpSp>
          <p:nvGrpSpPr>
            <p:cNvPr id="759" name="Google Shape;759;p75"/>
            <p:cNvGrpSpPr/>
            <p:nvPr/>
          </p:nvGrpSpPr>
          <p:grpSpPr>
            <a:xfrm>
              <a:off x="226518" y="1298988"/>
              <a:ext cx="2833492" cy="830997"/>
              <a:chOff x="226518" y="1377644"/>
              <a:chExt cx="2833492" cy="830997"/>
            </a:xfrm>
          </p:grpSpPr>
          <p:sp>
            <p:nvSpPr>
              <p:cNvPr id="760" name="Google Shape;760;p75"/>
              <p:cNvSpPr/>
              <p:nvPr/>
            </p:nvSpPr>
            <p:spPr>
              <a:xfrm>
                <a:off x="234886" y="1377644"/>
                <a:ext cx="2825124" cy="830997"/>
              </a:xfrm>
              <a:prstGeom prst="rightArrowCallout">
                <a:avLst>
                  <a:gd fmla="val 7298" name="adj1"/>
                  <a:gd fmla="val 12703" name="adj2"/>
                  <a:gd fmla="val 13277" name="adj3"/>
                  <a:gd fmla="val 69598" name="adj4"/>
                </a:avLst>
              </a:prstGeom>
              <a:solidFill>
                <a:srgbClr val="FFC000"/>
              </a:solidFill>
              <a:ln cap="flat" cmpd="sng" w="952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761" name="Google Shape;761;p75"/>
              <p:cNvSpPr txBox="1"/>
              <p:nvPr/>
            </p:nvSpPr>
            <p:spPr>
              <a:xfrm>
                <a:off x="226518" y="1377644"/>
                <a:ext cx="1973063" cy="83099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Order then associated financial transaction (incl. auth token) posted to Fluent via API</a:t>
                </a:r>
                <a:endParaRPr b="0" i="0" sz="1400" u="none" cap="none" strike="noStrike">
                  <a:solidFill>
                    <a:srgbClr val="000000"/>
                  </a:solidFill>
                  <a:latin typeface="Arial"/>
                  <a:ea typeface="Arial"/>
                  <a:cs typeface="Arial"/>
                  <a:sym typeface="Arial"/>
                </a:endParaRPr>
              </a:p>
            </p:txBody>
          </p:sp>
        </p:grpSp>
        <p:sp>
          <p:nvSpPr>
            <p:cNvPr id="762" name="Google Shape;762;p75"/>
            <p:cNvSpPr/>
            <p:nvPr/>
          </p:nvSpPr>
          <p:spPr>
            <a:xfrm>
              <a:off x="71414" y="966881"/>
              <a:ext cx="407597" cy="389052"/>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grpSp>
      <p:grpSp>
        <p:nvGrpSpPr>
          <p:cNvPr id="763" name="Google Shape;763;p75"/>
          <p:cNvGrpSpPr/>
          <p:nvPr/>
        </p:nvGrpSpPr>
        <p:grpSpPr>
          <a:xfrm>
            <a:off x="4557130" y="3459305"/>
            <a:ext cx="2030542" cy="1679561"/>
            <a:chOff x="4404730" y="3306905"/>
            <a:chExt cx="2030542" cy="1679561"/>
          </a:xfrm>
        </p:grpSpPr>
        <p:cxnSp>
          <p:nvCxnSpPr>
            <p:cNvPr id="764" name="Google Shape;764;p75"/>
            <p:cNvCxnSpPr/>
            <p:nvPr/>
          </p:nvCxnSpPr>
          <p:spPr>
            <a:xfrm>
              <a:off x="4404730" y="3306905"/>
              <a:ext cx="1193400" cy="0"/>
            </a:xfrm>
            <a:prstGeom prst="straightConnector1">
              <a:avLst/>
            </a:prstGeom>
            <a:noFill/>
            <a:ln cap="flat" cmpd="sng" w="57150">
              <a:solidFill>
                <a:srgbClr val="FFC000"/>
              </a:solidFill>
              <a:prstDash val="solid"/>
              <a:round/>
              <a:headEnd len="sm" w="sm" type="none"/>
              <a:tailEnd len="med" w="med" type="triangle"/>
            </a:ln>
            <a:effectLst>
              <a:outerShdw blurRad="40000" rotWithShape="0" dir="5400000" dist="20000">
                <a:srgbClr val="000000">
                  <a:alpha val="37254"/>
                </a:srgbClr>
              </a:outerShdw>
            </a:effectLst>
          </p:spPr>
        </p:cxnSp>
        <p:sp>
          <p:nvSpPr>
            <p:cNvPr id="765" name="Google Shape;765;p75"/>
            <p:cNvSpPr/>
            <p:nvPr/>
          </p:nvSpPr>
          <p:spPr>
            <a:xfrm>
              <a:off x="4413436" y="3348941"/>
              <a:ext cx="2021836" cy="1586591"/>
            </a:xfrm>
            <a:prstGeom prst="upArrowCallout">
              <a:avLst>
                <a:gd fmla="val 3794" name="adj1"/>
                <a:gd fmla="val 6863" name="adj2"/>
                <a:gd fmla="val 9779" name="adj3"/>
                <a:gd fmla="val 72702" name="adj4"/>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766" name="Google Shape;766;p75"/>
            <p:cNvSpPr txBox="1"/>
            <p:nvPr/>
          </p:nvSpPr>
          <p:spPr>
            <a:xfrm>
              <a:off x="4404852" y="3786137"/>
              <a:ext cx="2030419" cy="120032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Order WF then check if Billing Account for the customer exists, if not creates it, then send event to Billing Account WF to trigger creation of invoice draft </a:t>
              </a:r>
              <a:endParaRPr b="0" i="0" sz="1400" u="none" cap="none" strike="noStrike">
                <a:solidFill>
                  <a:srgbClr val="000000"/>
                </a:solidFill>
                <a:latin typeface="Arial"/>
                <a:ea typeface="Arial"/>
                <a:cs typeface="Arial"/>
                <a:sym typeface="Arial"/>
              </a:endParaRPr>
            </a:p>
          </p:txBody>
        </p:sp>
        <p:sp>
          <p:nvSpPr>
            <p:cNvPr id="767" name="Google Shape;767;p75"/>
            <p:cNvSpPr/>
            <p:nvPr/>
          </p:nvSpPr>
          <p:spPr>
            <a:xfrm>
              <a:off x="4472870" y="3404853"/>
              <a:ext cx="407597" cy="389052"/>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grpSp>
      <p:sp>
        <p:nvSpPr>
          <p:cNvPr id="768" name="Google Shape;768;p75"/>
          <p:cNvSpPr/>
          <p:nvPr/>
        </p:nvSpPr>
        <p:spPr>
          <a:xfrm>
            <a:off x="2732453" y="225524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Product</a:t>
            </a:r>
            <a:endParaRPr b="0" i="0" sz="1400" u="none" cap="none" strike="noStrike">
              <a:solidFill>
                <a:srgbClr val="000000"/>
              </a:solidFill>
              <a:latin typeface="Arial"/>
              <a:ea typeface="Arial"/>
              <a:cs typeface="Arial"/>
              <a:sym typeface="Arial"/>
            </a:endParaRPr>
          </a:p>
        </p:txBody>
      </p:sp>
      <p:sp>
        <p:nvSpPr>
          <p:cNvPr id="769" name="Google Shape;769;p75"/>
          <p:cNvSpPr/>
          <p:nvPr/>
        </p:nvSpPr>
        <p:spPr>
          <a:xfrm>
            <a:off x="3555384" y="225524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Pricing</a:t>
            </a:r>
            <a:endParaRPr b="0" i="0" sz="1400" u="none" cap="none" strike="noStrike">
              <a:solidFill>
                <a:srgbClr val="000000"/>
              </a:solidFill>
              <a:latin typeface="Arial"/>
              <a:ea typeface="Arial"/>
              <a:cs typeface="Arial"/>
              <a:sym typeface="Arial"/>
            </a:endParaRPr>
          </a:p>
        </p:txBody>
      </p:sp>
      <p:grpSp>
        <p:nvGrpSpPr>
          <p:cNvPr id="770" name="Google Shape;770;p75"/>
          <p:cNvGrpSpPr/>
          <p:nvPr/>
        </p:nvGrpSpPr>
        <p:grpSpPr>
          <a:xfrm>
            <a:off x="223815" y="2367536"/>
            <a:ext cx="2682441" cy="1731330"/>
            <a:chOff x="71415" y="2215136"/>
            <a:chExt cx="2682441" cy="1731330"/>
          </a:xfrm>
        </p:grpSpPr>
        <p:grpSp>
          <p:nvGrpSpPr>
            <p:cNvPr id="771" name="Google Shape;771;p75"/>
            <p:cNvGrpSpPr/>
            <p:nvPr/>
          </p:nvGrpSpPr>
          <p:grpSpPr>
            <a:xfrm>
              <a:off x="186880" y="2545085"/>
              <a:ext cx="2566976" cy="1401381"/>
              <a:chOff x="100960" y="1377642"/>
              <a:chExt cx="2566976" cy="1030200"/>
            </a:xfrm>
          </p:grpSpPr>
          <p:sp>
            <p:nvSpPr>
              <p:cNvPr id="772" name="Google Shape;772;p75"/>
              <p:cNvSpPr/>
              <p:nvPr/>
            </p:nvSpPr>
            <p:spPr>
              <a:xfrm>
                <a:off x="132336" y="1377642"/>
                <a:ext cx="2535600" cy="1030200"/>
              </a:xfrm>
              <a:prstGeom prst="rightArrowCallout">
                <a:avLst>
                  <a:gd fmla="val 5952" name="adj1"/>
                  <a:gd fmla="val 9657" name="adj2"/>
                  <a:gd fmla="val 10844" name="adj3"/>
                  <a:gd fmla="val 87754" name="adj4"/>
                </a:avLst>
              </a:prstGeom>
              <a:solidFill>
                <a:srgbClr val="FFC000"/>
              </a:solidFill>
              <a:ln cap="flat" cmpd="sng" w="952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773" name="Google Shape;773;p75"/>
              <p:cNvSpPr txBox="1"/>
              <p:nvPr/>
            </p:nvSpPr>
            <p:spPr>
              <a:xfrm>
                <a:off x="100960" y="1405461"/>
                <a:ext cx="2327100" cy="954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Once Order is created, CREATE ruleset in order WF is triggered. WF waits for Financial Transaction event to confirm payment, once received, triggers ruleset to create the transaction(s) against the order</a:t>
                </a:r>
                <a:endParaRPr b="0" i="0" sz="1400" u="none" cap="none" strike="noStrike">
                  <a:solidFill>
                    <a:srgbClr val="000000"/>
                  </a:solidFill>
                  <a:latin typeface="Arial"/>
                  <a:ea typeface="Arial"/>
                  <a:cs typeface="Arial"/>
                  <a:sym typeface="Arial"/>
                </a:endParaRPr>
              </a:p>
            </p:txBody>
          </p:sp>
        </p:grpSp>
        <p:sp>
          <p:nvSpPr>
            <p:cNvPr id="774" name="Google Shape;774;p75"/>
            <p:cNvSpPr/>
            <p:nvPr/>
          </p:nvSpPr>
          <p:spPr>
            <a:xfrm>
              <a:off x="71415" y="2215136"/>
              <a:ext cx="407700" cy="389100"/>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grpSp>
      <p:grpSp>
        <p:nvGrpSpPr>
          <p:cNvPr id="775" name="Google Shape;775;p75"/>
          <p:cNvGrpSpPr/>
          <p:nvPr/>
        </p:nvGrpSpPr>
        <p:grpSpPr>
          <a:xfrm>
            <a:off x="2906383" y="3148999"/>
            <a:ext cx="1606942" cy="1193870"/>
            <a:chOff x="2753983" y="2996599"/>
            <a:chExt cx="1606942" cy="1193870"/>
          </a:xfrm>
        </p:grpSpPr>
        <p:sp>
          <p:nvSpPr>
            <p:cNvPr id="776" name="Google Shape;776;p75"/>
            <p:cNvSpPr/>
            <p:nvPr/>
          </p:nvSpPr>
          <p:spPr>
            <a:xfrm>
              <a:off x="3348125" y="3156725"/>
              <a:ext cx="1012800" cy="436500"/>
            </a:xfrm>
            <a:prstGeom prst="roundRect">
              <a:avLst>
                <a:gd fmla="val 17643" name="adj"/>
              </a:avLst>
            </a:prstGeom>
            <a:solidFill>
              <a:schemeClr val="lt1"/>
            </a:solidFill>
            <a:ln cap="flat" cmpd="sng" w="762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Order</a:t>
              </a:r>
              <a:endParaRPr b="0" i="0" sz="1400" u="none" cap="none" strike="noStrike">
                <a:solidFill>
                  <a:srgbClr val="000000"/>
                </a:solidFill>
                <a:latin typeface="Arial"/>
                <a:ea typeface="Arial"/>
                <a:cs typeface="Arial"/>
                <a:sym typeface="Arial"/>
              </a:endParaRPr>
            </a:p>
          </p:txBody>
        </p:sp>
        <p:sp>
          <p:nvSpPr>
            <p:cNvPr id="777" name="Google Shape;777;p75"/>
            <p:cNvSpPr/>
            <p:nvPr/>
          </p:nvSpPr>
          <p:spPr>
            <a:xfrm>
              <a:off x="2753983" y="2996599"/>
              <a:ext cx="757316" cy="743647"/>
            </a:xfrm>
            <a:prstGeom prst="ellipse">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pic>
          <p:nvPicPr>
            <p:cNvPr id="778" name="Google Shape;778;p75"/>
            <p:cNvPicPr preferRelativeResize="0"/>
            <p:nvPr/>
          </p:nvPicPr>
          <p:blipFill rotWithShape="1">
            <a:blip r:embed="rId8">
              <a:alphaModFix/>
            </a:blip>
            <a:srcRect b="0" l="0" r="0" t="0"/>
            <a:stretch/>
          </p:blipFill>
          <p:spPr>
            <a:xfrm>
              <a:off x="2846242" y="3080849"/>
              <a:ext cx="577989" cy="577989"/>
            </a:xfrm>
            <a:prstGeom prst="rect">
              <a:avLst/>
            </a:prstGeom>
            <a:noFill/>
            <a:ln>
              <a:noFill/>
            </a:ln>
          </p:spPr>
        </p:pic>
        <p:sp>
          <p:nvSpPr>
            <p:cNvPr id="779" name="Google Shape;779;p75"/>
            <p:cNvSpPr/>
            <p:nvPr/>
          </p:nvSpPr>
          <p:spPr>
            <a:xfrm>
              <a:off x="3393236" y="3789369"/>
              <a:ext cx="909900" cy="401100"/>
            </a:xfrm>
            <a:prstGeom prst="roundRect">
              <a:avLst>
                <a:gd fmla="val 17643" name="adj"/>
              </a:avLst>
            </a:prstGeom>
            <a:solidFill>
              <a:schemeClr val="lt1"/>
            </a:solidFill>
            <a:ln cap="flat" cmpd="sng" w="254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Transaction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FF0000"/>
                  </a:solidFill>
                  <a:latin typeface="Calibri"/>
                  <a:ea typeface="Calibri"/>
                  <a:cs typeface="Calibri"/>
                  <a:sym typeface="Calibri"/>
                </a:rPr>
                <a:t>(AUTH)</a:t>
              </a:r>
              <a:endParaRPr b="0" i="0" sz="1400" u="none" cap="none" strike="noStrike">
                <a:solidFill>
                  <a:srgbClr val="000000"/>
                </a:solidFill>
                <a:latin typeface="Arial"/>
                <a:ea typeface="Arial"/>
                <a:cs typeface="Arial"/>
                <a:sym typeface="Arial"/>
              </a:endParaRPr>
            </a:p>
          </p:txBody>
        </p:sp>
        <p:cxnSp>
          <p:nvCxnSpPr>
            <p:cNvPr id="780" name="Google Shape;780;p75"/>
            <p:cNvCxnSpPr>
              <a:stCxn id="776" idx="2"/>
              <a:endCxn id="779" idx="0"/>
            </p:cNvCxnSpPr>
            <p:nvPr/>
          </p:nvCxnSpPr>
          <p:spPr>
            <a:xfrm flipH="1">
              <a:off x="3848225" y="3593225"/>
              <a:ext cx="6300" cy="196200"/>
            </a:xfrm>
            <a:prstGeom prst="straightConnector1">
              <a:avLst/>
            </a:prstGeom>
            <a:noFill/>
            <a:ln cap="flat" cmpd="sng" w="19050">
              <a:solidFill>
                <a:srgbClr val="FFC000"/>
              </a:solidFill>
              <a:prstDash val="solid"/>
              <a:round/>
              <a:headEnd len="sm" w="sm" type="none"/>
              <a:tailEnd len="med" w="med" type="triangle"/>
            </a:ln>
          </p:spPr>
        </p:cxnSp>
      </p:grpSp>
      <p:grpSp>
        <p:nvGrpSpPr>
          <p:cNvPr id="781" name="Google Shape;781;p75"/>
          <p:cNvGrpSpPr/>
          <p:nvPr/>
        </p:nvGrpSpPr>
        <p:grpSpPr>
          <a:xfrm>
            <a:off x="5750530" y="3087481"/>
            <a:ext cx="1617124" cy="1193710"/>
            <a:chOff x="5598130" y="2935081"/>
            <a:chExt cx="1617124" cy="1193710"/>
          </a:xfrm>
        </p:grpSpPr>
        <p:sp>
          <p:nvSpPr>
            <p:cNvPr id="782" name="Google Shape;782;p75"/>
            <p:cNvSpPr/>
            <p:nvPr/>
          </p:nvSpPr>
          <p:spPr>
            <a:xfrm>
              <a:off x="6123134" y="3140778"/>
              <a:ext cx="967950" cy="430396"/>
            </a:xfrm>
            <a:prstGeom prst="roundRect">
              <a:avLst>
                <a:gd fmla="val 17643" name="adj"/>
              </a:avLst>
            </a:prstGeom>
            <a:solidFill>
              <a:schemeClr val="lt1"/>
            </a:solidFill>
            <a:ln cap="flat" cmpd="sng" w="762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Billing</a:t>
              </a:r>
              <a:endParaRPr b="0" i="0" sz="1400" u="none" cap="none" strike="noStrike">
                <a:solidFill>
                  <a:srgbClr val="000000"/>
                </a:solidFill>
                <a:latin typeface="Arial"/>
                <a:ea typeface="Arial"/>
                <a:cs typeface="Arial"/>
                <a:sym typeface="Arial"/>
              </a:endParaRPr>
            </a:p>
          </p:txBody>
        </p:sp>
        <p:sp>
          <p:nvSpPr>
            <p:cNvPr id="783" name="Google Shape;783;p75"/>
            <p:cNvSpPr/>
            <p:nvPr/>
          </p:nvSpPr>
          <p:spPr>
            <a:xfrm>
              <a:off x="5598130" y="2935081"/>
              <a:ext cx="757316" cy="743647"/>
            </a:xfrm>
            <a:prstGeom prst="ellipse">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pic>
          <p:nvPicPr>
            <p:cNvPr id="784" name="Google Shape;784;p75"/>
            <p:cNvPicPr preferRelativeResize="0"/>
            <p:nvPr/>
          </p:nvPicPr>
          <p:blipFill rotWithShape="1">
            <a:blip r:embed="rId8">
              <a:alphaModFix/>
            </a:blip>
            <a:srcRect b="0" l="0" r="0" t="0"/>
            <a:stretch/>
          </p:blipFill>
          <p:spPr>
            <a:xfrm>
              <a:off x="5690389" y="3019331"/>
              <a:ext cx="577989" cy="577989"/>
            </a:xfrm>
            <a:prstGeom prst="rect">
              <a:avLst/>
            </a:prstGeom>
            <a:noFill/>
            <a:ln>
              <a:noFill/>
            </a:ln>
          </p:spPr>
        </p:pic>
        <p:sp>
          <p:nvSpPr>
            <p:cNvPr id="785" name="Google Shape;785;p75"/>
            <p:cNvSpPr/>
            <p:nvPr/>
          </p:nvSpPr>
          <p:spPr>
            <a:xfrm>
              <a:off x="6503152" y="3769396"/>
              <a:ext cx="712102" cy="359395"/>
            </a:xfrm>
            <a:prstGeom prst="roundRect">
              <a:avLst>
                <a:gd fmla="val 17643" name="adj"/>
              </a:avLst>
            </a:prstGeom>
            <a:solidFill>
              <a:schemeClr val="lt1"/>
            </a:solidFill>
            <a:ln cap="flat" cmpd="sng" w="254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Invoice </a:t>
              </a:r>
              <a:r>
                <a:rPr b="1" i="0" lang="en-GB" sz="1100" u="none" cap="none" strike="noStrike">
                  <a:solidFill>
                    <a:srgbClr val="FF0000"/>
                  </a:solidFill>
                  <a:latin typeface="Calibri"/>
                  <a:ea typeface="Calibri"/>
                  <a:cs typeface="Calibri"/>
                  <a:sym typeface="Calibri"/>
                </a:rPr>
                <a:t>(DRAFT)</a:t>
              </a:r>
              <a:endParaRPr b="0" i="0" sz="1400" u="none" cap="none" strike="noStrike">
                <a:solidFill>
                  <a:srgbClr val="000000"/>
                </a:solidFill>
                <a:latin typeface="Arial"/>
                <a:ea typeface="Arial"/>
                <a:cs typeface="Arial"/>
                <a:sym typeface="Arial"/>
              </a:endParaRPr>
            </a:p>
          </p:txBody>
        </p:sp>
        <p:cxnSp>
          <p:nvCxnSpPr>
            <p:cNvPr id="786" name="Google Shape;786;p75"/>
            <p:cNvCxnSpPr/>
            <p:nvPr/>
          </p:nvCxnSpPr>
          <p:spPr>
            <a:xfrm flipH="1">
              <a:off x="6806602" y="3593217"/>
              <a:ext cx="600" cy="196200"/>
            </a:xfrm>
            <a:prstGeom prst="straightConnector1">
              <a:avLst/>
            </a:prstGeom>
            <a:noFill/>
            <a:ln cap="flat" cmpd="sng" w="19050">
              <a:solidFill>
                <a:srgbClr val="FFC000"/>
              </a:solidFill>
              <a:prstDash val="solid"/>
              <a:round/>
              <a:headEnd len="sm" w="sm" type="none"/>
              <a:tailEnd len="med" w="med" type="triangle"/>
            </a:ln>
          </p:spPr>
        </p:cxnSp>
      </p:grpSp>
      <p:sp>
        <p:nvSpPr>
          <p:cNvPr id="787" name="Google Shape;787;p75"/>
          <p:cNvSpPr txBox="1"/>
          <p:nvPr/>
        </p:nvSpPr>
        <p:spPr>
          <a:xfrm>
            <a:off x="3663703" y="1851013"/>
            <a:ext cx="3157500" cy="35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FFFFFF"/>
                </a:solidFill>
                <a:latin typeface="Arial"/>
                <a:ea typeface="Arial"/>
                <a:cs typeface="Arial"/>
                <a:sym typeface="Arial"/>
              </a:rPr>
              <a:t>ECommerce / ERP/ Customer Care </a:t>
            </a:r>
            <a:endParaRPr b="0" i="0" sz="1400" u="none" cap="none" strike="noStrike">
              <a:solidFill>
                <a:srgbClr val="FFFFFF"/>
              </a:solidFill>
              <a:latin typeface="Arial"/>
              <a:ea typeface="Arial"/>
              <a:cs typeface="Arial"/>
              <a:sym typeface="Arial"/>
            </a:endParaRPr>
          </a:p>
        </p:txBody>
      </p:sp>
      <p:cxnSp>
        <p:nvCxnSpPr>
          <p:cNvPr id="788" name="Google Shape;788;p75"/>
          <p:cNvCxnSpPr>
            <a:endCxn id="777" idx="0"/>
          </p:cNvCxnSpPr>
          <p:nvPr/>
        </p:nvCxnSpPr>
        <p:spPr>
          <a:xfrm>
            <a:off x="3272741" y="1807999"/>
            <a:ext cx="12300" cy="1341000"/>
          </a:xfrm>
          <a:prstGeom prst="straightConnector1">
            <a:avLst/>
          </a:prstGeom>
          <a:noFill/>
          <a:ln cap="flat" cmpd="sng" w="57150">
            <a:solidFill>
              <a:srgbClr val="FFC000"/>
            </a:solidFill>
            <a:prstDash val="solid"/>
            <a:round/>
            <a:headEnd len="sm" w="sm" type="none"/>
            <a:tailEnd len="med" w="med" type="triangle"/>
          </a:ln>
          <a:effectLst>
            <a:outerShdw blurRad="40000" rotWithShape="0" dir="5400000" dist="20000">
              <a:srgbClr val="000000">
                <a:alpha val="37254"/>
              </a:srgbClr>
            </a:outerShdw>
          </a:effectLst>
        </p:spPr>
      </p:cxnSp>
      <p:sp>
        <p:nvSpPr>
          <p:cNvPr id="789" name="Google Shape;789;p75"/>
          <p:cNvSpPr txBox="1"/>
          <p:nvPr>
            <p:ph type="title"/>
          </p:nvPr>
        </p:nvSpPr>
        <p:spPr>
          <a:xfrm>
            <a:off x="354080" y="288753"/>
            <a:ext cx="7736100" cy="343500"/>
          </a:xfrm>
          <a:prstGeom prst="rect">
            <a:avLst/>
          </a:prstGeom>
        </p:spPr>
        <p:txBody>
          <a:bodyPr anchorCtr="0" anchor="t" bIns="34275" lIns="68575" spcFirstLastPara="1" rIns="68575" wrap="square" tIns="34275">
            <a:noAutofit/>
          </a:bodyPr>
          <a:lstStyle/>
          <a:p>
            <a:pPr indent="0" lvl="0" marL="0" rtl="0" algn="l">
              <a:spcBef>
                <a:spcPts val="0"/>
              </a:spcBef>
              <a:spcAft>
                <a:spcPts val="0"/>
              </a:spcAft>
              <a:buClr>
                <a:schemeClr val="dk1"/>
              </a:buClr>
              <a:buSzPts val="1100"/>
              <a:buFont typeface="Arial"/>
              <a:buNone/>
            </a:pPr>
            <a:r>
              <a:rPr lang="en-GB"/>
              <a:t>Checkout: Authorization</a:t>
            </a:r>
            <a:endParaRPr/>
          </a:p>
          <a:p>
            <a:pPr indent="0" lvl="0" marL="0" rtl="0" algn="l">
              <a:spcBef>
                <a:spcPts val="0"/>
              </a:spcBef>
              <a:spcAft>
                <a:spcPts val="0"/>
              </a:spcAft>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8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7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76"/>
          <p:cNvSpPr/>
          <p:nvPr/>
        </p:nvSpPr>
        <p:spPr>
          <a:xfrm>
            <a:off x="2506197" y="1355224"/>
            <a:ext cx="4773000" cy="990300"/>
          </a:xfrm>
          <a:prstGeom prst="roundRect">
            <a:avLst>
              <a:gd fmla="val 4147" name="adj"/>
            </a:avLst>
          </a:prstGeom>
          <a:solidFill>
            <a:srgbClr val="0070C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13"/>
              <a:buFont typeface="Arial"/>
              <a:buNone/>
            </a:pPr>
            <a:r>
              <a:t/>
            </a:r>
            <a:endParaRPr b="1" i="0" sz="1013" u="none" cap="none" strike="noStrike">
              <a:solidFill>
                <a:schemeClr val="lt1"/>
              </a:solidFill>
              <a:latin typeface="Calibri"/>
              <a:ea typeface="Calibri"/>
              <a:cs typeface="Calibri"/>
              <a:sym typeface="Calibri"/>
            </a:endParaRPr>
          </a:p>
        </p:txBody>
      </p:sp>
      <p:sp>
        <p:nvSpPr>
          <p:cNvPr id="796" name="Google Shape;796;p76"/>
          <p:cNvSpPr/>
          <p:nvPr/>
        </p:nvSpPr>
        <p:spPr>
          <a:xfrm>
            <a:off x="2497446" y="2410026"/>
            <a:ext cx="4782000" cy="1840800"/>
          </a:xfrm>
          <a:prstGeom prst="roundRect">
            <a:avLst>
              <a:gd fmla="val 4716" name="adj"/>
            </a:avLst>
          </a:prstGeom>
          <a:solidFill>
            <a:srgbClr val="7030A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13"/>
              <a:buFont typeface="Arial"/>
              <a:buNone/>
            </a:pPr>
            <a:r>
              <a:t/>
            </a:r>
            <a:endParaRPr b="1" i="0" sz="1013" u="none" cap="none" strike="noStrike">
              <a:solidFill>
                <a:schemeClr val="lt1"/>
              </a:solidFill>
              <a:latin typeface="Calibri"/>
              <a:ea typeface="Calibri"/>
              <a:cs typeface="Calibri"/>
              <a:sym typeface="Calibri"/>
            </a:endParaRPr>
          </a:p>
        </p:txBody>
      </p:sp>
      <p:sp>
        <p:nvSpPr>
          <p:cNvPr id="797" name="Google Shape;797;p76"/>
          <p:cNvSpPr/>
          <p:nvPr/>
        </p:nvSpPr>
        <p:spPr>
          <a:xfrm>
            <a:off x="2508241" y="1067383"/>
            <a:ext cx="2380800" cy="282900"/>
          </a:xfrm>
          <a:prstGeom prst="roundRect">
            <a:avLst>
              <a:gd fmla="val 8700"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rgbClr val="D8D8D8"/>
                </a:solidFill>
                <a:latin typeface="Calibri"/>
                <a:ea typeface="Calibri"/>
                <a:cs typeface="Calibri"/>
                <a:sym typeface="Calibri"/>
              </a:rPr>
              <a:t>Customer Experience</a:t>
            </a:r>
            <a:endParaRPr b="0" i="0" sz="1400" u="none" cap="none" strike="noStrike">
              <a:solidFill>
                <a:srgbClr val="000000"/>
              </a:solidFill>
              <a:latin typeface="Arial"/>
              <a:ea typeface="Arial"/>
              <a:cs typeface="Arial"/>
              <a:sym typeface="Arial"/>
            </a:endParaRPr>
          </a:p>
        </p:txBody>
      </p:sp>
      <p:sp>
        <p:nvSpPr>
          <p:cNvPr id="798" name="Google Shape;798;p76"/>
          <p:cNvSpPr/>
          <p:nvPr/>
        </p:nvSpPr>
        <p:spPr>
          <a:xfrm>
            <a:off x="4920576" y="1075828"/>
            <a:ext cx="2353800" cy="272700"/>
          </a:xfrm>
          <a:prstGeom prst="roundRect">
            <a:avLst>
              <a:gd fmla="val 8700"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rgbClr val="D8D8D8"/>
                </a:solidFill>
                <a:latin typeface="Calibri"/>
                <a:ea typeface="Calibri"/>
                <a:cs typeface="Calibri"/>
                <a:sym typeface="Calibri"/>
              </a:rPr>
              <a:t>CS Experience</a:t>
            </a:r>
            <a:endParaRPr b="0" i="0" sz="1400" u="none" cap="none" strike="noStrike">
              <a:solidFill>
                <a:srgbClr val="000000"/>
              </a:solidFill>
              <a:latin typeface="Arial"/>
              <a:ea typeface="Arial"/>
              <a:cs typeface="Arial"/>
              <a:sym typeface="Arial"/>
            </a:endParaRPr>
          </a:p>
        </p:txBody>
      </p:sp>
      <p:pic>
        <p:nvPicPr>
          <p:cNvPr descr="mage result for customer service icon" id="799" name="Google Shape;799;p76"/>
          <p:cNvPicPr preferRelativeResize="0"/>
          <p:nvPr/>
        </p:nvPicPr>
        <p:blipFill rotWithShape="1">
          <a:blip r:embed="rId3">
            <a:alphaModFix/>
          </a:blip>
          <a:srcRect b="0" l="0" r="0" t="0"/>
          <a:stretch/>
        </p:blipFill>
        <p:spPr>
          <a:xfrm>
            <a:off x="5397323" y="584437"/>
            <a:ext cx="520547" cy="520547"/>
          </a:xfrm>
          <a:prstGeom prst="rect">
            <a:avLst/>
          </a:prstGeom>
          <a:noFill/>
          <a:ln>
            <a:noFill/>
          </a:ln>
        </p:spPr>
      </p:pic>
      <p:pic>
        <p:nvPicPr>
          <p:cNvPr descr="mage result for customer online shopper icon" id="800" name="Google Shape;800;p76"/>
          <p:cNvPicPr preferRelativeResize="0"/>
          <p:nvPr/>
        </p:nvPicPr>
        <p:blipFill rotWithShape="1">
          <a:blip r:embed="rId4">
            <a:alphaModFix/>
          </a:blip>
          <a:srcRect b="0" l="0" r="0" t="0"/>
          <a:stretch/>
        </p:blipFill>
        <p:spPr>
          <a:xfrm>
            <a:off x="3265293" y="601995"/>
            <a:ext cx="462677" cy="462677"/>
          </a:xfrm>
          <a:prstGeom prst="rect">
            <a:avLst/>
          </a:prstGeom>
          <a:noFill/>
          <a:ln>
            <a:noFill/>
          </a:ln>
        </p:spPr>
      </p:pic>
      <p:sp>
        <p:nvSpPr>
          <p:cNvPr id="801" name="Google Shape;801;p76"/>
          <p:cNvSpPr/>
          <p:nvPr/>
        </p:nvSpPr>
        <p:spPr>
          <a:xfrm>
            <a:off x="3910969" y="4477377"/>
            <a:ext cx="1332900" cy="282900"/>
          </a:xfrm>
          <a:prstGeom prst="roundRect">
            <a:avLst>
              <a:gd fmla="val 14220" name="adj"/>
            </a:avLst>
          </a:prstGeom>
          <a:solidFill>
            <a:srgbClr val="9D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STORES</a:t>
            </a:r>
            <a:endParaRPr b="0" i="0" sz="1400" u="none" cap="none" strike="noStrike">
              <a:solidFill>
                <a:srgbClr val="000000"/>
              </a:solidFill>
              <a:latin typeface="Arial"/>
              <a:ea typeface="Arial"/>
              <a:cs typeface="Arial"/>
              <a:sym typeface="Arial"/>
            </a:endParaRPr>
          </a:p>
        </p:txBody>
      </p:sp>
      <p:sp>
        <p:nvSpPr>
          <p:cNvPr id="802" name="Google Shape;802;p76"/>
          <p:cNvSpPr/>
          <p:nvPr/>
        </p:nvSpPr>
        <p:spPr>
          <a:xfrm>
            <a:off x="2504032" y="4477376"/>
            <a:ext cx="1332900" cy="282900"/>
          </a:xfrm>
          <a:prstGeom prst="roundRect">
            <a:avLst>
              <a:gd fmla="val 12319" name="adj"/>
            </a:avLst>
          </a:prstGeom>
          <a:solidFill>
            <a:srgbClr val="08498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WAREHOUSES</a:t>
            </a:r>
            <a:endParaRPr b="0" i="0" sz="1400" u="none" cap="none" strike="noStrike">
              <a:solidFill>
                <a:srgbClr val="000000"/>
              </a:solidFill>
              <a:latin typeface="Arial"/>
              <a:ea typeface="Arial"/>
              <a:cs typeface="Arial"/>
              <a:sym typeface="Arial"/>
            </a:endParaRPr>
          </a:p>
        </p:txBody>
      </p:sp>
      <p:sp>
        <p:nvSpPr>
          <p:cNvPr id="803" name="Google Shape;803;p76"/>
          <p:cNvSpPr/>
          <p:nvPr/>
        </p:nvSpPr>
        <p:spPr>
          <a:xfrm>
            <a:off x="5317906" y="4477127"/>
            <a:ext cx="1332900" cy="282900"/>
          </a:xfrm>
          <a:prstGeom prst="roundRect">
            <a:avLst>
              <a:gd fmla="val 16436" name="adj"/>
            </a:avLst>
          </a:prstGeom>
          <a:solidFill>
            <a:srgbClr val="9D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BACKOFFICE</a:t>
            </a:r>
            <a:endParaRPr b="0" i="0" sz="1400" u="none" cap="none" strike="noStrike">
              <a:solidFill>
                <a:srgbClr val="000000"/>
              </a:solidFill>
              <a:latin typeface="Arial"/>
              <a:ea typeface="Arial"/>
              <a:cs typeface="Arial"/>
              <a:sym typeface="Arial"/>
            </a:endParaRPr>
          </a:p>
        </p:txBody>
      </p:sp>
      <p:sp>
        <p:nvSpPr>
          <p:cNvPr id="804" name="Google Shape;804;p76"/>
          <p:cNvSpPr/>
          <p:nvPr/>
        </p:nvSpPr>
        <p:spPr>
          <a:xfrm>
            <a:off x="2551111" y="2450597"/>
            <a:ext cx="4654500" cy="226500"/>
          </a:xfrm>
          <a:prstGeom prst="roundRect">
            <a:avLst>
              <a:gd fmla="val 11266"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7030A0"/>
                </a:solidFill>
                <a:latin typeface="Calibri"/>
                <a:ea typeface="Calibri"/>
                <a:cs typeface="Calibri"/>
                <a:sym typeface="Calibri"/>
              </a:rPr>
              <a:t>Orchestration</a:t>
            </a:r>
            <a:endParaRPr b="1" i="0" sz="900" u="none" cap="none" strike="noStrike">
              <a:solidFill>
                <a:srgbClr val="7030A0"/>
              </a:solidFill>
              <a:latin typeface="Calibri"/>
              <a:ea typeface="Calibri"/>
              <a:cs typeface="Calibri"/>
              <a:sym typeface="Calibri"/>
            </a:endParaRPr>
          </a:p>
        </p:txBody>
      </p:sp>
      <p:sp>
        <p:nvSpPr>
          <p:cNvPr id="805" name="Google Shape;805;p76"/>
          <p:cNvSpPr/>
          <p:nvPr/>
        </p:nvSpPr>
        <p:spPr>
          <a:xfrm>
            <a:off x="2578239" y="1423358"/>
            <a:ext cx="22338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30"/>
              <a:buFont typeface="Arial"/>
              <a:buNone/>
            </a:pPr>
            <a:r>
              <a:rPr b="1" i="0" lang="en-GB" sz="830" u="none" cap="none" strike="noStrike">
                <a:solidFill>
                  <a:srgbClr val="D8D8D8"/>
                </a:solidFill>
                <a:latin typeface="Calibri"/>
                <a:ea typeface="Calibri"/>
                <a:cs typeface="Calibri"/>
                <a:sym typeface="Calibri"/>
              </a:rPr>
              <a:t>Order Capture</a:t>
            </a:r>
            <a:endParaRPr b="0" i="0" sz="1400" u="none" cap="none" strike="noStrike">
              <a:solidFill>
                <a:srgbClr val="000000"/>
              </a:solidFill>
              <a:latin typeface="Arial"/>
              <a:ea typeface="Arial"/>
              <a:cs typeface="Arial"/>
              <a:sym typeface="Arial"/>
            </a:endParaRPr>
          </a:p>
        </p:txBody>
      </p:sp>
      <p:sp>
        <p:nvSpPr>
          <p:cNvPr id="806" name="Google Shape;806;p76"/>
          <p:cNvSpPr/>
          <p:nvPr/>
        </p:nvSpPr>
        <p:spPr>
          <a:xfrm>
            <a:off x="5062553" y="1414525"/>
            <a:ext cx="2143200" cy="2064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Return Capture</a:t>
            </a:r>
            <a:endParaRPr b="0" i="0" sz="1400" u="none" cap="none" strike="noStrike">
              <a:solidFill>
                <a:srgbClr val="000000"/>
              </a:solidFill>
              <a:latin typeface="Arial"/>
              <a:ea typeface="Arial"/>
              <a:cs typeface="Arial"/>
              <a:sym typeface="Arial"/>
            </a:endParaRPr>
          </a:p>
        </p:txBody>
      </p:sp>
      <p:sp>
        <p:nvSpPr>
          <p:cNvPr id="807" name="Google Shape;807;p76"/>
          <p:cNvSpPr/>
          <p:nvPr/>
        </p:nvSpPr>
        <p:spPr>
          <a:xfrm>
            <a:off x="2580053" y="208042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Product</a:t>
            </a:r>
            <a:endParaRPr b="0" i="0" sz="1400" u="none" cap="none" strike="noStrike">
              <a:solidFill>
                <a:srgbClr val="000000"/>
              </a:solidFill>
              <a:latin typeface="Arial"/>
              <a:ea typeface="Arial"/>
              <a:cs typeface="Arial"/>
              <a:sym typeface="Arial"/>
            </a:endParaRPr>
          </a:p>
        </p:txBody>
      </p:sp>
      <p:sp>
        <p:nvSpPr>
          <p:cNvPr id="808" name="Google Shape;808;p76"/>
          <p:cNvSpPr/>
          <p:nvPr/>
        </p:nvSpPr>
        <p:spPr>
          <a:xfrm>
            <a:off x="3402984" y="208042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Pricing</a:t>
            </a:r>
            <a:endParaRPr b="0" i="0" sz="1400" u="none" cap="none" strike="noStrike">
              <a:solidFill>
                <a:srgbClr val="000000"/>
              </a:solidFill>
              <a:latin typeface="Arial"/>
              <a:ea typeface="Arial"/>
              <a:cs typeface="Arial"/>
              <a:sym typeface="Arial"/>
            </a:endParaRPr>
          </a:p>
        </p:txBody>
      </p:sp>
      <p:sp>
        <p:nvSpPr>
          <p:cNvPr id="809" name="Google Shape;809;p76"/>
          <p:cNvSpPr/>
          <p:nvPr/>
        </p:nvSpPr>
        <p:spPr>
          <a:xfrm>
            <a:off x="4217490" y="208042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Promotion</a:t>
            </a:r>
            <a:endParaRPr b="0" i="0" sz="1400" u="none" cap="none" strike="noStrike">
              <a:solidFill>
                <a:srgbClr val="000000"/>
              </a:solidFill>
              <a:latin typeface="Arial"/>
              <a:ea typeface="Arial"/>
              <a:cs typeface="Arial"/>
              <a:sym typeface="Arial"/>
            </a:endParaRPr>
          </a:p>
        </p:txBody>
      </p:sp>
      <p:sp>
        <p:nvSpPr>
          <p:cNvPr id="810" name="Google Shape;810;p76"/>
          <p:cNvSpPr/>
          <p:nvPr/>
        </p:nvSpPr>
        <p:spPr>
          <a:xfrm>
            <a:off x="5037450" y="208042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My Account</a:t>
            </a:r>
            <a:endParaRPr b="0" i="0" sz="1400" u="none" cap="none" strike="noStrike">
              <a:solidFill>
                <a:srgbClr val="000000"/>
              </a:solidFill>
              <a:latin typeface="Arial"/>
              <a:ea typeface="Arial"/>
              <a:cs typeface="Arial"/>
              <a:sym typeface="Arial"/>
            </a:endParaRPr>
          </a:p>
        </p:txBody>
      </p:sp>
      <p:sp>
        <p:nvSpPr>
          <p:cNvPr id="811" name="Google Shape;811;p76"/>
          <p:cNvSpPr/>
          <p:nvPr/>
        </p:nvSpPr>
        <p:spPr>
          <a:xfrm>
            <a:off x="5860779" y="2078503"/>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Assisted checkout</a:t>
            </a:r>
            <a:endParaRPr b="0" i="0" sz="1400" u="none" cap="none" strike="noStrike">
              <a:solidFill>
                <a:srgbClr val="000000"/>
              </a:solidFill>
              <a:latin typeface="Arial"/>
              <a:ea typeface="Arial"/>
              <a:cs typeface="Arial"/>
              <a:sym typeface="Arial"/>
            </a:endParaRPr>
          </a:p>
        </p:txBody>
      </p:sp>
      <p:pic>
        <p:nvPicPr>
          <p:cNvPr id="812" name="Google Shape;812;p76"/>
          <p:cNvPicPr preferRelativeResize="0"/>
          <p:nvPr/>
        </p:nvPicPr>
        <p:blipFill rotWithShape="1">
          <a:blip r:embed="rId5">
            <a:alphaModFix/>
          </a:blip>
          <a:srcRect b="0" l="0" r="0" t="0"/>
          <a:stretch/>
        </p:blipFill>
        <p:spPr>
          <a:xfrm>
            <a:off x="3896211" y="2758898"/>
            <a:ext cx="1322406" cy="186339"/>
          </a:xfrm>
          <a:prstGeom prst="rect">
            <a:avLst/>
          </a:prstGeom>
          <a:noFill/>
          <a:ln>
            <a:noFill/>
          </a:ln>
        </p:spPr>
      </p:pic>
      <p:sp>
        <p:nvSpPr>
          <p:cNvPr id="813" name="Google Shape;813;p76"/>
          <p:cNvSpPr/>
          <p:nvPr/>
        </p:nvSpPr>
        <p:spPr>
          <a:xfrm rot="-5400000">
            <a:off x="673996" y="2693456"/>
            <a:ext cx="2880300" cy="282900"/>
          </a:xfrm>
          <a:prstGeom prst="roundRect">
            <a:avLst>
              <a:gd fmla="val 14220"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CARRIER</a:t>
            </a:r>
            <a:endParaRPr b="1" i="0" sz="1050" u="none" cap="none" strike="noStrike">
              <a:solidFill>
                <a:schemeClr val="lt1"/>
              </a:solidFill>
              <a:latin typeface="Calibri"/>
              <a:ea typeface="Calibri"/>
              <a:cs typeface="Calibri"/>
              <a:sym typeface="Calibri"/>
            </a:endParaRPr>
          </a:p>
        </p:txBody>
      </p:sp>
      <p:sp>
        <p:nvSpPr>
          <p:cNvPr id="814" name="Google Shape;814;p76"/>
          <p:cNvSpPr/>
          <p:nvPr/>
        </p:nvSpPr>
        <p:spPr>
          <a:xfrm rot="5400000">
            <a:off x="7349611" y="2614725"/>
            <a:ext cx="2724900" cy="282900"/>
          </a:xfrm>
          <a:prstGeom prst="roundRect">
            <a:avLst>
              <a:gd fmla="val 14220" name="adj"/>
            </a:avLst>
          </a:prstGeom>
          <a:solidFill>
            <a:srgbClr val="139193"/>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PAYMENT SERVICE PROVIDER (PSP)</a:t>
            </a:r>
            <a:endParaRPr b="0" i="0" sz="1400" u="none" cap="none" strike="noStrike">
              <a:solidFill>
                <a:srgbClr val="000000"/>
              </a:solidFill>
              <a:latin typeface="Arial"/>
              <a:ea typeface="Arial"/>
              <a:cs typeface="Arial"/>
              <a:sym typeface="Arial"/>
            </a:endParaRPr>
          </a:p>
        </p:txBody>
      </p:sp>
      <p:pic>
        <p:nvPicPr>
          <p:cNvPr id="815" name="Google Shape;815;p76"/>
          <p:cNvPicPr preferRelativeResize="0"/>
          <p:nvPr/>
        </p:nvPicPr>
        <p:blipFill rotWithShape="1">
          <a:blip r:embed="rId6">
            <a:alphaModFix/>
          </a:blip>
          <a:srcRect b="0" l="0" r="0" t="0"/>
          <a:stretch/>
        </p:blipFill>
        <p:spPr>
          <a:xfrm>
            <a:off x="8584597" y="1461459"/>
            <a:ext cx="229016" cy="229016"/>
          </a:xfrm>
          <a:prstGeom prst="rect">
            <a:avLst/>
          </a:prstGeom>
          <a:noFill/>
          <a:ln>
            <a:noFill/>
          </a:ln>
        </p:spPr>
      </p:pic>
      <p:pic>
        <p:nvPicPr>
          <p:cNvPr id="816" name="Google Shape;816;p76"/>
          <p:cNvPicPr preferRelativeResize="0"/>
          <p:nvPr/>
        </p:nvPicPr>
        <p:blipFill rotWithShape="1">
          <a:blip r:embed="rId7">
            <a:alphaModFix/>
          </a:blip>
          <a:srcRect b="0" l="0" r="0" t="0"/>
          <a:stretch/>
        </p:blipFill>
        <p:spPr>
          <a:xfrm>
            <a:off x="1999646" y="1423358"/>
            <a:ext cx="229016" cy="229016"/>
          </a:xfrm>
          <a:prstGeom prst="rect">
            <a:avLst/>
          </a:prstGeom>
          <a:noFill/>
          <a:ln>
            <a:noFill/>
          </a:ln>
        </p:spPr>
      </p:pic>
      <p:grpSp>
        <p:nvGrpSpPr>
          <p:cNvPr id="817" name="Google Shape;817;p76"/>
          <p:cNvGrpSpPr/>
          <p:nvPr/>
        </p:nvGrpSpPr>
        <p:grpSpPr>
          <a:xfrm>
            <a:off x="5598130" y="2912661"/>
            <a:ext cx="1608342" cy="1142972"/>
            <a:chOff x="5598130" y="2684061"/>
            <a:chExt cx="1608342" cy="1142972"/>
          </a:xfrm>
        </p:grpSpPr>
        <p:sp>
          <p:nvSpPr>
            <p:cNvPr id="818" name="Google Shape;818;p76"/>
            <p:cNvSpPr/>
            <p:nvPr/>
          </p:nvSpPr>
          <p:spPr>
            <a:xfrm>
              <a:off x="6123134" y="2889758"/>
              <a:ext cx="967950" cy="430396"/>
            </a:xfrm>
            <a:prstGeom prst="roundRect">
              <a:avLst>
                <a:gd fmla="val 17643" name="adj"/>
              </a:avLst>
            </a:prstGeom>
            <a:solidFill>
              <a:schemeClr val="lt1"/>
            </a:solidFill>
            <a:ln cap="flat" cmpd="sng" w="762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Billing</a:t>
              </a:r>
              <a:endParaRPr b="0" i="0" sz="1400" u="none" cap="none" strike="noStrike">
                <a:solidFill>
                  <a:srgbClr val="000000"/>
                </a:solidFill>
                <a:latin typeface="Arial"/>
                <a:ea typeface="Arial"/>
                <a:cs typeface="Arial"/>
                <a:sym typeface="Arial"/>
              </a:endParaRPr>
            </a:p>
          </p:txBody>
        </p:sp>
        <p:sp>
          <p:nvSpPr>
            <p:cNvPr id="819" name="Google Shape;819;p76"/>
            <p:cNvSpPr/>
            <p:nvPr/>
          </p:nvSpPr>
          <p:spPr>
            <a:xfrm>
              <a:off x="5598130" y="2684061"/>
              <a:ext cx="757316" cy="743647"/>
            </a:xfrm>
            <a:prstGeom prst="ellipse">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pic>
          <p:nvPicPr>
            <p:cNvPr id="820" name="Google Shape;820;p76"/>
            <p:cNvPicPr preferRelativeResize="0"/>
            <p:nvPr/>
          </p:nvPicPr>
          <p:blipFill rotWithShape="1">
            <a:blip r:embed="rId8">
              <a:alphaModFix/>
            </a:blip>
            <a:srcRect b="0" l="0" r="0" t="0"/>
            <a:stretch/>
          </p:blipFill>
          <p:spPr>
            <a:xfrm>
              <a:off x="5690389" y="2768311"/>
              <a:ext cx="577989" cy="577989"/>
            </a:xfrm>
            <a:prstGeom prst="rect">
              <a:avLst/>
            </a:prstGeom>
            <a:noFill/>
            <a:ln>
              <a:noFill/>
            </a:ln>
          </p:spPr>
        </p:pic>
        <p:sp>
          <p:nvSpPr>
            <p:cNvPr id="821" name="Google Shape;821;p76"/>
            <p:cNvSpPr/>
            <p:nvPr/>
          </p:nvSpPr>
          <p:spPr>
            <a:xfrm>
              <a:off x="6523469" y="3437983"/>
              <a:ext cx="683003" cy="389050"/>
            </a:xfrm>
            <a:prstGeom prst="roundRect">
              <a:avLst>
                <a:gd fmla="val 17643" name="adj"/>
              </a:avLst>
            </a:prstGeom>
            <a:solidFill>
              <a:schemeClr val="lt1"/>
            </a:solidFill>
            <a:ln cap="flat" cmpd="sng" w="254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Invoice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FF0000"/>
                  </a:solidFill>
                  <a:latin typeface="Calibri"/>
                  <a:ea typeface="Calibri"/>
                  <a:cs typeface="Calibri"/>
                  <a:sym typeface="Calibri"/>
                </a:rPr>
                <a:t>(READY)</a:t>
              </a:r>
              <a:endParaRPr b="0" i="0" sz="1400" u="none" cap="none" strike="noStrike">
                <a:solidFill>
                  <a:srgbClr val="000000"/>
                </a:solidFill>
                <a:latin typeface="Arial"/>
                <a:ea typeface="Arial"/>
                <a:cs typeface="Arial"/>
                <a:sym typeface="Arial"/>
              </a:endParaRPr>
            </a:p>
          </p:txBody>
        </p:sp>
        <p:cxnSp>
          <p:nvCxnSpPr>
            <p:cNvPr id="822" name="Google Shape;822;p76"/>
            <p:cNvCxnSpPr>
              <a:endCxn id="821" idx="0"/>
            </p:cNvCxnSpPr>
            <p:nvPr/>
          </p:nvCxnSpPr>
          <p:spPr>
            <a:xfrm>
              <a:off x="6777671" y="3342283"/>
              <a:ext cx="87300" cy="95700"/>
            </a:xfrm>
            <a:prstGeom prst="straightConnector1">
              <a:avLst/>
            </a:prstGeom>
            <a:noFill/>
            <a:ln cap="flat" cmpd="sng" w="381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grpSp>
      <p:grpSp>
        <p:nvGrpSpPr>
          <p:cNvPr id="823" name="Google Shape;823;p76"/>
          <p:cNvGrpSpPr/>
          <p:nvPr/>
        </p:nvGrpSpPr>
        <p:grpSpPr>
          <a:xfrm>
            <a:off x="34910" y="3074563"/>
            <a:ext cx="3059878" cy="1712280"/>
            <a:chOff x="34910" y="2845963"/>
            <a:chExt cx="3059878" cy="1712280"/>
          </a:xfrm>
        </p:grpSpPr>
        <p:grpSp>
          <p:nvGrpSpPr>
            <p:cNvPr id="824" name="Google Shape;824;p76"/>
            <p:cNvGrpSpPr/>
            <p:nvPr/>
          </p:nvGrpSpPr>
          <p:grpSpPr>
            <a:xfrm>
              <a:off x="40113" y="3217687"/>
              <a:ext cx="3054675" cy="1340556"/>
              <a:chOff x="-8915609" y="2427805"/>
              <a:chExt cx="3054675" cy="1142486"/>
            </a:xfrm>
          </p:grpSpPr>
          <p:sp>
            <p:nvSpPr>
              <p:cNvPr id="825" name="Google Shape;825;p76"/>
              <p:cNvSpPr/>
              <p:nvPr/>
            </p:nvSpPr>
            <p:spPr>
              <a:xfrm>
                <a:off x="-8895649" y="2427805"/>
                <a:ext cx="3034715" cy="1030212"/>
              </a:xfrm>
              <a:prstGeom prst="rightArrowCallout">
                <a:avLst>
                  <a:gd fmla="val 4332" name="adj1"/>
                  <a:gd fmla="val 8995" name="adj2"/>
                  <a:gd fmla="val 13277" name="adj3"/>
                  <a:gd fmla="val 77686" name="adj4"/>
                </a:avLst>
              </a:prstGeom>
              <a:solidFill>
                <a:srgbClr val="FFC000"/>
              </a:solidFill>
              <a:ln cap="flat" cmpd="sng" w="952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826" name="Google Shape;826;p76"/>
              <p:cNvSpPr txBox="1"/>
              <p:nvPr/>
            </p:nvSpPr>
            <p:spPr>
              <a:xfrm>
                <a:off x="-8915609" y="2442573"/>
                <a:ext cx="2358882" cy="112771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Warehouse (could also be a Store using Fluent Store) sends a “PACK” event notifying that items have been picked and fulfilment is ready for dispatch. Order WF updates corresponding fulfilment</a:t>
                </a:r>
                <a:endParaRPr b="0" i="0" sz="1400" u="none" cap="none" strike="noStrike">
                  <a:solidFill>
                    <a:srgbClr val="000000"/>
                  </a:solidFill>
                  <a:latin typeface="Arial"/>
                  <a:ea typeface="Arial"/>
                  <a:cs typeface="Arial"/>
                  <a:sym typeface="Arial"/>
                </a:endParaRPr>
              </a:p>
            </p:txBody>
          </p:sp>
        </p:grpSp>
        <p:sp>
          <p:nvSpPr>
            <p:cNvPr id="827" name="Google Shape;827;p76"/>
            <p:cNvSpPr/>
            <p:nvPr/>
          </p:nvSpPr>
          <p:spPr>
            <a:xfrm>
              <a:off x="34910" y="2845963"/>
              <a:ext cx="407597" cy="389052"/>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grpSp>
      <p:grpSp>
        <p:nvGrpSpPr>
          <p:cNvPr id="828" name="Google Shape;828;p76"/>
          <p:cNvGrpSpPr/>
          <p:nvPr/>
        </p:nvGrpSpPr>
        <p:grpSpPr>
          <a:xfrm>
            <a:off x="7091084" y="3333556"/>
            <a:ext cx="2012804" cy="1840848"/>
            <a:chOff x="7091084" y="3104956"/>
            <a:chExt cx="2012804" cy="1840848"/>
          </a:xfrm>
        </p:grpSpPr>
        <p:cxnSp>
          <p:nvCxnSpPr>
            <p:cNvPr id="829" name="Google Shape;829;p76"/>
            <p:cNvCxnSpPr>
              <a:endCxn id="818" idx="3"/>
            </p:cNvCxnSpPr>
            <p:nvPr/>
          </p:nvCxnSpPr>
          <p:spPr>
            <a:xfrm rot="10800000">
              <a:off x="7091084" y="3104956"/>
              <a:ext cx="1479600" cy="0"/>
            </a:xfrm>
            <a:prstGeom prst="straightConnector1">
              <a:avLst/>
            </a:prstGeom>
            <a:noFill/>
            <a:ln cap="flat" cmpd="sng" w="57150">
              <a:solidFill>
                <a:srgbClr val="FFC000"/>
              </a:solidFill>
              <a:prstDash val="solid"/>
              <a:round/>
              <a:headEnd len="med" w="med" type="triangle"/>
              <a:tailEnd len="med" w="med" type="triangle"/>
            </a:ln>
            <a:effectLst>
              <a:outerShdw blurRad="40000" rotWithShape="0" dir="5400000" dist="20000">
                <a:srgbClr val="000000">
                  <a:alpha val="37254"/>
                </a:srgbClr>
              </a:outerShdw>
            </a:effectLst>
          </p:spPr>
        </p:cxnSp>
        <p:sp>
          <p:nvSpPr>
            <p:cNvPr id="830" name="Google Shape;830;p76"/>
            <p:cNvSpPr/>
            <p:nvPr/>
          </p:nvSpPr>
          <p:spPr>
            <a:xfrm>
              <a:off x="7267926" y="3176745"/>
              <a:ext cx="1835962" cy="1769059"/>
            </a:xfrm>
            <a:prstGeom prst="upArrowCallout">
              <a:avLst>
                <a:gd fmla="val 3794" name="adj1"/>
                <a:gd fmla="val 6863" name="adj2"/>
                <a:gd fmla="val 9779" name="adj3"/>
                <a:gd fmla="val 72702" name="adj4"/>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831" name="Google Shape;831;p76"/>
            <p:cNvSpPr txBox="1"/>
            <p:nvPr/>
          </p:nvSpPr>
          <p:spPr>
            <a:xfrm>
              <a:off x="7267925" y="3618596"/>
              <a:ext cx="1780655"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50"/>
                <a:buFont typeface="Arial"/>
                <a:buNone/>
              </a:pPr>
              <a:r>
                <a:rPr b="0" i="0" lang="en-GB" sz="1150" u="none" cap="none" strike="noStrike">
                  <a:solidFill>
                    <a:srgbClr val="202224"/>
                  </a:solidFill>
                  <a:latin typeface="Calibri"/>
                  <a:ea typeface="Calibri"/>
                  <a:cs typeface="Calibri"/>
                  <a:sym typeface="Calibri"/>
                </a:rPr>
                <a:t>Billing Account WF sends webhook to PSP integration layer to request SETTLEMENT. PSP responds with success/ failure. Integration sends event back to Billing WF</a:t>
              </a:r>
              <a:endParaRPr b="0" i="0" sz="1150" u="none" cap="none" strike="noStrike">
                <a:solidFill>
                  <a:srgbClr val="000000"/>
                </a:solidFill>
                <a:latin typeface="Arial"/>
                <a:ea typeface="Arial"/>
                <a:cs typeface="Arial"/>
                <a:sym typeface="Arial"/>
              </a:endParaRPr>
            </a:p>
          </p:txBody>
        </p:sp>
        <p:sp>
          <p:nvSpPr>
            <p:cNvPr id="832" name="Google Shape;832;p76"/>
            <p:cNvSpPr/>
            <p:nvPr/>
          </p:nvSpPr>
          <p:spPr>
            <a:xfrm>
              <a:off x="7284472" y="3251964"/>
              <a:ext cx="407597" cy="389052"/>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grpSp>
      <p:grpSp>
        <p:nvGrpSpPr>
          <p:cNvPr id="833" name="Google Shape;833;p76"/>
          <p:cNvGrpSpPr/>
          <p:nvPr/>
        </p:nvGrpSpPr>
        <p:grpSpPr>
          <a:xfrm>
            <a:off x="2790267" y="3134296"/>
            <a:ext cx="1522467" cy="1342834"/>
            <a:chOff x="2790267" y="2905696"/>
            <a:chExt cx="1522467" cy="1342834"/>
          </a:xfrm>
        </p:grpSpPr>
        <p:sp>
          <p:nvSpPr>
            <p:cNvPr id="834" name="Google Shape;834;p76"/>
            <p:cNvSpPr/>
            <p:nvPr/>
          </p:nvSpPr>
          <p:spPr>
            <a:xfrm>
              <a:off x="3348119" y="2905696"/>
              <a:ext cx="964615" cy="436501"/>
            </a:xfrm>
            <a:prstGeom prst="roundRect">
              <a:avLst>
                <a:gd fmla="val 17643" name="adj"/>
              </a:avLst>
            </a:prstGeom>
            <a:solidFill>
              <a:schemeClr val="lt1"/>
            </a:solidFill>
            <a:ln cap="flat" cmpd="sng" w="762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Order</a:t>
              </a:r>
              <a:endParaRPr b="0" i="0" sz="1400" u="none" cap="none" strike="noStrike">
                <a:solidFill>
                  <a:srgbClr val="000000"/>
                </a:solidFill>
                <a:latin typeface="Arial"/>
                <a:ea typeface="Arial"/>
                <a:cs typeface="Arial"/>
                <a:sym typeface="Arial"/>
              </a:endParaRPr>
            </a:p>
          </p:txBody>
        </p:sp>
        <p:sp>
          <p:nvSpPr>
            <p:cNvPr id="835" name="Google Shape;835;p76"/>
            <p:cNvSpPr/>
            <p:nvPr/>
          </p:nvSpPr>
          <p:spPr>
            <a:xfrm>
              <a:off x="2790267" y="2916590"/>
              <a:ext cx="757316" cy="743647"/>
            </a:xfrm>
            <a:prstGeom prst="ellipse">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pic>
          <p:nvPicPr>
            <p:cNvPr id="836" name="Google Shape;836;p76"/>
            <p:cNvPicPr preferRelativeResize="0"/>
            <p:nvPr/>
          </p:nvPicPr>
          <p:blipFill rotWithShape="1">
            <a:blip r:embed="rId8">
              <a:alphaModFix/>
            </a:blip>
            <a:srcRect b="0" l="0" r="0" t="0"/>
            <a:stretch/>
          </p:blipFill>
          <p:spPr>
            <a:xfrm>
              <a:off x="2881174" y="2999418"/>
              <a:ext cx="577989" cy="577989"/>
            </a:xfrm>
            <a:prstGeom prst="rect">
              <a:avLst/>
            </a:prstGeom>
            <a:noFill/>
            <a:ln>
              <a:noFill/>
            </a:ln>
          </p:spPr>
        </p:pic>
        <p:cxnSp>
          <p:nvCxnSpPr>
            <p:cNvPr id="837" name="Google Shape;837;p76"/>
            <p:cNvCxnSpPr/>
            <p:nvPr/>
          </p:nvCxnSpPr>
          <p:spPr>
            <a:xfrm rot="10800000">
              <a:off x="3145597" y="3660237"/>
              <a:ext cx="0" cy="588293"/>
            </a:xfrm>
            <a:prstGeom prst="straightConnector1">
              <a:avLst/>
            </a:prstGeom>
            <a:noFill/>
            <a:ln cap="flat" cmpd="sng" w="57150">
              <a:solidFill>
                <a:srgbClr val="FFC000"/>
              </a:solidFill>
              <a:prstDash val="solid"/>
              <a:round/>
              <a:headEnd len="sm" w="sm" type="none"/>
              <a:tailEnd len="med" w="med" type="triangle"/>
            </a:ln>
            <a:effectLst>
              <a:outerShdw blurRad="40000" rotWithShape="0" dir="5400000" dist="20000">
                <a:srgbClr val="000000">
                  <a:alpha val="37254"/>
                </a:srgbClr>
              </a:outerShdw>
            </a:effectLst>
          </p:spPr>
        </p:cxnSp>
        <p:sp>
          <p:nvSpPr>
            <p:cNvPr id="838" name="Google Shape;838;p76"/>
            <p:cNvSpPr/>
            <p:nvPr/>
          </p:nvSpPr>
          <p:spPr>
            <a:xfrm>
              <a:off x="3354573" y="3577407"/>
              <a:ext cx="775955" cy="320597"/>
            </a:xfrm>
            <a:prstGeom prst="roundRect">
              <a:avLst>
                <a:gd fmla="val 17643" name="adj"/>
              </a:avLst>
            </a:prstGeom>
            <a:solidFill>
              <a:schemeClr val="lt1"/>
            </a:solidFill>
            <a:ln cap="flat" cmpd="sng" w="254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Fulfilment</a:t>
              </a:r>
              <a:endParaRPr b="0" i="0" sz="1400" u="none" cap="none" strike="noStrike">
                <a:solidFill>
                  <a:srgbClr val="000000"/>
                </a:solidFill>
                <a:latin typeface="Arial"/>
                <a:ea typeface="Arial"/>
                <a:cs typeface="Arial"/>
                <a:sym typeface="Arial"/>
              </a:endParaRPr>
            </a:p>
          </p:txBody>
        </p:sp>
        <p:cxnSp>
          <p:nvCxnSpPr>
            <p:cNvPr id="839" name="Google Shape;839;p76"/>
            <p:cNvCxnSpPr>
              <a:stCxn id="834" idx="2"/>
              <a:endCxn id="838" idx="0"/>
            </p:cNvCxnSpPr>
            <p:nvPr/>
          </p:nvCxnSpPr>
          <p:spPr>
            <a:xfrm flipH="1">
              <a:off x="3742527" y="3342197"/>
              <a:ext cx="87900" cy="235200"/>
            </a:xfrm>
            <a:prstGeom prst="straightConnector1">
              <a:avLst/>
            </a:prstGeom>
            <a:noFill/>
            <a:ln cap="flat" cmpd="sng" w="254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grpSp>
      <p:grpSp>
        <p:nvGrpSpPr>
          <p:cNvPr id="840" name="Google Shape;840;p76"/>
          <p:cNvGrpSpPr/>
          <p:nvPr/>
        </p:nvGrpSpPr>
        <p:grpSpPr>
          <a:xfrm>
            <a:off x="4168234" y="3480564"/>
            <a:ext cx="2364334" cy="1587331"/>
            <a:chOff x="4168234" y="3251964"/>
            <a:chExt cx="2364334" cy="1587331"/>
          </a:xfrm>
        </p:grpSpPr>
        <p:sp>
          <p:nvSpPr>
            <p:cNvPr id="841" name="Google Shape;841;p76"/>
            <p:cNvSpPr/>
            <p:nvPr/>
          </p:nvSpPr>
          <p:spPr>
            <a:xfrm>
              <a:off x="4199141" y="3303221"/>
              <a:ext cx="2265147" cy="1536074"/>
            </a:xfrm>
            <a:prstGeom prst="upArrowCallout">
              <a:avLst>
                <a:gd fmla="val 3794" name="adj1"/>
                <a:gd fmla="val 6863" name="adj2"/>
                <a:gd fmla="val 9779" name="adj3"/>
                <a:gd fmla="val 66849" name="adj4"/>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842" name="Google Shape;842;p76"/>
            <p:cNvSpPr txBox="1"/>
            <p:nvPr/>
          </p:nvSpPr>
          <p:spPr>
            <a:xfrm>
              <a:off x="4168234" y="3794734"/>
              <a:ext cx="2364334"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Billing Account finalises invoice based on PSP response, then sends event to order WF to proceed w/ dispatch if successful or cancellation / escalation if failed</a:t>
              </a:r>
              <a:endParaRPr b="0" i="0" sz="1400" u="none" cap="none" strike="noStrike">
                <a:solidFill>
                  <a:srgbClr val="000000"/>
                </a:solidFill>
                <a:latin typeface="Arial"/>
                <a:ea typeface="Arial"/>
                <a:cs typeface="Arial"/>
                <a:sym typeface="Arial"/>
              </a:endParaRPr>
            </a:p>
          </p:txBody>
        </p:sp>
        <p:sp>
          <p:nvSpPr>
            <p:cNvPr id="843" name="Google Shape;843;p76"/>
            <p:cNvSpPr/>
            <p:nvPr/>
          </p:nvSpPr>
          <p:spPr>
            <a:xfrm>
              <a:off x="4233052" y="3437984"/>
              <a:ext cx="407597" cy="389052"/>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cxnSp>
          <p:nvCxnSpPr>
            <p:cNvPr id="844" name="Google Shape;844;p76"/>
            <p:cNvCxnSpPr/>
            <p:nvPr/>
          </p:nvCxnSpPr>
          <p:spPr>
            <a:xfrm flipH="1">
              <a:off x="4337690" y="3251964"/>
              <a:ext cx="1288549" cy="13825"/>
            </a:xfrm>
            <a:prstGeom prst="straightConnector1">
              <a:avLst/>
            </a:prstGeom>
            <a:noFill/>
            <a:ln cap="flat" cmpd="sng" w="57150">
              <a:solidFill>
                <a:srgbClr val="FFC000"/>
              </a:solidFill>
              <a:prstDash val="solid"/>
              <a:round/>
              <a:headEnd len="sm" w="sm" type="none"/>
              <a:tailEnd len="med" w="med" type="triangle"/>
            </a:ln>
            <a:effectLst>
              <a:outerShdw blurRad="40000" rotWithShape="0" dir="5400000" dist="20000">
                <a:srgbClr val="000000">
                  <a:alpha val="37254"/>
                </a:srgbClr>
              </a:outerShdw>
            </a:effectLst>
          </p:spPr>
        </p:cxnSp>
      </p:grpSp>
      <p:sp>
        <p:nvSpPr>
          <p:cNvPr id="845" name="Google Shape;845;p76"/>
          <p:cNvSpPr txBox="1"/>
          <p:nvPr/>
        </p:nvSpPr>
        <p:spPr>
          <a:xfrm>
            <a:off x="3752978" y="1598088"/>
            <a:ext cx="3157500" cy="35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FFFFFF"/>
                </a:solidFill>
                <a:latin typeface="Arial"/>
                <a:ea typeface="Arial"/>
                <a:cs typeface="Arial"/>
                <a:sym typeface="Arial"/>
              </a:rPr>
              <a:t>ECommerce / ERP/ Customer Care </a:t>
            </a:r>
            <a:endParaRPr b="0" i="0" sz="1400" u="none" cap="none" strike="noStrike">
              <a:solidFill>
                <a:srgbClr val="FFFFFF"/>
              </a:solidFill>
              <a:latin typeface="Arial"/>
              <a:ea typeface="Arial"/>
              <a:cs typeface="Arial"/>
              <a:sym typeface="Arial"/>
            </a:endParaRPr>
          </a:p>
        </p:txBody>
      </p:sp>
      <p:cxnSp>
        <p:nvCxnSpPr>
          <p:cNvPr id="846" name="Google Shape;846;p76"/>
          <p:cNvCxnSpPr>
            <a:endCxn id="819" idx="2"/>
          </p:cNvCxnSpPr>
          <p:nvPr/>
        </p:nvCxnSpPr>
        <p:spPr>
          <a:xfrm>
            <a:off x="4330930" y="3284485"/>
            <a:ext cx="1267200" cy="0"/>
          </a:xfrm>
          <a:prstGeom prst="straightConnector1">
            <a:avLst/>
          </a:prstGeom>
          <a:noFill/>
          <a:ln cap="flat" cmpd="sng" w="57150">
            <a:solidFill>
              <a:srgbClr val="FFC000"/>
            </a:solidFill>
            <a:prstDash val="solid"/>
            <a:round/>
            <a:headEnd len="sm" w="sm" type="none"/>
            <a:tailEnd len="med" w="med" type="triangle"/>
          </a:ln>
          <a:effectLst>
            <a:outerShdw blurRad="40000" rotWithShape="0" dir="5400000" dist="20000">
              <a:srgbClr val="000000">
                <a:alpha val="37254"/>
              </a:srgbClr>
            </a:outerShdw>
          </a:effectLst>
        </p:spPr>
      </p:cxnSp>
      <p:grpSp>
        <p:nvGrpSpPr>
          <p:cNvPr id="847" name="Google Shape;847;p76"/>
          <p:cNvGrpSpPr/>
          <p:nvPr/>
        </p:nvGrpSpPr>
        <p:grpSpPr>
          <a:xfrm>
            <a:off x="3780423" y="1672809"/>
            <a:ext cx="2393686" cy="1560420"/>
            <a:chOff x="3780423" y="1444209"/>
            <a:chExt cx="2393686" cy="1560420"/>
          </a:xfrm>
        </p:grpSpPr>
        <p:sp>
          <p:nvSpPr>
            <p:cNvPr id="848" name="Google Shape;848;p76"/>
            <p:cNvSpPr/>
            <p:nvPr/>
          </p:nvSpPr>
          <p:spPr>
            <a:xfrm>
              <a:off x="4017015" y="1796464"/>
              <a:ext cx="2157094" cy="1208165"/>
            </a:xfrm>
            <a:prstGeom prst="downArrowCallout">
              <a:avLst>
                <a:gd fmla="val 3179" name="adj1"/>
                <a:gd fmla="val 8554" name="adj2"/>
                <a:gd fmla="val 9056" name="adj3"/>
                <a:gd fmla="val 64977" name="adj4"/>
              </a:avLst>
            </a:prstGeom>
            <a:solidFill>
              <a:srgbClr val="FFC000"/>
            </a:solidFill>
            <a:ln cap="flat" cmpd="sng" w="57150">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849" name="Google Shape;849;p76"/>
            <p:cNvSpPr/>
            <p:nvPr/>
          </p:nvSpPr>
          <p:spPr>
            <a:xfrm>
              <a:off x="3780423" y="1444209"/>
              <a:ext cx="407597" cy="389052"/>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sp>
          <p:nvSpPr>
            <p:cNvPr id="850" name="Google Shape;850;p76"/>
            <p:cNvSpPr txBox="1"/>
            <p:nvPr/>
          </p:nvSpPr>
          <p:spPr>
            <a:xfrm>
              <a:off x="3980071" y="1772988"/>
              <a:ext cx="2178749" cy="83099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Order WF sends event to associated Billing Account to trigger the settlement process and complete invoicing</a:t>
              </a:r>
              <a:endParaRPr b="0" i="0" sz="1400" u="none" cap="none" strike="noStrike">
                <a:solidFill>
                  <a:srgbClr val="000000"/>
                </a:solidFill>
                <a:latin typeface="Arial"/>
                <a:ea typeface="Arial"/>
                <a:cs typeface="Arial"/>
                <a:sym typeface="Arial"/>
              </a:endParaRPr>
            </a:p>
          </p:txBody>
        </p:sp>
      </p:grpSp>
      <p:sp>
        <p:nvSpPr>
          <p:cNvPr id="851" name="Google Shape;851;p76"/>
          <p:cNvSpPr txBox="1"/>
          <p:nvPr>
            <p:ph type="title"/>
          </p:nvPr>
        </p:nvSpPr>
        <p:spPr>
          <a:xfrm>
            <a:off x="354080" y="288753"/>
            <a:ext cx="7736100" cy="343500"/>
          </a:xfrm>
          <a:prstGeom prst="rect">
            <a:avLst/>
          </a:prstGeom>
        </p:spPr>
        <p:txBody>
          <a:bodyPr anchorCtr="0" anchor="t" bIns="34275" lIns="68575" spcFirstLastPara="1" rIns="68575" wrap="square" tIns="34275">
            <a:noAutofit/>
          </a:bodyPr>
          <a:lstStyle/>
          <a:p>
            <a:pPr indent="0" lvl="0" marL="0" rtl="0" algn="l">
              <a:spcBef>
                <a:spcPts val="0"/>
              </a:spcBef>
              <a:spcAft>
                <a:spcPts val="0"/>
              </a:spcAft>
              <a:buClr>
                <a:schemeClr val="dk1"/>
              </a:buClr>
              <a:buSzPts val="1100"/>
              <a:buFont typeface="Arial"/>
              <a:buNone/>
            </a:pPr>
            <a:r>
              <a:rPr lang="en-GB"/>
              <a:t>Fulfillment</a:t>
            </a:r>
            <a:r>
              <a:rPr lang="en-GB"/>
              <a:t>: Pick - Pack - Ship - Capture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4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1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6" name="Shape 856"/>
        <p:cNvGrpSpPr/>
        <p:nvPr/>
      </p:nvGrpSpPr>
      <p:grpSpPr>
        <a:xfrm>
          <a:off x="0" y="0"/>
          <a:ext cx="0" cy="0"/>
          <a:chOff x="0" y="0"/>
          <a:chExt cx="0" cy="0"/>
        </a:xfrm>
      </p:grpSpPr>
      <p:sp>
        <p:nvSpPr>
          <p:cNvPr id="857" name="Google Shape;857;p77"/>
          <p:cNvSpPr/>
          <p:nvPr/>
        </p:nvSpPr>
        <p:spPr>
          <a:xfrm>
            <a:off x="2506197" y="1202824"/>
            <a:ext cx="4773000" cy="990300"/>
          </a:xfrm>
          <a:prstGeom prst="roundRect">
            <a:avLst>
              <a:gd fmla="val 4147" name="adj"/>
            </a:avLst>
          </a:prstGeom>
          <a:solidFill>
            <a:srgbClr val="0070C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13"/>
              <a:buFont typeface="Arial"/>
              <a:buNone/>
            </a:pPr>
            <a:r>
              <a:t/>
            </a:r>
            <a:endParaRPr b="1" i="0" sz="1013" u="none" cap="none" strike="noStrike">
              <a:solidFill>
                <a:schemeClr val="lt1"/>
              </a:solidFill>
              <a:latin typeface="Calibri"/>
              <a:ea typeface="Calibri"/>
              <a:cs typeface="Calibri"/>
              <a:sym typeface="Calibri"/>
            </a:endParaRPr>
          </a:p>
        </p:txBody>
      </p:sp>
      <p:sp>
        <p:nvSpPr>
          <p:cNvPr id="858" name="Google Shape;858;p77"/>
          <p:cNvSpPr/>
          <p:nvPr/>
        </p:nvSpPr>
        <p:spPr>
          <a:xfrm>
            <a:off x="2497446" y="2257626"/>
            <a:ext cx="4782000" cy="1840800"/>
          </a:xfrm>
          <a:prstGeom prst="roundRect">
            <a:avLst>
              <a:gd fmla="val 4716" name="adj"/>
            </a:avLst>
          </a:prstGeom>
          <a:solidFill>
            <a:srgbClr val="7030A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13"/>
              <a:buFont typeface="Arial"/>
              <a:buNone/>
            </a:pPr>
            <a:r>
              <a:t/>
            </a:r>
            <a:endParaRPr b="1" i="0" sz="1013" u="none" cap="none" strike="noStrike">
              <a:solidFill>
                <a:schemeClr val="lt1"/>
              </a:solidFill>
              <a:latin typeface="Calibri"/>
              <a:ea typeface="Calibri"/>
              <a:cs typeface="Calibri"/>
              <a:sym typeface="Calibri"/>
            </a:endParaRPr>
          </a:p>
        </p:txBody>
      </p:sp>
      <p:sp>
        <p:nvSpPr>
          <p:cNvPr id="859" name="Google Shape;859;p77"/>
          <p:cNvSpPr/>
          <p:nvPr/>
        </p:nvSpPr>
        <p:spPr>
          <a:xfrm>
            <a:off x="2508241" y="914983"/>
            <a:ext cx="2380800" cy="282900"/>
          </a:xfrm>
          <a:prstGeom prst="roundRect">
            <a:avLst>
              <a:gd fmla="val 8700"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rgbClr val="D8D8D8"/>
                </a:solidFill>
                <a:latin typeface="Calibri"/>
                <a:ea typeface="Calibri"/>
                <a:cs typeface="Calibri"/>
                <a:sym typeface="Calibri"/>
              </a:rPr>
              <a:t>Customer Experience</a:t>
            </a:r>
            <a:endParaRPr b="0" i="0" sz="1400" u="none" cap="none" strike="noStrike">
              <a:solidFill>
                <a:srgbClr val="000000"/>
              </a:solidFill>
              <a:latin typeface="Arial"/>
              <a:ea typeface="Arial"/>
              <a:cs typeface="Arial"/>
              <a:sym typeface="Arial"/>
            </a:endParaRPr>
          </a:p>
        </p:txBody>
      </p:sp>
      <p:sp>
        <p:nvSpPr>
          <p:cNvPr id="860" name="Google Shape;860;p77"/>
          <p:cNvSpPr/>
          <p:nvPr/>
        </p:nvSpPr>
        <p:spPr>
          <a:xfrm>
            <a:off x="4920576" y="923428"/>
            <a:ext cx="2353800" cy="272700"/>
          </a:xfrm>
          <a:prstGeom prst="roundRect">
            <a:avLst>
              <a:gd fmla="val 8700" name="adj"/>
            </a:avLst>
          </a:prstGeom>
          <a:solidFill>
            <a:srgbClr val="FFC00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Calibri"/>
                <a:ea typeface="Calibri"/>
                <a:cs typeface="Calibri"/>
                <a:sym typeface="Calibri"/>
              </a:rPr>
              <a:t>CS Experience</a:t>
            </a:r>
            <a:endParaRPr b="0" i="0" sz="1400" u="none" cap="none" strike="noStrike">
              <a:solidFill>
                <a:srgbClr val="000000"/>
              </a:solidFill>
              <a:latin typeface="Arial"/>
              <a:ea typeface="Arial"/>
              <a:cs typeface="Arial"/>
              <a:sym typeface="Arial"/>
            </a:endParaRPr>
          </a:p>
        </p:txBody>
      </p:sp>
      <p:pic>
        <p:nvPicPr>
          <p:cNvPr descr="mage result for customer service icon" id="861" name="Google Shape;861;p77"/>
          <p:cNvPicPr preferRelativeResize="0"/>
          <p:nvPr/>
        </p:nvPicPr>
        <p:blipFill rotWithShape="1">
          <a:blip r:embed="rId3">
            <a:alphaModFix/>
          </a:blip>
          <a:srcRect b="0" l="0" r="0" t="0"/>
          <a:stretch/>
        </p:blipFill>
        <p:spPr>
          <a:xfrm>
            <a:off x="5397323" y="432037"/>
            <a:ext cx="520547" cy="520547"/>
          </a:xfrm>
          <a:prstGeom prst="rect">
            <a:avLst/>
          </a:prstGeom>
          <a:noFill/>
          <a:ln>
            <a:noFill/>
          </a:ln>
        </p:spPr>
      </p:pic>
      <p:pic>
        <p:nvPicPr>
          <p:cNvPr descr="mage result for customer online shopper icon" id="862" name="Google Shape;862;p77"/>
          <p:cNvPicPr preferRelativeResize="0"/>
          <p:nvPr/>
        </p:nvPicPr>
        <p:blipFill rotWithShape="1">
          <a:blip r:embed="rId4">
            <a:alphaModFix/>
          </a:blip>
          <a:srcRect b="0" l="0" r="0" t="0"/>
          <a:stretch/>
        </p:blipFill>
        <p:spPr>
          <a:xfrm>
            <a:off x="3265293" y="449595"/>
            <a:ext cx="462677" cy="462677"/>
          </a:xfrm>
          <a:prstGeom prst="rect">
            <a:avLst/>
          </a:prstGeom>
          <a:noFill/>
          <a:ln>
            <a:noFill/>
          </a:ln>
        </p:spPr>
      </p:pic>
      <p:sp>
        <p:nvSpPr>
          <p:cNvPr id="863" name="Google Shape;863;p77"/>
          <p:cNvSpPr/>
          <p:nvPr/>
        </p:nvSpPr>
        <p:spPr>
          <a:xfrm>
            <a:off x="3910969" y="4324977"/>
            <a:ext cx="1332900" cy="282900"/>
          </a:xfrm>
          <a:prstGeom prst="roundRect">
            <a:avLst>
              <a:gd fmla="val 14220" name="adj"/>
            </a:avLst>
          </a:prstGeom>
          <a:solidFill>
            <a:srgbClr val="9D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STORES</a:t>
            </a:r>
            <a:endParaRPr b="0" i="0" sz="1400" u="none" cap="none" strike="noStrike">
              <a:solidFill>
                <a:srgbClr val="000000"/>
              </a:solidFill>
              <a:latin typeface="Arial"/>
              <a:ea typeface="Arial"/>
              <a:cs typeface="Arial"/>
              <a:sym typeface="Arial"/>
            </a:endParaRPr>
          </a:p>
        </p:txBody>
      </p:sp>
      <p:sp>
        <p:nvSpPr>
          <p:cNvPr id="864" name="Google Shape;864;p77"/>
          <p:cNvSpPr/>
          <p:nvPr/>
        </p:nvSpPr>
        <p:spPr>
          <a:xfrm>
            <a:off x="2504032" y="4324976"/>
            <a:ext cx="1332900" cy="282900"/>
          </a:xfrm>
          <a:prstGeom prst="roundRect">
            <a:avLst>
              <a:gd fmla="val 12319" name="adj"/>
            </a:avLst>
          </a:prstGeom>
          <a:solidFill>
            <a:srgbClr val="D7D8DB"/>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WAREHOUSES</a:t>
            </a:r>
            <a:endParaRPr b="0" i="0" sz="1400" u="none" cap="none" strike="noStrike">
              <a:solidFill>
                <a:srgbClr val="000000"/>
              </a:solidFill>
              <a:latin typeface="Arial"/>
              <a:ea typeface="Arial"/>
              <a:cs typeface="Arial"/>
              <a:sym typeface="Arial"/>
            </a:endParaRPr>
          </a:p>
        </p:txBody>
      </p:sp>
      <p:sp>
        <p:nvSpPr>
          <p:cNvPr id="865" name="Google Shape;865;p77"/>
          <p:cNvSpPr/>
          <p:nvPr/>
        </p:nvSpPr>
        <p:spPr>
          <a:xfrm>
            <a:off x="5317906" y="4324727"/>
            <a:ext cx="1332900" cy="282900"/>
          </a:xfrm>
          <a:prstGeom prst="roundRect">
            <a:avLst>
              <a:gd fmla="val 16436" name="adj"/>
            </a:avLst>
          </a:prstGeom>
          <a:solidFill>
            <a:srgbClr val="9D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BACKOFFICE</a:t>
            </a:r>
            <a:endParaRPr b="0" i="0" sz="1400" u="none" cap="none" strike="noStrike">
              <a:solidFill>
                <a:srgbClr val="000000"/>
              </a:solidFill>
              <a:latin typeface="Arial"/>
              <a:ea typeface="Arial"/>
              <a:cs typeface="Arial"/>
              <a:sym typeface="Arial"/>
            </a:endParaRPr>
          </a:p>
        </p:txBody>
      </p:sp>
      <p:sp>
        <p:nvSpPr>
          <p:cNvPr id="866" name="Google Shape;866;p77"/>
          <p:cNvSpPr/>
          <p:nvPr/>
        </p:nvSpPr>
        <p:spPr>
          <a:xfrm>
            <a:off x="2551111" y="2298197"/>
            <a:ext cx="4654500" cy="226500"/>
          </a:xfrm>
          <a:prstGeom prst="roundRect">
            <a:avLst>
              <a:gd fmla="val 11266"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7030A0"/>
                </a:solidFill>
                <a:latin typeface="Calibri"/>
                <a:ea typeface="Calibri"/>
                <a:cs typeface="Calibri"/>
                <a:sym typeface="Calibri"/>
              </a:rPr>
              <a:t>Orchestration</a:t>
            </a:r>
            <a:endParaRPr b="1" i="0" sz="900" u="none" cap="none" strike="noStrike">
              <a:solidFill>
                <a:srgbClr val="7030A0"/>
              </a:solidFill>
              <a:latin typeface="Calibri"/>
              <a:ea typeface="Calibri"/>
              <a:cs typeface="Calibri"/>
              <a:sym typeface="Calibri"/>
            </a:endParaRPr>
          </a:p>
        </p:txBody>
      </p:sp>
      <p:sp>
        <p:nvSpPr>
          <p:cNvPr id="867" name="Google Shape;867;p77"/>
          <p:cNvSpPr/>
          <p:nvPr/>
        </p:nvSpPr>
        <p:spPr>
          <a:xfrm>
            <a:off x="2578239" y="1270957"/>
            <a:ext cx="2300700" cy="2256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30"/>
              <a:buFont typeface="Arial"/>
              <a:buNone/>
            </a:pPr>
            <a:r>
              <a:rPr b="1" i="0" lang="en-GB" sz="830" u="none" cap="none" strike="noStrike">
                <a:solidFill>
                  <a:srgbClr val="D8D8D8"/>
                </a:solidFill>
                <a:latin typeface="Calibri"/>
                <a:ea typeface="Calibri"/>
                <a:cs typeface="Calibri"/>
                <a:sym typeface="Calibri"/>
              </a:rPr>
              <a:t>Order Capture</a:t>
            </a:r>
            <a:endParaRPr b="0" i="0" sz="1400" u="none" cap="none" strike="noStrike">
              <a:solidFill>
                <a:srgbClr val="000000"/>
              </a:solidFill>
              <a:latin typeface="Arial"/>
              <a:ea typeface="Arial"/>
              <a:cs typeface="Arial"/>
              <a:sym typeface="Arial"/>
            </a:endParaRPr>
          </a:p>
        </p:txBody>
      </p:sp>
      <p:sp>
        <p:nvSpPr>
          <p:cNvPr id="868" name="Google Shape;868;p77"/>
          <p:cNvSpPr/>
          <p:nvPr/>
        </p:nvSpPr>
        <p:spPr>
          <a:xfrm>
            <a:off x="4920576" y="1261070"/>
            <a:ext cx="2317200" cy="255000"/>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chemeClr val="accent1"/>
                </a:solidFill>
                <a:latin typeface="Calibri"/>
                <a:ea typeface="Calibri"/>
                <a:cs typeface="Calibri"/>
                <a:sym typeface="Calibri"/>
              </a:rPr>
              <a:t>Return Capture</a:t>
            </a:r>
            <a:endParaRPr b="0" i="0" sz="1400" u="none" cap="none" strike="noStrike">
              <a:solidFill>
                <a:srgbClr val="000000"/>
              </a:solidFill>
              <a:latin typeface="Arial"/>
              <a:ea typeface="Arial"/>
              <a:cs typeface="Arial"/>
              <a:sym typeface="Arial"/>
            </a:endParaRPr>
          </a:p>
        </p:txBody>
      </p:sp>
      <p:sp>
        <p:nvSpPr>
          <p:cNvPr id="869" name="Google Shape;869;p77"/>
          <p:cNvSpPr/>
          <p:nvPr/>
        </p:nvSpPr>
        <p:spPr>
          <a:xfrm>
            <a:off x="2580053" y="192802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Product</a:t>
            </a:r>
            <a:endParaRPr b="0" i="0" sz="1400" u="none" cap="none" strike="noStrike">
              <a:solidFill>
                <a:srgbClr val="000000"/>
              </a:solidFill>
              <a:latin typeface="Arial"/>
              <a:ea typeface="Arial"/>
              <a:cs typeface="Arial"/>
              <a:sym typeface="Arial"/>
            </a:endParaRPr>
          </a:p>
        </p:txBody>
      </p:sp>
      <p:sp>
        <p:nvSpPr>
          <p:cNvPr id="870" name="Google Shape;870;p77"/>
          <p:cNvSpPr/>
          <p:nvPr/>
        </p:nvSpPr>
        <p:spPr>
          <a:xfrm>
            <a:off x="3402984" y="192802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Pricing</a:t>
            </a:r>
            <a:endParaRPr b="0" i="0" sz="1400" u="none" cap="none" strike="noStrike">
              <a:solidFill>
                <a:srgbClr val="000000"/>
              </a:solidFill>
              <a:latin typeface="Arial"/>
              <a:ea typeface="Arial"/>
              <a:cs typeface="Arial"/>
              <a:sym typeface="Arial"/>
            </a:endParaRPr>
          </a:p>
        </p:txBody>
      </p:sp>
      <p:sp>
        <p:nvSpPr>
          <p:cNvPr id="871" name="Google Shape;871;p77"/>
          <p:cNvSpPr/>
          <p:nvPr/>
        </p:nvSpPr>
        <p:spPr>
          <a:xfrm>
            <a:off x="4217490" y="192802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Promotion</a:t>
            </a:r>
            <a:endParaRPr b="0" i="0" sz="1400" u="none" cap="none" strike="noStrike">
              <a:solidFill>
                <a:srgbClr val="000000"/>
              </a:solidFill>
              <a:latin typeface="Arial"/>
              <a:ea typeface="Arial"/>
              <a:cs typeface="Arial"/>
              <a:sym typeface="Arial"/>
            </a:endParaRPr>
          </a:p>
        </p:txBody>
      </p:sp>
      <p:sp>
        <p:nvSpPr>
          <p:cNvPr id="872" name="Google Shape;872;p77"/>
          <p:cNvSpPr/>
          <p:nvPr/>
        </p:nvSpPr>
        <p:spPr>
          <a:xfrm>
            <a:off x="5037450" y="1928026"/>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My Account</a:t>
            </a:r>
            <a:endParaRPr b="0" i="0" sz="1400" u="none" cap="none" strike="noStrike">
              <a:solidFill>
                <a:srgbClr val="000000"/>
              </a:solidFill>
              <a:latin typeface="Arial"/>
              <a:ea typeface="Arial"/>
              <a:cs typeface="Arial"/>
              <a:sym typeface="Arial"/>
            </a:endParaRPr>
          </a:p>
        </p:txBody>
      </p:sp>
      <p:sp>
        <p:nvSpPr>
          <p:cNvPr id="873" name="Google Shape;873;p77"/>
          <p:cNvSpPr/>
          <p:nvPr/>
        </p:nvSpPr>
        <p:spPr>
          <a:xfrm>
            <a:off x="5860779" y="1926103"/>
            <a:ext cx="703200" cy="210000"/>
          </a:xfrm>
          <a:prstGeom prst="roundRect">
            <a:avLst>
              <a:gd fmla="val 17643" name="adj"/>
            </a:avLst>
          </a:prstGeom>
          <a:solidFill>
            <a:srgbClr val="BFBFB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D8D8D8"/>
                </a:solidFill>
                <a:latin typeface="Calibri"/>
                <a:ea typeface="Calibri"/>
                <a:cs typeface="Calibri"/>
                <a:sym typeface="Calibri"/>
              </a:rPr>
              <a:t>Assisted Checkout</a:t>
            </a:r>
            <a:endParaRPr b="0" i="0" sz="1400" u="none" cap="none" strike="noStrike">
              <a:solidFill>
                <a:srgbClr val="000000"/>
              </a:solidFill>
              <a:latin typeface="Arial"/>
              <a:ea typeface="Arial"/>
              <a:cs typeface="Arial"/>
              <a:sym typeface="Arial"/>
            </a:endParaRPr>
          </a:p>
        </p:txBody>
      </p:sp>
      <p:pic>
        <p:nvPicPr>
          <p:cNvPr id="874" name="Google Shape;874;p77"/>
          <p:cNvPicPr preferRelativeResize="0"/>
          <p:nvPr/>
        </p:nvPicPr>
        <p:blipFill rotWithShape="1">
          <a:blip r:embed="rId5">
            <a:alphaModFix/>
          </a:blip>
          <a:srcRect b="0" l="0" r="0" t="0"/>
          <a:stretch/>
        </p:blipFill>
        <p:spPr>
          <a:xfrm>
            <a:off x="3896211" y="2606498"/>
            <a:ext cx="1322406" cy="186339"/>
          </a:xfrm>
          <a:prstGeom prst="rect">
            <a:avLst/>
          </a:prstGeom>
          <a:noFill/>
          <a:ln>
            <a:noFill/>
          </a:ln>
        </p:spPr>
      </p:pic>
      <p:sp>
        <p:nvSpPr>
          <p:cNvPr id="875" name="Google Shape;875;p77"/>
          <p:cNvSpPr/>
          <p:nvPr/>
        </p:nvSpPr>
        <p:spPr>
          <a:xfrm rot="-5400000">
            <a:off x="673996" y="2541056"/>
            <a:ext cx="2880300" cy="282900"/>
          </a:xfrm>
          <a:prstGeom prst="roundRect">
            <a:avLst>
              <a:gd fmla="val 14220"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CARRIER</a:t>
            </a:r>
            <a:endParaRPr b="1" i="0" sz="1050" u="none" cap="none" strike="noStrike">
              <a:solidFill>
                <a:schemeClr val="lt1"/>
              </a:solidFill>
              <a:latin typeface="Calibri"/>
              <a:ea typeface="Calibri"/>
              <a:cs typeface="Calibri"/>
              <a:sym typeface="Calibri"/>
            </a:endParaRPr>
          </a:p>
        </p:txBody>
      </p:sp>
      <p:sp>
        <p:nvSpPr>
          <p:cNvPr id="876" name="Google Shape;876;p77"/>
          <p:cNvSpPr/>
          <p:nvPr/>
        </p:nvSpPr>
        <p:spPr>
          <a:xfrm rot="5400000">
            <a:off x="7349611" y="2462325"/>
            <a:ext cx="2724900" cy="282900"/>
          </a:xfrm>
          <a:prstGeom prst="roundRect">
            <a:avLst>
              <a:gd fmla="val 14220" name="adj"/>
            </a:avLst>
          </a:prstGeom>
          <a:solidFill>
            <a:srgbClr val="139193"/>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PAYMENT SERVICE PROVIDER (PSP) </a:t>
            </a:r>
            <a:endParaRPr b="0" i="0" sz="1400" u="none" cap="none" strike="noStrike">
              <a:solidFill>
                <a:srgbClr val="000000"/>
              </a:solidFill>
              <a:latin typeface="Arial"/>
              <a:ea typeface="Arial"/>
              <a:cs typeface="Arial"/>
              <a:sym typeface="Arial"/>
            </a:endParaRPr>
          </a:p>
        </p:txBody>
      </p:sp>
      <p:pic>
        <p:nvPicPr>
          <p:cNvPr id="877" name="Google Shape;877;p77"/>
          <p:cNvPicPr preferRelativeResize="0"/>
          <p:nvPr/>
        </p:nvPicPr>
        <p:blipFill rotWithShape="1">
          <a:blip r:embed="rId6">
            <a:alphaModFix/>
          </a:blip>
          <a:srcRect b="0" l="0" r="0" t="0"/>
          <a:stretch/>
        </p:blipFill>
        <p:spPr>
          <a:xfrm>
            <a:off x="8584597" y="1309059"/>
            <a:ext cx="229016" cy="229016"/>
          </a:xfrm>
          <a:prstGeom prst="rect">
            <a:avLst/>
          </a:prstGeom>
          <a:noFill/>
          <a:ln>
            <a:noFill/>
          </a:ln>
        </p:spPr>
      </p:pic>
      <p:pic>
        <p:nvPicPr>
          <p:cNvPr id="878" name="Google Shape;878;p77"/>
          <p:cNvPicPr preferRelativeResize="0"/>
          <p:nvPr/>
        </p:nvPicPr>
        <p:blipFill rotWithShape="1">
          <a:blip r:embed="rId7">
            <a:alphaModFix/>
          </a:blip>
          <a:srcRect b="0" l="0" r="0" t="0"/>
          <a:stretch/>
        </p:blipFill>
        <p:spPr>
          <a:xfrm>
            <a:off x="1999646" y="1270958"/>
            <a:ext cx="229016" cy="229016"/>
          </a:xfrm>
          <a:prstGeom prst="rect">
            <a:avLst/>
          </a:prstGeom>
          <a:noFill/>
          <a:ln>
            <a:noFill/>
          </a:ln>
        </p:spPr>
      </p:pic>
      <p:grpSp>
        <p:nvGrpSpPr>
          <p:cNvPr id="879" name="Google Shape;879;p77"/>
          <p:cNvGrpSpPr/>
          <p:nvPr/>
        </p:nvGrpSpPr>
        <p:grpSpPr>
          <a:xfrm>
            <a:off x="2693320" y="2564944"/>
            <a:ext cx="1492844" cy="609297"/>
            <a:chOff x="2693320" y="2488744"/>
            <a:chExt cx="1492844" cy="609297"/>
          </a:xfrm>
        </p:grpSpPr>
        <p:sp>
          <p:nvSpPr>
            <p:cNvPr id="880" name="Google Shape;880;p77"/>
            <p:cNvSpPr/>
            <p:nvPr/>
          </p:nvSpPr>
          <p:spPr>
            <a:xfrm>
              <a:off x="3295813" y="2727335"/>
              <a:ext cx="890351" cy="348976"/>
            </a:xfrm>
            <a:prstGeom prst="roundRect">
              <a:avLst>
                <a:gd fmla="val 17643" name="adj"/>
              </a:avLst>
            </a:prstGeom>
            <a:solidFill>
              <a:schemeClr val="lt1"/>
            </a:solidFill>
            <a:ln cap="flat" cmpd="sng" w="762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Order</a:t>
              </a:r>
              <a:endParaRPr b="0" i="0" sz="1400" u="none" cap="none" strike="noStrike">
                <a:solidFill>
                  <a:srgbClr val="000000"/>
                </a:solidFill>
                <a:latin typeface="Arial"/>
                <a:ea typeface="Arial"/>
                <a:cs typeface="Arial"/>
                <a:sym typeface="Arial"/>
              </a:endParaRPr>
            </a:p>
          </p:txBody>
        </p:sp>
        <p:sp>
          <p:nvSpPr>
            <p:cNvPr id="881" name="Google Shape;881;p77"/>
            <p:cNvSpPr/>
            <p:nvPr/>
          </p:nvSpPr>
          <p:spPr>
            <a:xfrm>
              <a:off x="2693320" y="2488744"/>
              <a:ext cx="629840" cy="609297"/>
            </a:xfrm>
            <a:prstGeom prst="ellipse">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pic>
          <p:nvPicPr>
            <p:cNvPr id="882" name="Google Shape;882;p77"/>
            <p:cNvPicPr preferRelativeResize="0"/>
            <p:nvPr/>
          </p:nvPicPr>
          <p:blipFill rotWithShape="1">
            <a:blip r:embed="rId8">
              <a:alphaModFix/>
            </a:blip>
            <a:srcRect b="0" l="0" r="0" t="0"/>
            <a:stretch/>
          </p:blipFill>
          <p:spPr>
            <a:xfrm>
              <a:off x="2755014" y="2538108"/>
              <a:ext cx="526066" cy="526066"/>
            </a:xfrm>
            <a:prstGeom prst="rect">
              <a:avLst/>
            </a:prstGeom>
            <a:noFill/>
            <a:ln>
              <a:noFill/>
            </a:ln>
          </p:spPr>
        </p:pic>
      </p:grpSp>
      <p:grpSp>
        <p:nvGrpSpPr>
          <p:cNvPr id="883" name="Google Shape;883;p77"/>
          <p:cNvGrpSpPr/>
          <p:nvPr/>
        </p:nvGrpSpPr>
        <p:grpSpPr>
          <a:xfrm>
            <a:off x="332771" y="2985364"/>
            <a:ext cx="3365934" cy="656921"/>
            <a:chOff x="332771" y="2909164"/>
            <a:chExt cx="3365934" cy="656921"/>
          </a:xfrm>
        </p:grpSpPr>
        <p:sp>
          <p:nvSpPr>
            <p:cNvPr id="884" name="Google Shape;884;p77"/>
            <p:cNvSpPr/>
            <p:nvPr/>
          </p:nvSpPr>
          <p:spPr>
            <a:xfrm>
              <a:off x="385636" y="2925605"/>
              <a:ext cx="3313069" cy="640480"/>
            </a:xfrm>
            <a:prstGeom prst="rightArrowCallout">
              <a:avLst>
                <a:gd fmla="val 7132" name="adj1"/>
                <a:gd fmla="val 13194" name="adj2"/>
                <a:gd fmla="val 13277" name="adj3"/>
                <a:gd fmla="val 69184" name="adj4"/>
              </a:avLst>
            </a:prstGeom>
            <a:solidFill>
              <a:srgbClr val="FFC000"/>
            </a:solidFill>
            <a:ln cap="flat" cmpd="sng" w="952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885" name="Google Shape;885;p77"/>
            <p:cNvSpPr txBox="1"/>
            <p:nvPr/>
          </p:nvSpPr>
          <p:spPr>
            <a:xfrm>
              <a:off x="332771" y="2909164"/>
              <a:ext cx="2286727"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Order WF checks the input and creates a Return, which triggers the CREATE ruleset in Return WF</a:t>
              </a:r>
              <a:endParaRPr b="0" i="0" sz="1400" u="none" cap="none" strike="noStrike">
                <a:solidFill>
                  <a:srgbClr val="000000"/>
                </a:solidFill>
                <a:latin typeface="Arial"/>
                <a:ea typeface="Arial"/>
                <a:cs typeface="Arial"/>
                <a:sym typeface="Arial"/>
              </a:endParaRPr>
            </a:p>
          </p:txBody>
        </p:sp>
      </p:grpSp>
      <p:sp>
        <p:nvSpPr>
          <p:cNvPr id="886" name="Google Shape;886;p77"/>
          <p:cNvSpPr/>
          <p:nvPr/>
        </p:nvSpPr>
        <p:spPr>
          <a:xfrm>
            <a:off x="231658" y="2630992"/>
            <a:ext cx="407700" cy="389100"/>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2</a:t>
            </a:r>
            <a:endParaRPr b="0" i="0" sz="1400" u="none" cap="none" strike="noStrike">
              <a:solidFill>
                <a:srgbClr val="000000"/>
              </a:solidFill>
              <a:latin typeface="Arial"/>
              <a:ea typeface="Arial"/>
              <a:cs typeface="Arial"/>
              <a:sym typeface="Arial"/>
            </a:endParaRPr>
          </a:p>
        </p:txBody>
      </p:sp>
      <p:grpSp>
        <p:nvGrpSpPr>
          <p:cNvPr id="887" name="Google Shape;887;p77"/>
          <p:cNvGrpSpPr/>
          <p:nvPr/>
        </p:nvGrpSpPr>
        <p:grpSpPr>
          <a:xfrm>
            <a:off x="3195074" y="3662642"/>
            <a:ext cx="2632958" cy="1543914"/>
            <a:chOff x="3195074" y="3586442"/>
            <a:chExt cx="2632958" cy="1543914"/>
          </a:xfrm>
        </p:grpSpPr>
        <p:sp>
          <p:nvSpPr>
            <p:cNvPr id="888" name="Google Shape;888;p77"/>
            <p:cNvSpPr/>
            <p:nvPr/>
          </p:nvSpPr>
          <p:spPr>
            <a:xfrm>
              <a:off x="4636965" y="3727370"/>
              <a:ext cx="407597" cy="389052"/>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3</a:t>
              </a:r>
              <a:endParaRPr b="0" i="0" sz="1400" u="none" cap="none" strike="noStrike">
                <a:solidFill>
                  <a:srgbClr val="000000"/>
                </a:solidFill>
                <a:latin typeface="Arial"/>
                <a:ea typeface="Arial"/>
                <a:cs typeface="Arial"/>
                <a:sym typeface="Arial"/>
              </a:endParaRPr>
            </a:p>
          </p:txBody>
        </p:sp>
        <p:sp>
          <p:nvSpPr>
            <p:cNvPr id="889" name="Google Shape;889;p77"/>
            <p:cNvSpPr/>
            <p:nvPr/>
          </p:nvSpPr>
          <p:spPr>
            <a:xfrm>
              <a:off x="3244772" y="3586442"/>
              <a:ext cx="2583260" cy="1472447"/>
            </a:xfrm>
            <a:prstGeom prst="upArrowCallout">
              <a:avLst>
                <a:gd fmla="val 3794" name="adj1"/>
                <a:gd fmla="val 6863" name="adj2"/>
                <a:gd fmla="val 9779" name="adj3"/>
                <a:gd fmla="val 63196" name="adj4"/>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890" name="Google Shape;890;p77"/>
            <p:cNvSpPr txBox="1"/>
            <p:nvPr/>
          </p:nvSpPr>
          <p:spPr>
            <a:xfrm>
              <a:off x="3195074" y="4114693"/>
              <a:ext cx="2583260"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Return WF checks if Billing Account exists for the customer, if not creates it, then creates a Credit Memo (associated to order invoice if exists)</a:t>
              </a:r>
              <a:endParaRPr b="0" i="0" sz="1400" u="none" cap="none" strike="noStrike">
                <a:solidFill>
                  <a:srgbClr val="000000"/>
                </a:solidFill>
                <a:latin typeface="Arial"/>
                <a:ea typeface="Arial"/>
                <a:cs typeface="Arial"/>
                <a:sym typeface="Arial"/>
              </a:endParaRPr>
            </a:p>
          </p:txBody>
        </p:sp>
      </p:grpSp>
      <p:grpSp>
        <p:nvGrpSpPr>
          <p:cNvPr id="891" name="Google Shape;891;p77"/>
          <p:cNvGrpSpPr/>
          <p:nvPr/>
        </p:nvGrpSpPr>
        <p:grpSpPr>
          <a:xfrm>
            <a:off x="5528011" y="2557250"/>
            <a:ext cx="1575784" cy="1190591"/>
            <a:chOff x="5528011" y="2481050"/>
            <a:chExt cx="1575784" cy="1190591"/>
          </a:xfrm>
        </p:grpSpPr>
        <p:sp>
          <p:nvSpPr>
            <p:cNvPr id="892" name="Google Shape;892;p77"/>
            <p:cNvSpPr/>
            <p:nvPr/>
          </p:nvSpPr>
          <p:spPr>
            <a:xfrm>
              <a:off x="6057897" y="2728646"/>
              <a:ext cx="967950" cy="430396"/>
            </a:xfrm>
            <a:prstGeom prst="roundRect">
              <a:avLst>
                <a:gd fmla="val 17643" name="adj"/>
              </a:avLst>
            </a:prstGeom>
            <a:solidFill>
              <a:schemeClr val="lt1"/>
            </a:solidFill>
            <a:ln cap="flat" cmpd="sng" w="762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Billing</a:t>
              </a:r>
              <a:endParaRPr b="0" i="0" sz="1400" u="none" cap="none" strike="noStrike">
                <a:solidFill>
                  <a:srgbClr val="000000"/>
                </a:solidFill>
                <a:latin typeface="Arial"/>
                <a:ea typeface="Arial"/>
                <a:cs typeface="Arial"/>
                <a:sym typeface="Arial"/>
              </a:endParaRPr>
            </a:p>
          </p:txBody>
        </p:sp>
        <p:sp>
          <p:nvSpPr>
            <p:cNvPr id="893" name="Google Shape;893;p77"/>
            <p:cNvSpPr/>
            <p:nvPr/>
          </p:nvSpPr>
          <p:spPr>
            <a:xfrm>
              <a:off x="6135845" y="3359514"/>
              <a:ext cx="967950" cy="312127"/>
            </a:xfrm>
            <a:prstGeom prst="roundRect">
              <a:avLst>
                <a:gd fmla="val 17643" name="adj"/>
              </a:avLst>
            </a:prstGeom>
            <a:solidFill>
              <a:schemeClr val="lt1"/>
            </a:solidFill>
            <a:ln cap="flat" cmpd="sng" w="254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Credit Memo</a:t>
              </a:r>
              <a:endParaRPr b="0" i="0" sz="1400" u="none" cap="none" strike="noStrike">
                <a:solidFill>
                  <a:srgbClr val="000000"/>
                </a:solidFill>
                <a:latin typeface="Arial"/>
                <a:ea typeface="Arial"/>
                <a:cs typeface="Arial"/>
                <a:sym typeface="Arial"/>
              </a:endParaRPr>
            </a:p>
          </p:txBody>
        </p:sp>
        <p:cxnSp>
          <p:nvCxnSpPr>
            <p:cNvPr id="894" name="Google Shape;894;p77"/>
            <p:cNvCxnSpPr>
              <a:endCxn id="893" idx="0"/>
            </p:cNvCxnSpPr>
            <p:nvPr/>
          </p:nvCxnSpPr>
          <p:spPr>
            <a:xfrm>
              <a:off x="6619820" y="3129714"/>
              <a:ext cx="0" cy="229800"/>
            </a:xfrm>
            <a:prstGeom prst="straightConnector1">
              <a:avLst/>
            </a:prstGeom>
            <a:noFill/>
            <a:ln cap="flat" cmpd="sng" w="38100">
              <a:solidFill>
                <a:srgbClr val="FFC000"/>
              </a:solidFill>
              <a:prstDash val="solid"/>
              <a:round/>
              <a:headEnd len="sm" w="sm" type="none"/>
              <a:tailEnd len="sm" w="sm" type="none"/>
            </a:ln>
            <a:effectLst>
              <a:outerShdw blurRad="40000" rotWithShape="0" dir="5400000" dist="20000">
                <a:srgbClr val="000000">
                  <a:alpha val="37254"/>
                </a:srgbClr>
              </a:outerShdw>
            </a:effectLst>
          </p:spPr>
        </p:cxnSp>
        <p:sp>
          <p:nvSpPr>
            <p:cNvPr id="895" name="Google Shape;895;p77"/>
            <p:cNvSpPr/>
            <p:nvPr/>
          </p:nvSpPr>
          <p:spPr>
            <a:xfrm>
              <a:off x="5528011" y="2481050"/>
              <a:ext cx="629840" cy="609297"/>
            </a:xfrm>
            <a:prstGeom prst="ellipse">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pic>
          <p:nvPicPr>
            <p:cNvPr id="896" name="Google Shape;896;p77"/>
            <p:cNvPicPr preferRelativeResize="0"/>
            <p:nvPr/>
          </p:nvPicPr>
          <p:blipFill rotWithShape="1">
            <a:blip r:embed="rId8">
              <a:alphaModFix/>
            </a:blip>
            <a:srcRect b="0" l="0" r="0" t="0"/>
            <a:stretch/>
          </p:blipFill>
          <p:spPr>
            <a:xfrm>
              <a:off x="5591849" y="2526991"/>
              <a:ext cx="526066" cy="526066"/>
            </a:xfrm>
            <a:prstGeom prst="rect">
              <a:avLst/>
            </a:prstGeom>
            <a:noFill/>
            <a:ln>
              <a:noFill/>
            </a:ln>
          </p:spPr>
        </p:pic>
      </p:grpSp>
      <p:grpSp>
        <p:nvGrpSpPr>
          <p:cNvPr id="897" name="Google Shape;897;p77"/>
          <p:cNvGrpSpPr/>
          <p:nvPr/>
        </p:nvGrpSpPr>
        <p:grpSpPr>
          <a:xfrm>
            <a:off x="2686128" y="3152511"/>
            <a:ext cx="1499957" cy="899604"/>
            <a:chOff x="2686128" y="3076311"/>
            <a:chExt cx="1499957" cy="899604"/>
          </a:xfrm>
        </p:grpSpPr>
        <p:cxnSp>
          <p:nvCxnSpPr>
            <p:cNvPr id="898" name="Google Shape;898;p77"/>
            <p:cNvCxnSpPr>
              <a:stCxn id="880" idx="2"/>
              <a:endCxn id="899" idx="0"/>
            </p:cNvCxnSpPr>
            <p:nvPr/>
          </p:nvCxnSpPr>
          <p:spPr>
            <a:xfrm>
              <a:off x="3740989" y="3076311"/>
              <a:ext cx="0" cy="396600"/>
            </a:xfrm>
            <a:prstGeom prst="straightConnector1">
              <a:avLst/>
            </a:prstGeom>
            <a:noFill/>
            <a:ln cap="flat" cmpd="sng" w="57150">
              <a:solidFill>
                <a:srgbClr val="FFC000"/>
              </a:solidFill>
              <a:prstDash val="solid"/>
              <a:round/>
              <a:headEnd len="sm" w="sm" type="none"/>
              <a:tailEnd len="med" w="med" type="triangle"/>
            </a:ln>
            <a:effectLst>
              <a:outerShdw blurRad="40000" rotWithShape="0" dir="5400000" dist="20000">
                <a:srgbClr val="000000">
                  <a:alpha val="37254"/>
                </a:srgbClr>
              </a:outerShdw>
            </a:effectLst>
          </p:spPr>
        </p:cxnSp>
        <p:sp>
          <p:nvSpPr>
            <p:cNvPr id="899" name="Google Shape;899;p77"/>
            <p:cNvSpPr/>
            <p:nvPr/>
          </p:nvSpPr>
          <p:spPr>
            <a:xfrm>
              <a:off x="3295734" y="3472832"/>
              <a:ext cx="890351" cy="335151"/>
            </a:xfrm>
            <a:prstGeom prst="roundRect">
              <a:avLst>
                <a:gd fmla="val 17643" name="adj"/>
              </a:avLst>
            </a:prstGeom>
            <a:solidFill>
              <a:schemeClr val="lt1"/>
            </a:solidFill>
            <a:ln cap="flat" cmpd="sng" w="76200">
              <a:solidFill>
                <a:srgbClr val="FFC000"/>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7030A0"/>
                  </a:solidFill>
                  <a:latin typeface="Calibri"/>
                  <a:ea typeface="Calibri"/>
                  <a:cs typeface="Calibri"/>
                  <a:sym typeface="Calibri"/>
                </a:rPr>
                <a:t>Return</a:t>
              </a:r>
              <a:endParaRPr b="0" i="0" sz="1400" u="none" cap="none" strike="noStrike">
                <a:solidFill>
                  <a:srgbClr val="000000"/>
                </a:solidFill>
                <a:latin typeface="Arial"/>
                <a:ea typeface="Arial"/>
                <a:cs typeface="Arial"/>
                <a:sym typeface="Arial"/>
              </a:endParaRPr>
            </a:p>
          </p:txBody>
        </p:sp>
        <p:sp>
          <p:nvSpPr>
            <p:cNvPr id="900" name="Google Shape;900;p77"/>
            <p:cNvSpPr/>
            <p:nvPr/>
          </p:nvSpPr>
          <p:spPr>
            <a:xfrm>
              <a:off x="2686128" y="3366618"/>
              <a:ext cx="629840" cy="609297"/>
            </a:xfrm>
            <a:prstGeom prst="ellipse">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pic>
          <p:nvPicPr>
            <p:cNvPr id="901" name="Google Shape;901;p77"/>
            <p:cNvPicPr preferRelativeResize="0"/>
            <p:nvPr/>
          </p:nvPicPr>
          <p:blipFill rotWithShape="1">
            <a:blip r:embed="rId8">
              <a:alphaModFix/>
            </a:blip>
            <a:srcRect b="0" l="0" r="0" t="0"/>
            <a:stretch/>
          </p:blipFill>
          <p:spPr>
            <a:xfrm>
              <a:off x="2747110" y="3413303"/>
              <a:ext cx="526066" cy="526066"/>
            </a:xfrm>
            <a:prstGeom prst="rect">
              <a:avLst/>
            </a:prstGeom>
            <a:noFill/>
            <a:ln>
              <a:noFill/>
            </a:ln>
          </p:spPr>
        </p:pic>
      </p:grpSp>
      <p:cxnSp>
        <p:nvCxnSpPr>
          <p:cNvPr id="902" name="Google Shape;902;p77"/>
          <p:cNvCxnSpPr>
            <a:stCxn id="899" idx="3"/>
          </p:cNvCxnSpPr>
          <p:nvPr/>
        </p:nvCxnSpPr>
        <p:spPr>
          <a:xfrm flipH="1" rot="10800000">
            <a:off x="4186085" y="3117807"/>
            <a:ext cx="1492800" cy="598800"/>
          </a:xfrm>
          <a:prstGeom prst="straightConnector1">
            <a:avLst/>
          </a:prstGeom>
          <a:noFill/>
          <a:ln cap="flat" cmpd="sng" w="57150">
            <a:solidFill>
              <a:srgbClr val="FFC000"/>
            </a:solidFill>
            <a:prstDash val="solid"/>
            <a:round/>
            <a:headEnd len="sm" w="sm" type="none"/>
            <a:tailEnd len="med" w="med" type="triangle"/>
          </a:ln>
          <a:effectLst>
            <a:outerShdw blurRad="40000" rotWithShape="0" dir="5400000" dist="20000">
              <a:srgbClr val="000000">
                <a:alpha val="37254"/>
              </a:srgbClr>
            </a:outerShdw>
          </a:effectLst>
        </p:spPr>
      </p:cxnSp>
      <p:grpSp>
        <p:nvGrpSpPr>
          <p:cNvPr id="903" name="Google Shape;903;p77"/>
          <p:cNvGrpSpPr/>
          <p:nvPr/>
        </p:nvGrpSpPr>
        <p:grpSpPr>
          <a:xfrm>
            <a:off x="5946209" y="3020044"/>
            <a:ext cx="2865020" cy="2152224"/>
            <a:chOff x="5946209" y="2943844"/>
            <a:chExt cx="2865020" cy="2152224"/>
          </a:xfrm>
        </p:grpSpPr>
        <p:cxnSp>
          <p:nvCxnSpPr>
            <p:cNvPr id="904" name="Google Shape;904;p77"/>
            <p:cNvCxnSpPr>
              <a:endCxn id="892" idx="3"/>
            </p:cNvCxnSpPr>
            <p:nvPr/>
          </p:nvCxnSpPr>
          <p:spPr>
            <a:xfrm rot="10800000">
              <a:off x="7025847" y="2943844"/>
              <a:ext cx="1558800" cy="0"/>
            </a:xfrm>
            <a:prstGeom prst="straightConnector1">
              <a:avLst/>
            </a:prstGeom>
            <a:noFill/>
            <a:ln cap="flat" cmpd="sng" w="57150">
              <a:solidFill>
                <a:srgbClr val="FFC000"/>
              </a:solidFill>
              <a:prstDash val="solid"/>
              <a:round/>
              <a:headEnd len="med" w="med" type="triangle"/>
              <a:tailEnd len="med" w="med" type="triangle"/>
            </a:ln>
            <a:effectLst>
              <a:outerShdw blurRad="40000" rotWithShape="0" dir="5400000" dist="20000">
                <a:srgbClr val="000000">
                  <a:alpha val="37254"/>
                </a:srgbClr>
              </a:outerShdw>
            </a:effectLst>
          </p:spPr>
        </p:cxnSp>
        <p:sp>
          <p:nvSpPr>
            <p:cNvPr id="905" name="Google Shape;905;p77"/>
            <p:cNvSpPr/>
            <p:nvPr/>
          </p:nvSpPr>
          <p:spPr>
            <a:xfrm>
              <a:off x="5946209" y="2969414"/>
              <a:ext cx="2865020" cy="2089465"/>
            </a:xfrm>
            <a:prstGeom prst="upArrowCallout">
              <a:avLst>
                <a:gd fmla="val 2840" name="adj1"/>
                <a:gd fmla="val 5909" name="adj2"/>
                <a:gd fmla="val 6917" name="adj3"/>
                <a:gd fmla="val 54770" name="adj4"/>
              </a:avLst>
            </a:prstGeom>
            <a:solidFill>
              <a:srgbClr val="FFC000"/>
            </a:solidFill>
            <a:ln cap="flat" cmpd="sng" w="9525">
              <a:solidFill>
                <a:srgbClr val="FFC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906" name="Google Shape;906;p77"/>
            <p:cNvSpPr txBox="1"/>
            <p:nvPr/>
          </p:nvSpPr>
          <p:spPr>
            <a:xfrm>
              <a:off x="5946209" y="3895739"/>
              <a:ext cx="2865020" cy="120032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Billing Account WF sends webhook to PSP integration layer to request REFUND for the Credit Memo amount. PSP responds with success/ failure. Integration sends events back to Billing WF. Billing WF updates the Credit Memo status.</a:t>
              </a:r>
              <a:endParaRPr b="0" i="0" sz="1400" u="none" cap="none" strike="noStrike">
                <a:solidFill>
                  <a:srgbClr val="000000"/>
                </a:solidFill>
                <a:latin typeface="Arial"/>
                <a:ea typeface="Arial"/>
                <a:cs typeface="Arial"/>
                <a:sym typeface="Arial"/>
              </a:endParaRPr>
            </a:p>
          </p:txBody>
        </p:sp>
        <p:sp>
          <p:nvSpPr>
            <p:cNvPr id="907" name="Google Shape;907;p77"/>
            <p:cNvSpPr/>
            <p:nvPr/>
          </p:nvSpPr>
          <p:spPr>
            <a:xfrm>
              <a:off x="7945659" y="3532844"/>
              <a:ext cx="407597" cy="389052"/>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4</a:t>
              </a:r>
              <a:endParaRPr b="0" i="0" sz="1400" u="none" cap="none" strike="noStrike">
                <a:solidFill>
                  <a:srgbClr val="000000"/>
                </a:solidFill>
                <a:latin typeface="Arial"/>
                <a:ea typeface="Arial"/>
                <a:cs typeface="Arial"/>
                <a:sym typeface="Arial"/>
              </a:endParaRPr>
            </a:p>
          </p:txBody>
        </p:sp>
      </p:grpSp>
      <p:sp>
        <p:nvSpPr>
          <p:cNvPr id="908" name="Google Shape;908;p77"/>
          <p:cNvSpPr txBox="1"/>
          <p:nvPr/>
        </p:nvSpPr>
        <p:spPr>
          <a:xfrm>
            <a:off x="4225890" y="1568350"/>
            <a:ext cx="3157500" cy="35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FFFFFF"/>
                </a:solidFill>
                <a:latin typeface="Arial"/>
                <a:ea typeface="Arial"/>
                <a:cs typeface="Arial"/>
                <a:sym typeface="Arial"/>
              </a:rPr>
              <a:t>ECommerce / ERP/ Customer Care </a:t>
            </a:r>
            <a:endParaRPr b="0" i="0" sz="1400" u="none" cap="none" strike="noStrike">
              <a:solidFill>
                <a:srgbClr val="FFFFFF"/>
              </a:solidFill>
              <a:latin typeface="Arial"/>
              <a:ea typeface="Arial"/>
              <a:cs typeface="Arial"/>
              <a:sym typeface="Arial"/>
            </a:endParaRPr>
          </a:p>
        </p:txBody>
      </p:sp>
      <p:grpSp>
        <p:nvGrpSpPr>
          <p:cNvPr id="909" name="Google Shape;909;p77"/>
          <p:cNvGrpSpPr/>
          <p:nvPr/>
        </p:nvGrpSpPr>
        <p:grpSpPr>
          <a:xfrm>
            <a:off x="669132" y="635419"/>
            <a:ext cx="3967968" cy="1409006"/>
            <a:chOff x="669132" y="559219"/>
            <a:chExt cx="3967968" cy="1409006"/>
          </a:xfrm>
        </p:grpSpPr>
        <p:sp>
          <p:nvSpPr>
            <p:cNvPr id="910" name="Google Shape;910;p77"/>
            <p:cNvSpPr/>
            <p:nvPr/>
          </p:nvSpPr>
          <p:spPr>
            <a:xfrm>
              <a:off x="992400" y="812575"/>
              <a:ext cx="3644700" cy="1127400"/>
            </a:xfrm>
            <a:prstGeom prst="rect">
              <a:avLst/>
            </a:prstGeom>
            <a:solidFill>
              <a:srgbClr val="FFC000"/>
            </a:solidFill>
            <a:ln cap="flat" cmpd="sng" w="952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chemeClr val="lt1"/>
                </a:solidFill>
                <a:latin typeface="Calibri"/>
                <a:ea typeface="Calibri"/>
                <a:cs typeface="Calibri"/>
                <a:sym typeface="Calibri"/>
              </a:endParaRPr>
            </a:p>
          </p:txBody>
        </p:sp>
        <p:sp>
          <p:nvSpPr>
            <p:cNvPr id="911" name="Google Shape;911;p77"/>
            <p:cNvSpPr txBox="1"/>
            <p:nvPr/>
          </p:nvSpPr>
          <p:spPr>
            <a:xfrm>
              <a:off x="1021050" y="823425"/>
              <a:ext cx="3548476" cy="114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rgbClr val="202224"/>
                  </a:solidFill>
                  <a:latin typeface="Calibri"/>
                  <a:ea typeface="Calibri"/>
                  <a:cs typeface="Calibri"/>
                  <a:sym typeface="Calibri"/>
                </a:rPr>
                <a:t>CSR search for a customer order in COMPLETE status, User Action request for associated order, response includes attributes required in Return Capture form. CSR captures Return and submit. Event is sent to associated ORDER WF with all required attributes</a:t>
              </a:r>
              <a:endParaRPr b="0" i="0" sz="1400" u="none" cap="none" strike="noStrike">
                <a:solidFill>
                  <a:srgbClr val="000000"/>
                </a:solidFill>
                <a:latin typeface="Arial"/>
                <a:ea typeface="Arial"/>
                <a:cs typeface="Arial"/>
                <a:sym typeface="Arial"/>
              </a:endParaRPr>
            </a:p>
          </p:txBody>
        </p:sp>
        <p:sp>
          <p:nvSpPr>
            <p:cNvPr id="912" name="Google Shape;912;p77"/>
            <p:cNvSpPr/>
            <p:nvPr/>
          </p:nvSpPr>
          <p:spPr>
            <a:xfrm>
              <a:off x="669132" y="559219"/>
              <a:ext cx="407597" cy="389052"/>
            </a:xfrm>
            <a:prstGeom prst="ellipse">
              <a:avLst/>
            </a:prstGeom>
            <a:solidFill>
              <a:schemeClr val="lt1"/>
            </a:solidFill>
            <a:ln cap="flat" cmpd="sng" w="28575">
              <a:solidFill>
                <a:srgbClr val="FFC000"/>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GB" sz="2000" u="none" cap="none" strike="noStrike">
                  <a:solidFill>
                    <a:srgbClr val="202224"/>
                  </a:solidFill>
                  <a:latin typeface="Calibri"/>
                  <a:ea typeface="Calibri"/>
                  <a:cs typeface="Calibri"/>
                  <a:sym typeface="Calibri"/>
                </a:rPr>
                <a:t>1</a:t>
              </a:r>
              <a:endParaRPr b="0" i="0" sz="1400" u="none" cap="none" strike="noStrike">
                <a:solidFill>
                  <a:srgbClr val="000000"/>
                </a:solidFill>
                <a:latin typeface="Arial"/>
                <a:ea typeface="Arial"/>
                <a:cs typeface="Arial"/>
                <a:sym typeface="Arial"/>
              </a:endParaRPr>
            </a:p>
          </p:txBody>
        </p:sp>
      </p:grpSp>
      <p:cxnSp>
        <p:nvCxnSpPr>
          <p:cNvPr id="913" name="Google Shape;913;p77"/>
          <p:cNvCxnSpPr>
            <a:endCxn id="881" idx="7"/>
          </p:cNvCxnSpPr>
          <p:nvPr/>
        </p:nvCxnSpPr>
        <p:spPr>
          <a:xfrm flipH="1">
            <a:off x="3230922" y="1509373"/>
            <a:ext cx="1719000" cy="1144800"/>
          </a:xfrm>
          <a:prstGeom prst="straightConnector1">
            <a:avLst/>
          </a:prstGeom>
          <a:noFill/>
          <a:ln cap="flat" cmpd="sng" w="57150">
            <a:solidFill>
              <a:srgbClr val="FFC000"/>
            </a:solidFill>
            <a:prstDash val="solid"/>
            <a:round/>
            <a:headEnd len="med" w="med" type="triangle"/>
            <a:tailEnd len="med" w="med" type="triangle"/>
          </a:ln>
          <a:effectLst>
            <a:outerShdw blurRad="40000" rotWithShape="0" dir="5400000" dist="20000">
              <a:srgbClr val="000000">
                <a:alpha val="37254"/>
              </a:srgbClr>
            </a:outerShdw>
          </a:effectLst>
        </p:spPr>
      </p:cxnSp>
      <p:sp>
        <p:nvSpPr>
          <p:cNvPr id="914" name="Google Shape;914;p77"/>
          <p:cNvSpPr txBox="1"/>
          <p:nvPr>
            <p:ph type="title"/>
          </p:nvPr>
        </p:nvSpPr>
        <p:spPr>
          <a:xfrm>
            <a:off x="354080" y="288753"/>
            <a:ext cx="7736100" cy="343500"/>
          </a:xfrm>
          <a:prstGeom prst="rect">
            <a:avLst/>
          </a:prstGeom>
        </p:spPr>
        <p:txBody>
          <a:bodyPr anchorCtr="0" anchor="t" bIns="34275" lIns="68575" spcFirstLastPara="1" rIns="68575" wrap="square" tIns="34275">
            <a:noAutofit/>
          </a:bodyPr>
          <a:lstStyle/>
          <a:p>
            <a:pPr indent="0" lvl="0" marL="0" rtl="0" algn="l">
              <a:spcBef>
                <a:spcPts val="0"/>
              </a:spcBef>
              <a:spcAft>
                <a:spcPts val="0"/>
              </a:spcAft>
              <a:buNone/>
            </a:pPr>
            <a:r>
              <a:rPr lang="en-GB"/>
              <a:t>Return &amp; Refund</a:t>
            </a:r>
            <a:r>
              <a:rPr lang="en-GB"/>
              <a:t>: Return - Credit Memo - Refund</a:t>
            </a:r>
            <a:endParaRPr/>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1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7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9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0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8" name="Shape 918"/>
        <p:cNvGrpSpPr/>
        <p:nvPr/>
      </p:nvGrpSpPr>
      <p:grpSpPr>
        <a:xfrm>
          <a:off x="0" y="0"/>
          <a:ext cx="0" cy="0"/>
          <a:chOff x="0" y="0"/>
          <a:chExt cx="0" cy="0"/>
        </a:xfrm>
      </p:grpSpPr>
      <p:sp>
        <p:nvSpPr>
          <p:cNvPr id="919" name="Google Shape;919;p78"/>
          <p:cNvSpPr/>
          <p:nvPr/>
        </p:nvSpPr>
        <p:spPr>
          <a:xfrm>
            <a:off x="1605196" y="614823"/>
            <a:ext cx="1152673"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eCommerce</a:t>
            </a:r>
            <a:endParaRPr b="0" i="0" sz="1050" u="none" cap="none" strike="noStrike">
              <a:solidFill>
                <a:srgbClr val="000000"/>
              </a:solidFill>
              <a:latin typeface="Arial"/>
              <a:ea typeface="Arial"/>
              <a:cs typeface="Arial"/>
              <a:sym typeface="Arial"/>
            </a:endParaRPr>
          </a:p>
        </p:txBody>
      </p:sp>
      <p:sp>
        <p:nvSpPr>
          <p:cNvPr id="920" name="Google Shape;920;p78"/>
          <p:cNvSpPr/>
          <p:nvPr/>
        </p:nvSpPr>
        <p:spPr>
          <a:xfrm>
            <a:off x="2994327" y="614823"/>
            <a:ext cx="9426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921" name="Google Shape;921;p78"/>
          <p:cNvSpPr/>
          <p:nvPr/>
        </p:nvSpPr>
        <p:spPr>
          <a:xfrm>
            <a:off x="1605869" y="2014122"/>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Checkout</a:t>
            </a:r>
            <a:endParaRPr b="0" i="0" sz="1050" u="none" cap="none" strike="noStrike">
              <a:solidFill>
                <a:srgbClr val="000000"/>
              </a:solidFill>
              <a:latin typeface="Arial"/>
              <a:ea typeface="Arial"/>
              <a:cs typeface="Arial"/>
              <a:sym typeface="Arial"/>
            </a:endParaRPr>
          </a:p>
        </p:txBody>
      </p:sp>
      <p:sp>
        <p:nvSpPr>
          <p:cNvPr id="922" name="Google Shape;922;p78"/>
          <p:cNvSpPr/>
          <p:nvPr/>
        </p:nvSpPr>
        <p:spPr>
          <a:xfrm>
            <a:off x="1605869" y="2326874"/>
            <a:ext cx="1152000" cy="20442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Payment page/popup</a:t>
            </a:r>
            <a:endParaRPr b="0" i="0" sz="1050" u="none" cap="none" strike="noStrike">
              <a:solidFill>
                <a:srgbClr val="000000"/>
              </a:solidFill>
              <a:latin typeface="Arial"/>
              <a:ea typeface="Arial"/>
              <a:cs typeface="Arial"/>
              <a:sym typeface="Arial"/>
            </a:endParaRPr>
          </a:p>
        </p:txBody>
      </p:sp>
      <p:sp>
        <p:nvSpPr>
          <p:cNvPr id="923" name="Google Shape;923;p78"/>
          <p:cNvSpPr/>
          <p:nvPr/>
        </p:nvSpPr>
        <p:spPr>
          <a:xfrm>
            <a:off x="2994329" y="2280142"/>
            <a:ext cx="942688" cy="29788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Card authorized &amp; fraud check</a:t>
            </a:r>
            <a:endParaRPr b="0" i="0" sz="825" u="none" cap="none" strike="noStrike">
              <a:solidFill>
                <a:schemeClr val="dk1"/>
              </a:solidFill>
              <a:latin typeface="Calibri"/>
              <a:ea typeface="Calibri"/>
              <a:cs typeface="Calibri"/>
              <a:sym typeface="Calibri"/>
            </a:endParaRPr>
          </a:p>
        </p:txBody>
      </p:sp>
      <p:sp>
        <p:nvSpPr>
          <p:cNvPr id="924" name="Google Shape;924;p78"/>
          <p:cNvSpPr/>
          <p:nvPr/>
        </p:nvSpPr>
        <p:spPr>
          <a:xfrm>
            <a:off x="1605196" y="2654968"/>
            <a:ext cx="1152673" cy="22430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confirmed</a:t>
            </a:r>
            <a:endParaRPr b="0" i="0" sz="1050" u="none" cap="none" strike="noStrike">
              <a:solidFill>
                <a:srgbClr val="000000"/>
              </a:solidFill>
              <a:latin typeface="Arial"/>
              <a:ea typeface="Arial"/>
              <a:cs typeface="Arial"/>
              <a:sym typeface="Arial"/>
            </a:endParaRPr>
          </a:p>
        </p:txBody>
      </p:sp>
      <p:sp>
        <p:nvSpPr>
          <p:cNvPr id="925" name="Google Shape;925;p78"/>
          <p:cNvSpPr/>
          <p:nvPr/>
        </p:nvSpPr>
        <p:spPr>
          <a:xfrm>
            <a:off x="4159621" y="2633391"/>
            <a:ext cx="147570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created with payment transaction</a:t>
            </a:r>
            <a:endParaRPr b="0" i="0" sz="1050" u="none" cap="none" strike="noStrike">
              <a:solidFill>
                <a:schemeClr val="dk1"/>
              </a:solidFill>
              <a:latin typeface="Arial"/>
              <a:ea typeface="Arial"/>
              <a:cs typeface="Arial"/>
              <a:sym typeface="Arial"/>
            </a:endParaRPr>
          </a:p>
        </p:txBody>
      </p:sp>
      <p:cxnSp>
        <p:nvCxnSpPr>
          <p:cNvPr id="926" name="Google Shape;926;p78"/>
          <p:cNvCxnSpPr>
            <a:stCxn id="924" idx="3"/>
            <a:endCxn id="925" idx="1"/>
          </p:cNvCxnSpPr>
          <p:nvPr/>
        </p:nvCxnSpPr>
        <p:spPr>
          <a:xfrm>
            <a:off x="2757869" y="2767122"/>
            <a:ext cx="1401900" cy="0"/>
          </a:xfrm>
          <a:prstGeom prst="straightConnector1">
            <a:avLst/>
          </a:prstGeom>
          <a:noFill/>
          <a:ln cap="flat" cmpd="sng" w="9525">
            <a:solidFill>
              <a:schemeClr val="accent1"/>
            </a:solidFill>
            <a:prstDash val="solid"/>
            <a:miter lim="800000"/>
            <a:headEnd len="sm" w="sm" type="none"/>
            <a:tailEnd len="med" w="med" type="triangle"/>
          </a:ln>
        </p:spPr>
      </p:cxnSp>
      <p:sp>
        <p:nvSpPr>
          <p:cNvPr id="927" name="Google Shape;927;p78"/>
          <p:cNvSpPr/>
          <p:nvPr/>
        </p:nvSpPr>
        <p:spPr>
          <a:xfrm>
            <a:off x="4159621" y="3597981"/>
            <a:ext cx="1475701" cy="26850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30" u="none" cap="none" strike="noStrike">
                <a:solidFill>
                  <a:schemeClr val="dk1"/>
                </a:solidFill>
                <a:latin typeface="Calibri"/>
                <a:ea typeface="Calibri"/>
                <a:cs typeface="Calibri"/>
                <a:sym typeface="Calibri"/>
              </a:rPr>
              <a:t>Fulfillment updated</a:t>
            </a:r>
            <a:endParaRPr b="0" i="0" sz="830" u="none" cap="none" strike="noStrike">
              <a:solidFill>
                <a:srgbClr val="000000"/>
              </a:solidFill>
              <a:latin typeface="Arial"/>
              <a:ea typeface="Arial"/>
              <a:cs typeface="Arial"/>
              <a:sym typeface="Arial"/>
            </a:endParaRPr>
          </a:p>
        </p:txBody>
      </p:sp>
      <p:sp>
        <p:nvSpPr>
          <p:cNvPr id="928" name="Google Shape;928;p78"/>
          <p:cNvSpPr/>
          <p:nvPr/>
        </p:nvSpPr>
        <p:spPr>
          <a:xfrm>
            <a:off x="5783202" y="3141810"/>
            <a:ext cx="2684907"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Pick / Pack / Ship</a:t>
            </a:r>
            <a:endParaRPr b="0" i="0" sz="1050" u="none" cap="none" strike="noStrike">
              <a:solidFill>
                <a:srgbClr val="000000"/>
              </a:solidFill>
              <a:latin typeface="Arial"/>
              <a:ea typeface="Arial"/>
              <a:cs typeface="Arial"/>
              <a:sym typeface="Arial"/>
            </a:endParaRPr>
          </a:p>
        </p:txBody>
      </p:sp>
      <p:cxnSp>
        <p:nvCxnSpPr>
          <p:cNvPr id="929" name="Google Shape;929;p78"/>
          <p:cNvCxnSpPr>
            <a:stCxn id="921" idx="2"/>
            <a:endCxn id="922" idx="0"/>
          </p:cNvCxnSpPr>
          <p:nvPr/>
        </p:nvCxnSpPr>
        <p:spPr>
          <a:xfrm>
            <a:off x="2181869" y="2202228"/>
            <a:ext cx="0" cy="124500"/>
          </a:xfrm>
          <a:prstGeom prst="straightConnector1">
            <a:avLst/>
          </a:prstGeom>
          <a:noFill/>
          <a:ln cap="flat" cmpd="sng" w="9525">
            <a:solidFill>
              <a:schemeClr val="accent1"/>
            </a:solidFill>
            <a:prstDash val="solid"/>
            <a:miter lim="800000"/>
            <a:headEnd len="sm" w="sm" type="none"/>
            <a:tailEnd len="med" w="med" type="triangle"/>
          </a:ln>
        </p:spPr>
      </p:cxnSp>
      <p:cxnSp>
        <p:nvCxnSpPr>
          <p:cNvPr id="930" name="Google Shape;930;p78"/>
          <p:cNvCxnSpPr>
            <a:stCxn id="922" idx="2"/>
            <a:endCxn id="924" idx="0"/>
          </p:cNvCxnSpPr>
          <p:nvPr/>
        </p:nvCxnSpPr>
        <p:spPr>
          <a:xfrm flipH="1">
            <a:off x="2181569" y="2531296"/>
            <a:ext cx="300" cy="123600"/>
          </a:xfrm>
          <a:prstGeom prst="straightConnector1">
            <a:avLst/>
          </a:prstGeom>
          <a:noFill/>
          <a:ln cap="flat" cmpd="sng" w="9525">
            <a:solidFill>
              <a:schemeClr val="accent1"/>
            </a:solidFill>
            <a:prstDash val="solid"/>
            <a:miter lim="800000"/>
            <a:headEnd len="sm" w="sm" type="none"/>
            <a:tailEnd len="med" w="med" type="triangle"/>
          </a:ln>
        </p:spPr>
      </p:cxnSp>
      <p:cxnSp>
        <p:nvCxnSpPr>
          <p:cNvPr id="931" name="Google Shape;931;p78"/>
          <p:cNvCxnSpPr>
            <a:stCxn id="922" idx="3"/>
            <a:endCxn id="923" idx="1"/>
          </p:cNvCxnSpPr>
          <p:nvPr/>
        </p:nvCxnSpPr>
        <p:spPr>
          <a:xfrm>
            <a:off x="2757869" y="2429085"/>
            <a:ext cx="236400" cy="0"/>
          </a:xfrm>
          <a:prstGeom prst="straightConnector1">
            <a:avLst/>
          </a:prstGeom>
          <a:noFill/>
          <a:ln cap="flat" cmpd="sng" w="9525">
            <a:solidFill>
              <a:schemeClr val="accent1"/>
            </a:solidFill>
            <a:prstDash val="solid"/>
            <a:miter lim="800000"/>
            <a:headEnd len="med" w="med" type="triangle"/>
            <a:tailEnd len="med" w="med" type="triangle"/>
          </a:ln>
        </p:spPr>
      </p:cxnSp>
      <p:sp>
        <p:nvSpPr>
          <p:cNvPr id="932" name="Google Shape;932;p78"/>
          <p:cNvSpPr/>
          <p:nvPr/>
        </p:nvSpPr>
        <p:spPr>
          <a:xfrm>
            <a:off x="4159621" y="3141809"/>
            <a:ext cx="147570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assigned to warehouse</a:t>
            </a:r>
            <a:endParaRPr b="0" i="0" sz="1050" u="none" cap="none" strike="noStrike">
              <a:solidFill>
                <a:srgbClr val="000000"/>
              </a:solidFill>
              <a:latin typeface="Arial"/>
              <a:ea typeface="Arial"/>
              <a:cs typeface="Arial"/>
              <a:sym typeface="Arial"/>
            </a:endParaRPr>
          </a:p>
        </p:txBody>
      </p:sp>
      <p:cxnSp>
        <p:nvCxnSpPr>
          <p:cNvPr id="933" name="Google Shape;933;p78"/>
          <p:cNvCxnSpPr>
            <a:stCxn id="932" idx="3"/>
            <a:endCxn id="928" idx="1"/>
          </p:cNvCxnSpPr>
          <p:nvPr/>
        </p:nvCxnSpPr>
        <p:spPr>
          <a:xfrm>
            <a:off x="5635322" y="3267212"/>
            <a:ext cx="1479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934" name="Google Shape;934;p78"/>
          <p:cNvCxnSpPr>
            <a:stCxn id="925" idx="2"/>
            <a:endCxn id="932" idx="0"/>
          </p:cNvCxnSpPr>
          <p:nvPr/>
        </p:nvCxnSpPr>
        <p:spPr>
          <a:xfrm>
            <a:off x="4897472" y="2900853"/>
            <a:ext cx="0" cy="240900"/>
          </a:xfrm>
          <a:prstGeom prst="straightConnector1">
            <a:avLst/>
          </a:prstGeom>
          <a:noFill/>
          <a:ln cap="flat" cmpd="sng" w="9525">
            <a:solidFill>
              <a:schemeClr val="accent1"/>
            </a:solidFill>
            <a:prstDash val="solid"/>
            <a:miter lim="800000"/>
            <a:headEnd len="sm" w="sm" type="none"/>
            <a:tailEnd len="med" w="med" type="triangle"/>
          </a:ln>
        </p:spPr>
      </p:cxnSp>
      <p:cxnSp>
        <p:nvCxnSpPr>
          <p:cNvPr id="935" name="Google Shape;935;p78"/>
          <p:cNvCxnSpPr>
            <a:stCxn id="928" idx="2"/>
            <a:endCxn id="927" idx="3"/>
          </p:cNvCxnSpPr>
          <p:nvPr/>
        </p:nvCxnSpPr>
        <p:spPr>
          <a:xfrm rot="5400000">
            <a:off x="6210655" y="2817216"/>
            <a:ext cx="339600" cy="1490400"/>
          </a:xfrm>
          <a:prstGeom prst="bentConnector2">
            <a:avLst/>
          </a:prstGeom>
          <a:noFill/>
          <a:ln cap="flat" cmpd="sng" w="9525">
            <a:solidFill>
              <a:schemeClr val="accent1"/>
            </a:solidFill>
            <a:prstDash val="solid"/>
            <a:miter lim="800000"/>
            <a:headEnd len="sm" w="sm" type="none"/>
            <a:tailEnd len="med" w="med" type="triangle"/>
          </a:ln>
        </p:spPr>
      </p:cxnSp>
      <p:sp>
        <p:nvSpPr>
          <p:cNvPr id="936" name="Google Shape;936;p78"/>
          <p:cNvSpPr txBox="1"/>
          <p:nvPr/>
        </p:nvSpPr>
        <p:spPr>
          <a:xfrm>
            <a:off x="392796" y="45273"/>
            <a:ext cx="70434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i="0" lang="en-GB" sz="1800" u="none" cap="none" strike="noStrike">
                <a:solidFill>
                  <a:schemeClr val="dk1"/>
                </a:solidFill>
                <a:latin typeface="Calibri"/>
                <a:ea typeface="Calibri"/>
                <a:cs typeface="Calibri"/>
                <a:sym typeface="Calibri"/>
              </a:rPr>
              <a:t>Typical Order Fulfillment Flow (Home Delivery)</a:t>
            </a:r>
            <a:endParaRPr b="0" i="0" sz="1050" u="none" cap="none" strike="noStrike">
              <a:solidFill>
                <a:srgbClr val="000000"/>
              </a:solidFill>
              <a:latin typeface="Arial"/>
              <a:ea typeface="Arial"/>
              <a:cs typeface="Arial"/>
              <a:sym typeface="Arial"/>
            </a:endParaRPr>
          </a:p>
        </p:txBody>
      </p:sp>
      <p:sp>
        <p:nvSpPr>
          <p:cNvPr id="937" name="Google Shape;937;p78"/>
          <p:cNvSpPr/>
          <p:nvPr/>
        </p:nvSpPr>
        <p:spPr>
          <a:xfrm>
            <a:off x="4159619" y="614823"/>
            <a:ext cx="147571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938" name="Google Shape;938;p78"/>
          <p:cNvSpPr/>
          <p:nvPr/>
        </p:nvSpPr>
        <p:spPr>
          <a:xfrm>
            <a:off x="5783202" y="614823"/>
            <a:ext cx="830447"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Store Solution</a:t>
            </a:r>
            <a:endParaRPr b="0" i="0" sz="1050" u="none" cap="none" strike="noStrike">
              <a:solidFill>
                <a:schemeClr val="lt1"/>
              </a:solidFill>
              <a:latin typeface="Calibri"/>
              <a:ea typeface="Calibri"/>
              <a:cs typeface="Calibri"/>
              <a:sym typeface="Calibri"/>
            </a:endParaRPr>
          </a:p>
        </p:txBody>
      </p:sp>
      <p:sp>
        <p:nvSpPr>
          <p:cNvPr id="939" name="Google Shape;939;p78"/>
          <p:cNvSpPr/>
          <p:nvPr/>
        </p:nvSpPr>
        <p:spPr>
          <a:xfrm>
            <a:off x="507137" y="618340"/>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940" name="Google Shape;940;p78"/>
          <p:cNvSpPr/>
          <p:nvPr/>
        </p:nvSpPr>
        <p:spPr>
          <a:xfrm>
            <a:off x="6759439" y="614822"/>
            <a:ext cx="17087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1050" u="none" cap="none" strike="noStrike">
                <a:solidFill>
                  <a:schemeClr val="lt1"/>
                </a:solidFill>
                <a:latin typeface="Calibri"/>
                <a:ea typeface="Calibri"/>
                <a:cs typeface="Calibri"/>
                <a:sym typeface="Calibri"/>
              </a:rPr>
              <a:t>ERP / WMS</a:t>
            </a:r>
            <a:endParaRPr b="0" i="0" sz="1050" u="none" cap="none" strike="noStrike">
              <a:solidFill>
                <a:srgbClr val="000000"/>
              </a:solidFill>
              <a:latin typeface="Arial"/>
              <a:ea typeface="Arial"/>
              <a:cs typeface="Arial"/>
              <a:sym typeface="Arial"/>
            </a:endParaRPr>
          </a:p>
        </p:txBody>
      </p:sp>
      <p:sp>
        <p:nvSpPr>
          <p:cNvPr id="941" name="Google Shape;941;p78"/>
          <p:cNvSpPr/>
          <p:nvPr/>
        </p:nvSpPr>
        <p:spPr>
          <a:xfrm>
            <a:off x="4159619" y="1092694"/>
            <a:ext cx="1475711" cy="16341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catalog updated</a:t>
            </a:r>
            <a:endParaRPr b="0" i="0" sz="1050" u="none" cap="none" strike="noStrike">
              <a:solidFill>
                <a:srgbClr val="000000"/>
              </a:solidFill>
              <a:latin typeface="Arial"/>
              <a:ea typeface="Arial"/>
              <a:cs typeface="Arial"/>
              <a:sym typeface="Arial"/>
            </a:endParaRPr>
          </a:p>
        </p:txBody>
      </p:sp>
      <p:sp>
        <p:nvSpPr>
          <p:cNvPr id="942" name="Google Shape;942;p78"/>
          <p:cNvSpPr/>
          <p:nvPr/>
        </p:nvSpPr>
        <p:spPr>
          <a:xfrm>
            <a:off x="4159619" y="1390776"/>
            <a:ext cx="1475709" cy="1819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Virtual catalog updated</a:t>
            </a:r>
            <a:endParaRPr b="0" i="0" sz="1050" u="none" cap="none" strike="noStrike">
              <a:solidFill>
                <a:srgbClr val="000000"/>
              </a:solidFill>
              <a:latin typeface="Arial"/>
              <a:ea typeface="Arial"/>
              <a:cs typeface="Arial"/>
              <a:sym typeface="Arial"/>
            </a:endParaRPr>
          </a:p>
        </p:txBody>
      </p:sp>
      <p:sp>
        <p:nvSpPr>
          <p:cNvPr id="943" name="Google Shape;943;p78"/>
          <p:cNvSpPr/>
          <p:nvPr/>
        </p:nvSpPr>
        <p:spPr>
          <a:xfrm>
            <a:off x="1605869" y="1388375"/>
            <a:ext cx="1152000" cy="18091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Item availability cached</a:t>
            </a:r>
            <a:endParaRPr b="0" i="0" sz="1050" u="none" cap="none" strike="noStrike">
              <a:solidFill>
                <a:srgbClr val="000000"/>
              </a:solidFill>
              <a:latin typeface="Arial"/>
              <a:ea typeface="Arial"/>
              <a:cs typeface="Arial"/>
              <a:sym typeface="Arial"/>
            </a:endParaRPr>
          </a:p>
        </p:txBody>
      </p:sp>
      <p:cxnSp>
        <p:nvCxnSpPr>
          <p:cNvPr id="944" name="Google Shape;944;p78"/>
          <p:cNvCxnSpPr>
            <a:stCxn id="941" idx="2"/>
            <a:endCxn id="942" idx="0"/>
          </p:cNvCxnSpPr>
          <p:nvPr/>
        </p:nvCxnSpPr>
        <p:spPr>
          <a:xfrm>
            <a:off x="4897475" y="1256105"/>
            <a:ext cx="0" cy="134700"/>
          </a:xfrm>
          <a:prstGeom prst="straightConnector1">
            <a:avLst/>
          </a:prstGeom>
          <a:noFill/>
          <a:ln cap="flat" cmpd="sng" w="9525">
            <a:solidFill>
              <a:schemeClr val="accent1"/>
            </a:solidFill>
            <a:prstDash val="solid"/>
            <a:miter lim="800000"/>
            <a:headEnd len="sm" w="sm" type="none"/>
            <a:tailEnd len="med" w="med" type="triangle"/>
          </a:ln>
        </p:spPr>
      </p:cxnSp>
      <p:sp>
        <p:nvSpPr>
          <p:cNvPr id="945" name="Google Shape;945;p78"/>
          <p:cNvSpPr/>
          <p:nvPr/>
        </p:nvSpPr>
        <p:spPr>
          <a:xfrm>
            <a:off x="6759424" y="1092694"/>
            <a:ext cx="1708687" cy="16341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Inventory published for Warehouse</a:t>
            </a:r>
            <a:endParaRPr b="0" i="0" sz="1050" u="none" cap="none" strike="noStrike">
              <a:solidFill>
                <a:srgbClr val="000000"/>
              </a:solidFill>
              <a:latin typeface="Arial"/>
              <a:ea typeface="Arial"/>
              <a:cs typeface="Arial"/>
              <a:sym typeface="Arial"/>
            </a:endParaRPr>
          </a:p>
        </p:txBody>
      </p:sp>
      <p:sp>
        <p:nvSpPr>
          <p:cNvPr id="946" name="Google Shape;946;p78"/>
          <p:cNvSpPr/>
          <p:nvPr/>
        </p:nvSpPr>
        <p:spPr>
          <a:xfrm>
            <a:off x="4159619" y="2008893"/>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947" name="Google Shape;947;p78"/>
          <p:cNvCxnSpPr>
            <a:stCxn id="921" idx="3"/>
            <a:endCxn id="946" idx="1"/>
          </p:cNvCxnSpPr>
          <p:nvPr/>
        </p:nvCxnSpPr>
        <p:spPr>
          <a:xfrm flipH="1" rot="10800000">
            <a:off x="2757869" y="2103075"/>
            <a:ext cx="1401900" cy="5100"/>
          </a:xfrm>
          <a:prstGeom prst="straightConnector1">
            <a:avLst/>
          </a:prstGeom>
          <a:noFill/>
          <a:ln cap="flat" cmpd="sng" w="9525">
            <a:solidFill>
              <a:schemeClr val="accent1"/>
            </a:solidFill>
            <a:prstDash val="solid"/>
            <a:miter lim="800000"/>
            <a:headEnd len="med" w="med" type="triangle"/>
            <a:tailEnd len="med" w="med" type="triangle"/>
          </a:ln>
        </p:spPr>
      </p:cxnSp>
      <p:sp>
        <p:nvSpPr>
          <p:cNvPr id="948" name="Google Shape;948;p78"/>
          <p:cNvSpPr/>
          <p:nvPr/>
        </p:nvSpPr>
        <p:spPr>
          <a:xfrm>
            <a:off x="507137" y="2866790"/>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Your Order is Confirmed</a:t>
            </a:r>
            <a:endParaRPr b="0" i="0" sz="1050" u="none" cap="none" strike="noStrike">
              <a:solidFill>
                <a:srgbClr val="000000"/>
              </a:solidFill>
              <a:latin typeface="Arial"/>
              <a:ea typeface="Arial"/>
              <a:cs typeface="Arial"/>
              <a:sym typeface="Arial"/>
            </a:endParaRPr>
          </a:p>
        </p:txBody>
      </p:sp>
      <p:sp>
        <p:nvSpPr>
          <p:cNvPr id="949" name="Google Shape;949;p78"/>
          <p:cNvSpPr/>
          <p:nvPr/>
        </p:nvSpPr>
        <p:spPr>
          <a:xfrm>
            <a:off x="517974" y="3603608"/>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You</a:t>
            </a:r>
            <a:r>
              <a:rPr lang="en-GB" sz="825">
                <a:solidFill>
                  <a:schemeClr val="dk1"/>
                </a:solidFill>
                <a:latin typeface="Calibri"/>
                <a:ea typeface="Calibri"/>
                <a:cs typeface="Calibri"/>
                <a:sym typeface="Calibri"/>
              </a:rPr>
              <a:t>r </a:t>
            </a:r>
            <a:r>
              <a:rPr b="0" i="0" lang="en-GB" sz="825" u="none" cap="none" strike="noStrike">
                <a:solidFill>
                  <a:schemeClr val="dk1"/>
                </a:solidFill>
                <a:latin typeface="Calibri"/>
                <a:ea typeface="Calibri"/>
                <a:cs typeface="Calibri"/>
                <a:sym typeface="Calibri"/>
              </a:rPr>
              <a:t>Order has Shipped</a:t>
            </a:r>
            <a:endParaRPr b="0" i="0" sz="1050" u="none" cap="none" strike="noStrike">
              <a:solidFill>
                <a:srgbClr val="000000"/>
              </a:solidFill>
              <a:latin typeface="Arial"/>
              <a:ea typeface="Arial"/>
              <a:cs typeface="Arial"/>
              <a:sym typeface="Arial"/>
            </a:endParaRPr>
          </a:p>
        </p:txBody>
      </p:sp>
      <p:cxnSp>
        <p:nvCxnSpPr>
          <p:cNvPr id="950" name="Google Shape;950;p78"/>
          <p:cNvCxnSpPr>
            <a:stCxn id="924" idx="2"/>
            <a:endCxn id="948" idx="3"/>
          </p:cNvCxnSpPr>
          <p:nvPr/>
        </p:nvCxnSpPr>
        <p:spPr>
          <a:xfrm rot="5400000">
            <a:off x="1727333" y="2556176"/>
            <a:ext cx="131100" cy="777300"/>
          </a:xfrm>
          <a:prstGeom prst="bentConnector2">
            <a:avLst/>
          </a:prstGeom>
          <a:noFill/>
          <a:ln cap="flat" cmpd="sng" w="9525">
            <a:solidFill>
              <a:schemeClr val="accent1"/>
            </a:solidFill>
            <a:prstDash val="solid"/>
            <a:miter lim="800000"/>
            <a:headEnd len="sm" w="sm" type="none"/>
            <a:tailEnd len="med" w="med" type="triangle"/>
          </a:ln>
        </p:spPr>
      </p:cxnSp>
      <p:cxnSp>
        <p:nvCxnSpPr>
          <p:cNvPr id="951" name="Google Shape;951;p78"/>
          <p:cNvCxnSpPr>
            <a:stCxn id="927" idx="1"/>
            <a:endCxn id="949" idx="3"/>
          </p:cNvCxnSpPr>
          <p:nvPr/>
        </p:nvCxnSpPr>
        <p:spPr>
          <a:xfrm flipH="1">
            <a:off x="1404421" y="3732232"/>
            <a:ext cx="2755200" cy="15000"/>
          </a:xfrm>
          <a:prstGeom prst="straightConnector1">
            <a:avLst/>
          </a:prstGeom>
          <a:noFill/>
          <a:ln cap="flat" cmpd="sng" w="9525">
            <a:solidFill>
              <a:schemeClr val="accent1"/>
            </a:solidFill>
            <a:prstDash val="solid"/>
            <a:miter lim="800000"/>
            <a:headEnd len="sm" w="sm" type="none"/>
            <a:tailEnd len="med" w="med" type="triangle"/>
          </a:ln>
        </p:spPr>
      </p:cxnSp>
      <p:pic>
        <p:nvPicPr>
          <p:cNvPr descr="Red email 5 icon - Free red email icons" id="952" name="Google Shape;952;p78"/>
          <p:cNvPicPr preferRelativeResize="0"/>
          <p:nvPr/>
        </p:nvPicPr>
        <p:blipFill rotWithShape="1">
          <a:blip r:embed="rId3">
            <a:alphaModFix/>
          </a:blip>
          <a:srcRect b="0" l="0" r="0" t="0"/>
          <a:stretch/>
        </p:blipFill>
        <p:spPr>
          <a:xfrm>
            <a:off x="423558" y="2747130"/>
            <a:ext cx="188832" cy="188832"/>
          </a:xfrm>
          <a:prstGeom prst="rect">
            <a:avLst/>
          </a:prstGeom>
          <a:noFill/>
          <a:ln>
            <a:noFill/>
          </a:ln>
        </p:spPr>
      </p:pic>
      <p:pic>
        <p:nvPicPr>
          <p:cNvPr descr="Red email 5 icon - Free red email icons" id="953" name="Google Shape;953;p78"/>
          <p:cNvPicPr preferRelativeResize="0"/>
          <p:nvPr/>
        </p:nvPicPr>
        <p:blipFill rotWithShape="1">
          <a:blip r:embed="rId3">
            <a:alphaModFix/>
          </a:blip>
          <a:srcRect b="0" l="0" r="0" t="0"/>
          <a:stretch/>
        </p:blipFill>
        <p:spPr>
          <a:xfrm>
            <a:off x="412721" y="3497363"/>
            <a:ext cx="188832" cy="188832"/>
          </a:xfrm>
          <a:prstGeom prst="rect">
            <a:avLst/>
          </a:prstGeom>
          <a:noFill/>
          <a:ln>
            <a:noFill/>
          </a:ln>
        </p:spPr>
      </p:pic>
      <p:sp>
        <p:nvSpPr>
          <p:cNvPr id="954" name="Google Shape;954;p78"/>
          <p:cNvSpPr/>
          <p:nvPr/>
        </p:nvSpPr>
        <p:spPr>
          <a:xfrm>
            <a:off x="1605869" y="1699626"/>
            <a:ext cx="1152000"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Product details page</a:t>
            </a:r>
            <a:endParaRPr b="0" i="0" sz="1050" u="none" cap="none" strike="noStrike">
              <a:solidFill>
                <a:srgbClr val="000000"/>
              </a:solidFill>
              <a:latin typeface="Arial"/>
              <a:ea typeface="Arial"/>
              <a:cs typeface="Arial"/>
              <a:sym typeface="Arial"/>
            </a:endParaRPr>
          </a:p>
        </p:txBody>
      </p:sp>
      <p:sp>
        <p:nvSpPr>
          <p:cNvPr id="955" name="Google Shape;955;p78"/>
          <p:cNvSpPr/>
          <p:nvPr/>
        </p:nvSpPr>
        <p:spPr>
          <a:xfrm>
            <a:off x="4159618" y="1699626"/>
            <a:ext cx="1475709"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Fulfillment options </a:t>
            </a:r>
            <a:endParaRPr b="0" i="0" sz="1050" u="none" cap="none" strike="noStrike">
              <a:solidFill>
                <a:srgbClr val="000000"/>
              </a:solidFill>
              <a:latin typeface="Arial"/>
              <a:ea typeface="Arial"/>
              <a:cs typeface="Arial"/>
              <a:sym typeface="Arial"/>
            </a:endParaRPr>
          </a:p>
        </p:txBody>
      </p:sp>
      <p:cxnSp>
        <p:nvCxnSpPr>
          <p:cNvPr id="956" name="Google Shape;956;p78"/>
          <p:cNvCxnSpPr>
            <a:stCxn id="954" idx="3"/>
            <a:endCxn id="955" idx="1"/>
          </p:cNvCxnSpPr>
          <p:nvPr/>
        </p:nvCxnSpPr>
        <p:spPr>
          <a:xfrm>
            <a:off x="2757869" y="1793679"/>
            <a:ext cx="14016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957" name="Google Shape;957;p78"/>
          <p:cNvCxnSpPr>
            <a:stCxn id="954" idx="2"/>
            <a:endCxn id="921" idx="0"/>
          </p:cNvCxnSpPr>
          <p:nvPr/>
        </p:nvCxnSpPr>
        <p:spPr>
          <a:xfrm>
            <a:off x="2181869" y="1887732"/>
            <a:ext cx="0" cy="126300"/>
          </a:xfrm>
          <a:prstGeom prst="straightConnector1">
            <a:avLst/>
          </a:prstGeom>
          <a:noFill/>
          <a:ln cap="flat" cmpd="sng" w="9525">
            <a:solidFill>
              <a:schemeClr val="accent1"/>
            </a:solidFill>
            <a:prstDash val="solid"/>
            <a:miter lim="800000"/>
            <a:headEnd len="sm" w="sm" type="none"/>
            <a:tailEnd len="med" w="med" type="triangle"/>
          </a:ln>
        </p:spPr>
      </p:cxnSp>
      <p:cxnSp>
        <p:nvCxnSpPr>
          <p:cNvPr id="958" name="Google Shape;958;p78"/>
          <p:cNvCxnSpPr>
            <a:stCxn id="943" idx="3"/>
            <a:endCxn id="942" idx="1"/>
          </p:cNvCxnSpPr>
          <p:nvPr/>
        </p:nvCxnSpPr>
        <p:spPr>
          <a:xfrm>
            <a:off x="2757869" y="1478833"/>
            <a:ext cx="1401900" cy="3000"/>
          </a:xfrm>
          <a:prstGeom prst="straightConnector1">
            <a:avLst/>
          </a:prstGeom>
          <a:noFill/>
          <a:ln cap="flat" cmpd="sng" w="9525">
            <a:solidFill>
              <a:schemeClr val="accent1"/>
            </a:solidFill>
            <a:prstDash val="solid"/>
            <a:miter lim="800000"/>
            <a:headEnd len="med" w="med" type="triangle"/>
            <a:tailEnd len="sm" w="sm" type="none"/>
          </a:ln>
        </p:spPr>
      </p:cxnSp>
      <p:cxnSp>
        <p:nvCxnSpPr>
          <p:cNvPr id="959" name="Google Shape;959;p78"/>
          <p:cNvCxnSpPr>
            <a:stCxn id="945" idx="1"/>
            <a:endCxn id="941" idx="3"/>
          </p:cNvCxnSpPr>
          <p:nvPr/>
        </p:nvCxnSpPr>
        <p:spPr>
          <a:xfrm flipH="1">
            <a:off x="5635324" y="1174399"/>
            <a:ext cx="1124100" cy="600"/>
          </a:xfrm>
          <a:prstGeom prst="bentConnector3">
            <a:avLst>
              <a:gd fmla="val 50000" name="adj1"/>
            </a:avLst>
          </a:prstGeom>
          <a:noFill/>
          <a:ln cap="flat" cmpd="sng" w="9525">
            <a:solidFill>
              <a:schemeClr val="accent1"/>
            </a:solidFill>
            <a:prstDash val="solid"/>
            <a:miter lim="800000"/>
            <a:headEnd len="sm" w="sm" type="none"/>
            <a:tailEnd len="med" w="med" type="triangle"/>
          </a:ln>
        </p:spPr>
      </p:cxnSp>
      <p:sp>
        <p:nvSpPr>
          <p:cNvPr id="960" name="Google Shape;960;p78"/>
          <p:cNvSpPr/>
          <p:nvPr/>
        </p:nvSpPr>
        <p:spPr>
          <a:xfrm>
            <a:off x="4159618" y="4082750"/>
            <a:ext cx="1475704" cy="41677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Invoicing/Settlement triggered for fulfilled items</a:t>
            </a:r>
            <a:endParaRPr b="0" i="0" sz="1050" u="none" cap="none" strike="noStrike">
              <a:solidFill>
                <a:srgbClr val="000000"/>
              </a:solidFill>
              <a:latin typeface="Arial"/>
              <a:ea typeface="Arial"/>
              <a:cs typeface="Arial"/>
              <a:sym typeface="Arial"/>
            </a:endParaRPr>
          </a:p>
        </p:txBody>
      </p:sp>
      <p:sp>
        <p:nvSpPr>
          <p:cNvPr id="961" name="Google Shape;961;p78"/>
          <p:cNvSpPr/>
          <p:nvPr/>
        </p:nvSpPr>
        <p:spPr>
          <a:xfrm>
            <a:off x="3047492" y="4121822"/>
            <a:ext cx="942691" cy="338625"/>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Settlement request received</a:t>
            </a:r>
            <a:endParaRPr b="0" i="0" sz="1050" u="none" cap="none" strike="noStrike">
              <a:solidFill>
                <a:srgbClr val="000000"/>
              </a:solidFill>
              <a:latin typeface="Arial"/>
              <a:ea typeface="Arial"/>
              <a:cs typeface="Arial"/>
              <a:sym typeface="Arial"/>
            </a:endParaRPr>
          </a:p>
        </p:txBody>
      </p:sp>
      <p:sp>
        <p:nvSpPr>
          <p:cNvPr id="962" name="Google Shape;962;p78"/>
          <p:cNvSpPr/>
          <p:nvPr/>
        </p:nvSpPr>
        <p:spPr>
          <a:xfrm>
            <a:off x="4159618" y="4646897"/>
            <a:ext cx="1475704"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Order &amp; Payment status updated</a:t>
            </a:r>
            <a:endParaRPr b="0" i="0" sz="1050" u="none" cap="none" strike="noStrike">
              <a:solidFill>
                <a:srgbClr val="000000"/>
              </a:solidFill>
              <a:latin typeface="Arial"/>
              <a:ea typeface="Arial"/>
              <a:cs typeface="Arial"/>
              <a:sym typeface="Arial"/>
            </a:endParaRPr>
          </a:p>
        </p:txBody>
      </p:sp>
      <p:sp>
        <p:nvSpPr>
          <p:cNvPr id="963" name="Google Shape;963;p78"/>
          <p:cNvSpPr/>
          <p:nvPr/>
        </p:nvSpPr>
        <p:spPr>
          <a:xfrm>
            <a:off x="6759424" y="4646897"/>
            <a:ext cx="1708684" cy="309631"/>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Goods issue &amp; Sales posting processing</a:t>
            </a:r>
            <a:endParaRPr b="0" i="0" sz="1050" u="none" cap="none" strike="noStrike">
              <a:solidFill>
                <a:srgbClr val="000000"/>
              </a:solidFill>
              <a:latin typeface="Arial"/>
              <a:ea typeface="Arial"/>
              <a:cs typeface="Arial"/>
              <a:sym typeface="Arial"/>
            </a:endParaRPr>
          </a:p>
        </p:txBody>
      </p:sp>
      <p:cxnSp>
        <p:nvCxnSpPr>
          <p:cNvPr id="964" name="Google Shape;964;p78"/>
          <p:cNvCxnSpPr>
            <a:stCxn id="960" idx="1"/>
            <a:endCxn id="961" idx="3"/>
          </p:cNvCxnSpPr>
          <p:nvPr/>
        </p:nvCxnSpPr>
        <p:spPr>
          <a:xfrm rot="10800000">
            <a:off x="3990118" y="4291136"/>
            <a:ext cx="1695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965" name="Google Shape;965;p78"/>
          <p:cNvCxnSpPr>
            <a:stCxn id="962" idx="3"/>
            <a:endCxn id="963" idx="1"/>
          </p:cNvCxnSpPr>
          <p:nvPr/>
        </p:nvCxnSpPr>
        <p:spPr>
          <a:xfrm>
            <a:off x="5635322" y="4801713"/>
            <a:ext cx="11241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966" name="Google Shape;966;p78"/>
          <p:cNvCxnSpPr>
            <a:stCxn id="961" idx="2"/>
            <a:endCxn id="962" idx="1"/>
          </p:cNvCxnSpPr>
          <p:nvPr/>
        </p:nvCxnSpPr>
        <p:spPr>
          <a:xfrm flipH="1" rot="-5400000">
            <a:off x="3668538" y="4310747"/>
            <a:ext cx="341400" cy="640800"/>
          </a:xfrm>
          <a:prstGeom prst="bentConnector2">
            <a:avLst/>
          </a:prstGeom>
          <a:noFill/>
          <a:ln cap="flat" cmpd="sng" w="9525">
            <a:solidFill>
              <a:schemeClr val="accent1"/>
            </a:solidFill>
            <a:prstDash val="solid"/>
            <a:miter lim="800000"/>
            <a:headEnd len="sm" w="sm" type="none"/>
            <a:tailEnd len="med" w="med" type="triangle"/>
          </a:ln>
        </p:spPr>
      </p:cxnSp>
      <p:cxnSp>
        <p:nvCxnSpPr>
          <p:cNvPr id="967" name="Google Shape;967;p78"/>
          <p:cNvCxnSpPr>
            <a:stCxn id="927" idx="2"/>
            <a:endCxn id="960" idx="0"/>
          </p:cNvCxnSpPr>
          <p:nvPr/>
        </p:nvCxnSpPr>
        <p:spPr>
          <a:xfrm>
            <a:off x="4897472" y="3866482"/>
            <a:ext cx="0" cy="216300"/>
          </a:xfrm>
          <a:prstGeom prst="straightConnector1">
            <a:avLst/>
          </a:prstGeom>
          <a:noFill/>
          <a:ln cap="flat" cmpd="sng" w="9525">
            <a:solidFill>
              <a:schemeClr val="accent1"/>
            </a:solidFill>
            <a:prstDash val="solid"/>
            <a:miter lim="800000"/>
            <a:headEnd len="sm" w="sm" type="none"/>
            <a:tailEnd len="med" w="med" type="triangl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1" name="Shape 971"/>
        <p:cNvGrpSpPr/>
        <p:nvPr/>
      </p:nvGrpSpPr>
      <p:grpSpPr>
        <a:xfrm>
          <a:off x="0" y="0"/>
          <a:ext cx="0" cy="0"/>
          <a:chOff x="0" y="0"/>
          <a:chExt cx="0" cy="0"/>
        </a:xfrm>
      </p:grpSpPr>
      <p:sp>
        <p:nvSpPr>
          <p:cNvPr id="972" name="Google Shape;972;p79"/>
          <p:cNvSpPr/>
          <p:nvPr/>
        </p:nvSpPr>
        <p:spPr>
          <a:xfrm>
            <a:off x="2675467" y="1152737"/>
            <a:ext cx="1320801"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973" name="Google Shape;973;p79"/>
          <p:cNvSpPr/>
          <p:nvPr/>
        </p:nvSpPr>
        <p:spPr>
          <a:xfrm>
            <a:off x="8105600" y="1154808"/>
            <a:ext cx="942706"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ERP / Retail Backoffice</a:t>
            </a:r>
            <a:endParaRPr b="0" i="0" sz="1050" u="none" cap="none" strike="noStrike">
              <a:solidFill>
                <a:srgbClr val="000000"/>
              </a:solidFill>
              <a:latin typeface="Arial"/>
              <a:ea typeface="Arial"/>
              <a:cs typeface="Arial"/>
              <a:sym typeface="Arial"/>
            </a:endParaRPr>
          </a:p>
        </p:txBody>
      </p:sp>
      <p:sp>
        <p:nvSpPr>
          <p:cNvPr id="974" name="Google Shape;974;p79"/>
          <p:cNvSpPr/>
          <p:nvPr/>
        </p:nvSpPr>
        <p:spPr>
          <a:xfrm>
            <a:off x="6341714" y="2172003"/>
            <a:ext cx="1515353" cy="224308"/>
          </a:xfrm>
          <a:prstGeom prst="rect">
            <a:avLst/>
          </a:prstGeom>
          <a:no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 In-Store Return</a:t>
            </a:r>
            <a:endParaRPr b="0" i="0" sz="1050" u="none" cap="none" strike="noStrike">
              <a:solidFill>
                <a:srgbClr val="000000"/>
              </a:solidFill>
              <a:latin typeface="Arial"/>
              <a:ea typeface="Arial"/>
              <a:cs typeface="Arial"/>
              <a:sym typeface="Arial"/>
            </a:endParaRPr>
          </a:p>
        </p:txBody>
      </p:sp>
      <p:sp>
        <p:nvSpPr>
          <p:cNvPr id="975" name="Google Shape;975;p79"/>
          <p:cNvSpPr/>
          <p:nvPr/>
        </p:nvSpPr>
        <p:spPr>
          <a:xfrm>
            <a:off x="4244794" y="2151080"/>
            <a:ext cx="179803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Order created against parent eCom order</a:t>
            </a:r>
            <a:endParaRPr b="0" i="0" sz="1050" u="none" cap="none" strike="noStrike">
              <a:solidFill>
                <a:schemeClr val="dk1"/>
              </a:solidFill>
              <a:latin typeface="Arial"/>
              <a:ea typeface="Arial"/>
              <a:cs typeface="Arial"/>
              <a:sym typeface="Arial"/>
            </a:endParaRPr>
          </a:p>
        </p:txBody>
      </p:sp>
      <p:cxnSp>
        <p:nvCxnSpPr>
          <p:cNvPr id="976" name="Google Shape;976;p79"/>
          <p:cNvCxnSpPr>
            <a:stCxn id="974" idx="1"/>
            <a:endCxn id="975" idx="3"/>
          </p:cNvCxnSpPr>
          <p:nvPr/>
        </p:nvCxnSpPr>
        <p:spPr>
          <a:xfrm flipH="1">
            <a:off x="6042914" y="2284157"/>
            <a:ext cx="298800" cy="600"/>
          </a:xfrm>
          <a:prstGeom prst="straightConnector1">
            <a:avLst/>
          </a:prstGeom>
          <a:noFill/>
          <a:ln cap="flat" cmpd="sng" w="9525">
            <a:solidFill>
              <a:schemeClr val="accent1"/>
            </a:solidFill>
            <a:prstDash val="solid"/>
            <a:miter lim="800000"/>
            <a:headEnd len="sm" w="sm" type="none"/>
            <a:tailEnd len="med" w="med" type="triangle"/>
          </a:ln>
        </p:spPr>
      </p:cxnSp>
      <p:sp>
        <p:nvSpPr>
          <p:cNvPr id="977" name="Google Shape;977;p79"/>
          <p:cNvSpPr/>
          <p:nvPr/>
        </p:nvSpPr>
        <p:spPr>
          <a:xfrm>
            <a:off x="2675468" y="3014777"/>
            <a:ext cx="1320800" cy="280413"/>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request received</a:t>
            </a:r>
            <a:endParaRPr b="0" i="0" sz="1050" u="none" cap="none" strike="noStrike">
              <a:solidFill>
                <a:srgbClr val="000000"/>
              </a:solidFill>
              <a:latin typeface="Arial"/>
              <a:ea typeface="Arial"/>
              <a:cs typeface="Arial"/>
              <a:sym typeface="Arial"/>
            </a:endParaRPr>
          </a:p>
        </p:txBody>
      </p:sp>
      <p:sp>
        <p:nvSpPr>
          <p:cNvPr id="978" name="Google Shape;978;p79"/>
          <p:cNvSpPr/>
          <p:nvPr/>
        </p:nvSpPr>
        <p:spPr>
          <a:xfrm>
            <a:off x="4244795" y="3421114"/>
            <a:ext cx="1798031" cy="320134"/>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Credit Memo status updated; Payment transaction updated</a:t>
            </a:r>
            <a:endParaRPr b="0" i="0" sz="1050" u="none" cap="none" strike="noStrike">
              <a:solidFill>
                <a:srgbClr val="000000"/>
              </a:solidFill>
              <a:latin typeface="Arial"/>
              <a:ea typeface="Arial"/>
              <a:cs typeface="Arial"/>
              <a:sym typeface="Arial"/>
            </a:endParaRPr>
          </a:p>
        </p:txBody>
      </p:sp>
      <p:sp>
        <p:nvSpPr>
          <p:cNvPr id="979" name="Google Shape;979;p79"/>
          <p:cNvSpPr/>
          <p:nvPr/>
        </p:nvSpPr>
        <p:spPr>
          <a:xfrm>
            <a:off x="8105598" y="2496491"/>
            <a:ext cx="942706" cy="2971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Store inventory updated (manual)</a:t>
            </a:r>
            <a:endParaRPr b="0" i="0" sz="1050" u="none" cap="none" strike="noStrike">
              <a:solidFill>
                <a:srgbClr val="000000"/>
              </a:solidFill>
              <a:latin typeface="Arial"/>
              <a:ea typeface="Arial"/>
              <a:cs typeface="Arial"/>
              <a:sym typeface="Arial"/>
            </a:endParaRPr>
          </a:p>
        </p:txBody>
      </p:sp>
      <p:sp>
        <p:nvSpPr>
          <p:cNvPr id="980" name="Google Shape;980;p79"/>
          <p:cNvSpPr/>
          <p:nvPr/>
        </p:nvSpPr>
        <p:spPr>
          <a:xfrm>
            <a:off x="8105598" y="3421115"/>
            <a:ext cx="942706" cy="320134"/>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Process Sales Posting</a:t>
            </a:r>
            <a:endParaRPr b="0" i="0" sz="1050" u="none" cap="none" strike="noStrike">
              <a:solidFill>
                <a:srgbClr val="000000"/>
              </a:solidFill>
              <a:latin typeface="Arial"/>
              <a:ea typeface="Arial"/>
              <a:cs typeface="Arial"/>
              <a:sym typeface="Arial"/>
            </a:endParaRPr>
          </a:p>
        </p:txBody>
      </p:sp>
      <p:cxnSp>
        <p:nvCxnSpPr>
          <p:cNvPr id="981" name="Google Shape;981;p79"/>
          <p:cNvCxnSpPr>
            <a:stCxn id="978" idx="3"/>
            <a:endCxn id="980" idx="1"/>
          </p:cNvCxnSpPr>
          <p:nvPr/>
        </p:nvCxnSpPr>
        <p:spPr>
          <a:xfrm>
            <a:off x="6042826" y="3581181"/>
            <a:ext cx="2062800" cy="0"/>
          </a:xfrm>
          <a:prstGeom prst="straightConnector1">
            <a:avLst/>
          </a:prstGeom>
          <a:noFill/>
          <a:ln cap="flat" cmpd="sng" w="9525">
            <a:solidFill>
              <a:schemeClr val="accent1"/>
            </a:solidFill>
            <a:prstDash val="solid"/>
            <a:miter lim="800000"/>
            <a:headEnd len="sm" w="sm" type="none"/>
            <a:tailEnd len="med" w="med" type="triangle"/>
          </a:ln>
        </p:spPr>
      </p:cxnSp>
      <p:sp>
        <p:nvSpPr>
          <p:cNvPr id="982" name="Google Shape;982;p79"/>
          <p:cNvSpPr/>
          <p:nvPr/>
        </p:nvSpPr>
        <p:spPr>
          <a:xfrm>
            <a:off x="4244795" y="2658669"/>
            <a:ext cx="179803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Calibri"/>
                <a:ea typeface="Calibri"/>
                <a:cs typeface="Calibri"/>
                <a:sym typeface="Calibri"/>
              </a:rPr>
              <a:t>Credit Memo processed, Payment transaction initiated</a:t>
            </a:r>
            <a:endParaRPr b="0" i="0" sz="800" u="none" cap="none" strike="noStrike">
              <a:solidFill>
                <a:srgbClr val="000000"/>
              </a:solidFill>
              <a:latin typeface="Arial"/>
              <a:ea typeface="Arial"/>
              <a:cs typeface="Arial"/>
              <a:sym typeface="Arial"/>
            </a:endParaRPr>
          </a:p>
        </p:txBody>
      </p:sp>
      <p:cxnSp>
        <p:nvCxnSpPr>
          <p:cNvPr id="983" name="Google Shape;983;p79"/>
          <p:cNvCxnSpPr>
            <a:stCxn id="975" idx="2"/>
            <a:endCxn id="982" idx="0"/>
          </p:cNvCxnSpPr>
          <p:nvPr/>
        </p:nvCxnSpPr>
        <p:spPr>
          <a:xfrm>
            <a:off x="5143810" y="2418542"/>
            <a:ext cx="0" cy="240000"/>
          </a:xfrm>
          <a:prstGeom prst="straightConnector1">
            <a:avLst/>
          </a:prstGeom>
          <a:noFill/>
          <a:ln cap="flat" cmpd="sng" w="9525">
            <a:solidFill>
              <a:schemeClr val="accent1"/>
            </a:solidFill>
            <a:prstDash val="solid"/>
            <a:miter lim="800000"/>
            <a:headEnd len="sm" w="sm" type="none"/>
            <a:tailEnd len="med" w="med" type="triangle"/>
          </a:ln>
        </p:spPr>
      </p:cxnSp>
      <p:sp>
        <p:nvSpPr>
          <p:cNvPr id="984" name="Google Shape;984;p79"/>
          <p:cNvSpPr txBox="1"/>
          <p:nvPr/>
        </p:nvSpPr>
        <p:spPr>
          <a:xfrm>
            <a:off x="316596" y="273873"/>
            <a:ext cx="52818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Calibri"/>
                <a:ea typeface="Calibri"/>
                <a:cs typeface="Calibri"/>
                <a:sym typeface="Calibri"/>
              </a:rPr>
              <a:t>Typical Return Flows </a:t>
            </a:r>
            <a:r>
              <a:rPr b="1" lang="en-GB" sz="1800">
                <a:solidFill>
                  <a:schemeClr val="dk1"/>
                </a:solidFill>
                <a:latin typeface="Calibri"/>
                <a:ea typeface="Calibri"/>
                <a:cs typeface="Calibri"/>
                <a:sym typeface="Calibri"/>
              </a:rPr>
              <a:t>(</a:t>
            </a:r>
            <a:r>
              <a:rPr b="1" i="0" lang="en-GB" sz="1800" u="none" cap="none" strike="noStrike">
                <a:solidFill>
                  <a:schemeClr val="dk1"/>
                </a:solidFill>
                <a:latin typeface="Calibri"/>
                <a:ea typeface="Calibri"/>
                <a:cs typeface="Calibri"/>
                <a:sym typeface="Calibri"/>
              </a:rPr>
              <a:t>Return in Store)</a:t>
            </a:r>
            <a:endParaRPr b="0" i="0" sz="1050" u="none" cap="none" strike="noStrike">
              <a:solidFill>
                <a:srgbClr val="000000"/>
              </a:solidFill>
              <a:latin typeface="Arial"/>
              <a:ea typeface="Arial"/>
              <a:cs typeface="Arial"/>
              <a:sym typeface="Arial"/>
            </a:endParaRPr>
          </a:p>
        </p:txBody>
      </p:sp>
      <p:cxnSp>
        <p:nvCxnSpPr>
          <p:cNvPr id="985" name="Google Shape;985;p79"/>
          <p:cNvCxnSpPr>
            <a:stCxn id="982" idx="1"/>
            <a:endCxn id="977" idx="0"/>
          </p:cNvCxnSpPr>
          <p:nvPr/>
        </p:nvCxnSpPr>
        <p:spPr>
          <a:xfrm flipH="1">
            <a:off x="3335795" y="2784072"/>
            <a:ext cx="909000" cy="230700"/>
          </a:xfrm>
          <a:prstGeom prst="bentConnector2">
            <a:avLst/>
          </a:prstGeom>
          <a:noFill/>
          <a:ln cap="flat" cmpd="sng" w="9525">
            <a:solidFill>
              <a:schemeClr val="accent1"/>
            </a:solidFill>
            <a:prstDash val="solid"/>
            <a:miter lim="800000"/>
            <a:headEnd len="sm" w="sm" type="none"/>
            <a:tailEnd len="med" w="med" type="triangle"/>
          </a:ln>
        </p:spPr>
      </p:cxnSp>
      <p:sp>
        <p:nvSpPr>
          <p:cNvPr id="986" name="Google Shape;986;p79"/>
          <p:cNvSpPr/>
          <p:nvPr/>
        </p:nvSpPr>
        <p:spPr>
          <a:xfrm>
            <a:off x="4244801" y="1152737"/>
            <a:ext cx="1798032"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987" name="Google Shape;987;p79"/>
          <p:cNvSpPr/>
          <p:nvPr/>
        </p:nvSpPr>
        <p:spPr>
          <a:xfrm>
            <a:off x="6341714" y="1152737"/>
            <a:ext cx="1515353" cy="360000"/>
          </a:xfrm>
          <a:prstGeom prst="rect">
            <a:avLst/>
          </a:prstGeom>
          <a:solidFill>
            <a:srgbClr val="0070A1"/>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POS</a:t>
            </a:r>
            <a:endParaRPr b="0" i="0" sz="1050" u="none" cap="none" strike="noStrike">
              <a:solidFill>
                <a:srgbClr val="000000"/>
              </a:solidFill>
              <a:latin typeface="Arial"/>
              <a:ea typeface="Arial"/>
              <a:cs typeface="Arial"/>
              <a:sym typeface="Arial"/>
            </a:endParaRPr>
          </a:p>
        </p:txBody>
      </p:sp>
      <p:sp>
        <p:nvSpPr>
          <p:cNvPr id="988" name="Google Shape;988;p79"/>
          <p:cNvSpPr/>
          <p:nvPr/>
        </p:nvSpPr>
        <p:spPr>
          <a:xfrm>
            <a:off x="255171" y="1152737"/>
            <a:ext cx="95247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Return status</a:t>
            </a:r>
            <a:endParaRPr b="0" i="0" sz="1050" u="none" cap="none" strike="noStrike">
              <a:solidFill>
                <a:srgbClr val="000000"/>
              </a:solidFill>
              <a:latin typeface="Arial"/>
              <a:ea typeface="Arial"/>
              <a:cs typeface="Arial"/>
              <a:sym typeface="Arial"/>
            </a:endParaRPr>
          </a:p>
        </p:txBody>
      </p:sp>
      <p:sp>
        <p:nvSpPr>
          <p:cNvPr id="989" name="Google Shape;989;p79"/>
          <p:cNvSpPr/>
          <p:nvPr/>
        </p:nvSpPr>
        <p:spPr>
          <a:xfrm>
            <a:off x="255171" y="2172003"/>
            <a:ext cx="932640" cy="2311985"/>
          </a:xfrm>
          <a:prstGeom prst="rect">
            <a:avLst/>
          </a:prstGeom>
          <a:solidFill>
            <a:srgbClr val="F2F2F2"/>
          </a:solidFill>
          <a:ln cap="flat" cmpd="sng" w="12700">
            <a:solidFill>
              <a:schemeClr val="accent5"/>
            </a:solidFill>
            <a:prstDash val="solid"/>
            <a:miter lim="800000"/>
            <a:headEnd len="sm" w="sm" type="none"/>
            <a:tailEnd len="sm" w="sm" type="none"/>
          </a:ln>
        </p:spPr>
        <p:txBody>
          <a:bodyPr anchorCtr="0" anchor="t"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Booked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Pending_Refund</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Completed</a:t>
            </a:r>
            <a:endParaRPr b="0" i="0" sz="825" u="none" cap="none" strike="noStrike">
              <a:solidFill>
                <a:schemeClr val="dk1"/>
              </a:solidFill>
              <a:latin typeface="Calibri"/>
              <a:ea typeface="Calibri"/>
              <a:cs typeface="Calibri"/>
              <a:sym typeface="Calibri"/>
            </a:endParaRPr>
          </a:p>
        </p:txBody>
      </p:sp>
      <p:sp>
        <p:nvSpPr>
          <p:cNvPr id="990" name="Google Shape;990;p79"/>
          <p:cNvSpPr/>
          <p:nvPr/>
        </p:nvSpPr>
        <p:spPr>
          <a:xfrm>
            <a:off x="1405708" y="1156254"/>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991" name="Google Shape;991;p79"/>
          <p:cNvSpPr/>
          <p:nvPr/>
        </p:nvSpPr>
        <p:spPr>
          <a:xfrm>
            <a:off x="1405708" y="2261046"/>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Your Return is Created</a:t>
            </a:r>
            <a:endParaRPr b="0" i="0" sz="1050" u="none" cap="none" strike="noStrike">
              <a:solidFill>
                <a:srgbClr val="000000"/>
              </a:solidFill>
              <a:latin typeface="Arial"/>
              <a:ea typeface="Arial"/>
              <a:cs typeface="Arial"/>
              <a:sym typeface="Arial"/>
            </a:endParaRPr>
          </a:p>
        </p:txBody>
      </p:sp>
      <p:sp>
        <p:nvSpPr>
          <p:cNvPr id="992" name="Google Shape;992;p79"/>
          <p:cNvSpPr/>
          <p:nvPr/>
        </p:nvSpPr>
        <p:spPr>
          <a:xfrm>
            <a:off x="1416545" y="3901149"/>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Your Return was processed</a:t>
            </a:r>
            <a:endParaRPr b="0" i="0" sz="1050" u="none" cap="none" strike="noStrike">
              <a:solidFill>
                <a:srgbClr val="000000"/>
              </a:solidFill>
              <a:latin typeface="Arial"/>
              <a:ea typeface="Arial"/>
              <a:cs typeface="Arial"/>
              <a:sym typeface="Arial"/>
            </a:endParaRPr>
          </a:p>
        </p:txBody>
      </p:sp>
      <p:cxnSp>
        <p:nvCxnSpPr>
          <p:cNvPr id="993" name="Google Shape;993;p79"/>
          <p:cNvCxnSpPr>
            <a:stCxn id="975" idx="1"/>
            <a:endCxn id="991" idx="3"/>
          </p:cNvCxnSpPr>
          <p:nvPr/>
        </p:nvCxnSpPr>
        <p:spPr>
          <a:xfrm flipH="1">
            <a:off x="2302894" y="2284811"/>
            <a:ext cx="1941900" cy="119700"/>
          </a:xfrm>
          <a:prstGeom prst="bentConnector3">
            <a:avLst>
              <a:gd fmla="val 49999" name="adj1"/>
            </a:avLst>
          </a:prstGeom>
          <a:noFill/>
          <a:ln cap="flat" cmpd="sng" w="9525">
            <a:solidFill>
              <a:schemeClr val="accent1"/>
            </a:solidFill>
            <a:prstDash val="solid"/>
            <a:miter lim="800000"/>
            <a:headEnd len="sm" w="sm" type="none"/>
            <a:tailEnd len="med" w="med" type="triangle"/>
          </a:ln>
        </p:spPr>
      </p:cxnSp>
      <p:cxnSp>
        <p:nvCxnSpPr>
          <p:cNvPr id="994" name="Google Shape;994;p79"/>
          <p:cNvCxnSpPr>
            <a:stCxn id="995" idx="1"/>
            <a:endCxn id="992" idx="3"/>
          </p:cNvCxnSpPr>
          <p:nvPr/>
        </p:nvCxnSpPr>
        <p:spPr>
          <a:xfrm rot="10800000">
            <a:off x="2302889" y="4044712"/>
            <a:ext cx="19419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996" name="Google Shape;996;p79"/>
          <p:cNvCxnSpPr>
            <a:stCxn id="977" idx="2"/>
            <a:endCxn id="978" idx="1"/>
          </p:cNvCxnSpPr>
          <p:nvPr/>
        </p:nvCxnSpPr>
        <p:spPr>
          <a:xfrm flipH="1" rot="-5400000">
            <a:off x="3647418" y="2983640"/>
            <a:ext cx="285900" cy="909000"/>
          </a:xfrm>
          <a:prstGeom prst="bentConnector2">
            <a:avLst/>
          </a:prstGeom>
          <a:noFill/>
          <a:ln cap="flat" cmpd="sng" w="9525">
            <a:solidFill>
              <a:schemeClr val="accent1"/>
            </a:solidFill>
            <a:prstDash val="solid"/>
            <a:miter lim="800000"/>
            <a:headEnd len="sm" w="sm" type="none"/>
            <a:tailEnd len="med" w="med" type="triangle"/>
          </a:ln>
        </p:spPr>
      </p:cxnSp>
      <p:pic>
        <p:nvPicPr>
          <p:cNvPr descr="Red email 5 icon - Free red email icons" id="997" name="Google Shape;997;p79"/>
          <p:cNvPicPr preferRelativeResize="0"/>
          <p:nvPr/>
        </p:nvPicPr>
        <p:blipFill rotWithShape="1">
          <a:blip r:embed="rId3">
            <a:alphaModFix/>
          </a:blip>
          <a:srcRect b="0" l="0" r="0" t="0"/>
          <a:stretch/>
        </p:blipFill>
        <p:spPr>
          <a:xfrm>
            <a:off x="1322129" y="2141386"/>
            <a:ext cx="188832" cy="188832"/>
          </a:xfrm>
          <a:prstGeom prst="rect">
            <a:avLst/>
          </a:prstGeom>
          <a:noFill/>
          <a:ln>
            <a:noFill/>
          </a:ln>
        </p:spPr>
      </p:pic>
      <p:pic>
        <p:nvPicPr>
          <p:cNvPr descr="Red email 5 icon - Free red email icons" id="998" name="Google Shape;998;p79"/>
          <p:cNvPicPr preferRelativeResize="0"/>
          <p:nvPr/>
        </p:nvPicPr>
        <p:blipFill rotWithShape="1">
          <a:blip r:embed="rId3">
            <a:alphaModFix/>
          </a:blip>
          <a:srcRect b="0" l="0" r="0" t="0"/>
          <a:stretch/>
        </p:blipFill>
        <p:spPr>
          <a:xfrm>
            <a:off x="1311292" y="3765087"/>
            <a:ext cx="188832" cy="188832"/>
          </a:xfrm>
          <a:prstGeom prst="rect">
            <a:avLst/>
          </a:prstGeom>
          <a:noFill/>
          <a:ln>
            <a:noFill/>
          </a:ln>
        </p:spPr>
      </p:pic>
      <p:sp>
        <p:nvSpPr>
          <p:cNvPr id="999" name="Google Shape;999;p79"/>
          <p:cNvSpPr/>
          <p:nvPr/>
        </p:nvSpPr>
        <p:spPr>
          <a:xfrm>
            <a:off x="6341714" y="1826927"/>
            <a:ext cx="1514468" cy="188106"/>
          </a:xfrm>
          <a:prstGeom prst="rect">
            <a:avLst/>
          </a:prstGeom>
          <a:no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Fetch eCom Order details</a:t>
            </a:r>
            <a:endParaRPr b="0" i="0" sz="1050" u="none" cap="none" strike="noStrike">
              <a:solidFill>
                <a:srgbClr val="000000"/>
              </a:solidFill>
              <a:latin typeface="Arial"/>
              <a:ea typeface="Arial"/>
              <a:cs typeface="Arial"/>
              <a:sym typeface="Arial"/>
            </a:endParaRPr>
          </a:p>
        </p:txBody>
      </p:sp>
      <p:sp>
        <p:nvSpPr>
          <p:cNvPr id="1000" name="Google Shape;1000;p79"/>
          <p:cNvSpPr/>
          <p:nvPr/>
        </p:nvSpPr>
        <p:spPr>
          <a:xfrm>
            <a:off x="4244790" y="1826927"/>
            <a:ext cx="1798041"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Get Order Details</a:t>
            </a:r>
            <a:endParaRPr b="0" i="0" sz="1050" u="none" cap="none" strike="noStrike">
              <a:solidFill>
                <a:srgbClr val="000000"/>
              </a:solidFill>
              <a:latin typeface="Arial"/>
              <a:ea typeface="Arial"/>
              <a:cs typeface="Arial"/>
              <a:sym typeface="Arial"/>
            </a:endParaRPr>
          </a:p>
        </p:txBody>
      </p:sp>
      <p:cxnSp>
        <p:nvCxnSpPr>
          <p:cNvPr id="1001" name="Google Shape;1001;p79"/>
          <p:cNvCxnSpPr>
            <a:stCxn id="999" idx="1"/>
            <a:endCxn id="1000" idx="3"/>
          </p:cNvCxnSpPr>
          <p:nvPr/>
        </p:nvCxnSpPr>
        <p:spPr>
          <a:xfrm rot="10800000">
            <a:off x="6042914" y="1920980"/>
            <a:ext cx="2988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1002" name="Google Shape;1002;p79"/>
          <p:cNvCxnSpPr>
            <a:stCxn id="999" idx="2"/>
            <a:endCxn id="974" idx="0"/>
          </p:cNvCxnSpPr>
          <p:nvPr/>
        </p:nvCxnSpPr>
        <p:spPr>
          <a:xfrm>
            <a:off x="7098948" y="2015033"/>
            <a:ext cx="300" cy="156900"/>
          </a:xfrm>
          <a:prstGeom prst="straightConnector1">
            <a:avLst/>
          </a:prstGeom>
          <a:noFill/>
          <a:ln cap="flat" cmpd="sng" w="9525">
            <a:solidFill>
              <a:schemeClr val="accent1"/>
            </a:solidFill>
            <a:prstDash val="solid"/>
            <a:miter lim="800000"/>
            <a:headEnd len="sm" w="sm" type="none"/>
            <a:tailEnd len="med" w="med" type="triangle"/>
          </a:ln>
        </p:spPr>
      </p:cxnSp>
      <p:sp>
        <p:nvSpPr>
          <p:cNvPr id="995" name="Google Shape;995;p79"/>
          <p:cNvSpPr/>
          <p:nvPr/>
        </p:nvSpPr>
        <p:spPr>
          <a:xfrm>
            <a:off x="4244789" y="3936393"/>
            <a:ext cx="1798031" cy="21663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refund completed</a:t>
            </a:r>
            <a:endParaRPr b="0" i="0" sz="1050" u="none" cap="none" strike="noStrike">
              <a:solidFill>
                <a:srgbClr val="000000"/>
              </a:solidFill>
              <a:latin typeface="Arial"/>
              <a:ea typeface="Arial"/>
              <a:cs typeface="Arial"/>
              <a:sym typeface="Arial"/>
            </a:endParaRPr>
          </a:p>
        </p:txBody>
      </p:sp>
      <p:cxnSp>
        <p:nvCxnSpPr>
          <p:cNvPr id="1003" name="Google Shape;1003;p79"/>
          <p:cNvCxnSpPr>
            <a:stCxn id="978" idx="2"/>
            <a:endCxn id="995" idx="0"/>
          </p:cNvCxnSpPr>
          <p:nvPr/>
        </p:nvCxnSpPr>
        <p:spPr>
          <a:xfrm>
            <a:off x="5143811" y="3741248"/>
            <a:ext cx="0" cy="1950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004" name="Google Shape;1004;p79"/>
          <p:cNvCxnSpPr>
            <a:stCxn id="974" idx="2"/>
            <a:endCxn id="979" idx="1"/>
          </p:cNvCxnSpPr>
          <p:nvPr/>
        </p:nvCxnSpPr>
        <p:spPr>
          <a:xfrm flipH="1" rot="-5400000">
            <a:off x="7478141" y="2017561"/>
            <a:ext cx="248700" cy="1006200"/>
          </a:xfrm>
          <a:prstGeom prst="bentConnector2">
            <a:avLst/>
          </a:prstGeom>
          <a:noFill/>
          <a:ln cap="flat" cmpd="sng" w="9525">
            <a:solidFill>
              <a:schemeClr val="accent1"/>
            </a:solidFill>
            <a:prstDash val="dash"/>
            <a:miter lim="800000"/>
            <a:headEnd len="sm" w="sm" type="none"/>
            <a:tailEnd len="med" w="med" type="triangle"/>
          </a:ln>
        </p:spPr>
      </p:cxn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8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Payment Flows – Best Practices</a:t>
            </a:r>
            <a:endParaRPr/>
          </a:p>
        </p:txBody>
      </p:sp>
      <p:pic>
        <p:nvPicPr>
          <p:cNvPr descr="When adopting best practices isn&amp;#39;t your best practice" id="1010" name="Google Shape;1010;p80"/>
          <p:cNvPicPr preferRelativeResize="0"/>
          <p:nvPr/>
        </p:nvPicPr>
        <p:blipFill rotWithShape="1">
          <a:blip r:embed="rId3">
            <a:alphaModFix/>
          </a:blip>
          <a:srcRect b="0" l="0" r="0" t="0"/>
          <a:stretch/>
        </p:blipFill>
        <p:spPr>
          <a:xfrm>
            <a:off x="5467740" y="1489931"/>
            <a:ext cx="3465414" cy="2308007"/>
          </a:xfrm>
          <a:prstGeom prst="rect">
            <a:avLst/>
          </a:prstGeom>
          <a:noFill/>
          <a:ln>
            <a:noFill/>
          </a:ln>
        </p:spPr>
      </p:pic>
      <p:sp>
        <p:nvSpPr>
          <p:cNvPr id="1011" name="Google Shape;1011;p80"/>
          <p:cNvSpPr txBox="1"/>
          <p:nvPr/>
        </p:nvSpPr>
        <p:spPr>
          <a:xfrm>
            <a:off x="210846" y="723200"/>
            <a:ext cx="5256894" cy="3535291"/>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1200"/>
              <a:buFont typeface="Arial"/>
              <a:buNone/>
            </a:pPr>
            <a:r>
              <a:rPr b="1" i="0" lang="en-GB" sz="1200" u="none" cap="none" strike="noStrike">
                <a:solidFill>
                  <a:srgbClr val="000000"/>
                </a:solidFill>
                <a:latin typeface="Arial"/>
                <a:ea typeface="Arial"/>
                <a:cs typeface="Arial"/>
                <a:sym typeface="Arial"/>
              </a:rPr>
              <a:t>Payment Capture Process  </a:t>
            </a:r>
            <a:endParaRPr b="1" i="0" sz="1300" u="none" cap="none" strike="noStrike">
              <a:solidFill>
                <a:srgbClr val="000000"/>
              </a:solidFill>
              <a:latin typeface="Arial"/>
              <a:ea typeface="Arial"/>
              <a:cs typeface="Arial"/>
              <a:sym typeface="Arial"/>
            </a:endParaRPr>
          </a:p>
          <a:p>
            <a:pPr indent="-311150" lvl="0" marL="457200" marR="0" rtl="0" algn="l">
              <a:lnSpc>
                <a:spcPct val="115000"/>
              </a:lnSpc>
              <a:spcBef>
                <a:spcPts val="1200"/>
              </a:spcBef>
              <a:spcAft>
                <a:spcPts val="0"/>
              </a:spcAft>
              <a:buClr>
                <a:srgbClr val="000000"/>
              </a:buClr>
              <a:buSzPts val="1300"/>
              <a:buFont typeface="Arial"/>
              <a:buChar char="●"/>
            </a:pPr>
            <a:r>
              <a:rPr b="0" i="0" lang="en-GB" sz="1200" u="none" cap="none" strike="noStrike">
                <a:solidFill>
                  <a:srgbClr val="000000"/>
                </a:solidFill>
                <a:latin typeface="Arial"/>
                <a:ea typeface="Arial"/>
                <a:cs typeface="Arial"/>
                <a:sym typeface="Arial"/>
              </a:rPr>
              <a:t>All driven by workflows</a:t>
            </a:r>
            <a:endParaRPr b="0" i="0" sz="1200" u="none" cap="none" strike="noStrike">
              <a:solidFill>
                <a:srgbClr val="000000"/>
              </a:solidFill>
              <a:latin typeface="Arial"/>
              <a:ea typeface="Arial"/>
              <a:cs typeface="Arial"/>
              <a:sym typeface="Arial"/>
            </a:endParaRPr>
          </a:p>
          <a:p>
            <a:pPr indent="-311150" lvl="0" marL="457200" marR="0" rtl="0" algn="l">
              <a:lnSpc>
                <a:spcPct val="115000"/>
              </a:lnSpc>
              <a:spcBef>
                <a:spcPts val="0"/>
              </a:spcBef>
              <a:spcAft>
                <a:spcPts val="0"/>
              </a:spcAft>
              <a:buClr>
                <a:srgbClr val="000000"/>
              </a:buClr>
              <a:buSzPts val="1300"/>
              <a:buFont typeface="Arial"/>
              <a:buChar char="●"/>
            </a:pPr>
            <a:r>
              <a:rPr b="0" i="0" lang="en-GB" sz="1200" u="none" cap="none" strike="noStrike">
                <a:solidFill>
                  <a:srgbClr val="000000"/>
                </a:solidFill>
                <a:latin typeface="Arial"/>
                <a:ea typeface="Arial"/>
                <a:cs typeface="Arial"/>
                <a:sym typeface="Arial"/>
              </a:rPr>
              <a:t>Use </a:t>
            </a:r>
            <a:r>
              <a:rPr b="1" i="0" lang="en-GB" sz="1200" u="none" cap="none" strike="noStrike">
                <a:solidFill>
                  <a:srgbClr val="000000"/>
                </a:solidFill>
                <a:latin typeface="Arial"/>
                <a:ea typeface="Arial"/>
                <a:cs typeface="Arial"/>
                <a:sym typeface="Arial"/>
              </a:rPr>
              <a:t>BILLING_ACCOUNT</a:t>
            </a:r>
            <a:r>
              <a:rPr b="0" i="0" lang="en-GB" sz="1200" u="none" cap="none" strike="noStrike">
                <a:solidFill>
                  <a:srgbClr val="000000"/>
                </a:solidFill>
                <a:latin typeface="Arial"/>
                <a:ea typeface="Arial"/>
                <a:cs typeface="Arial"/>
                <a:sym typeface="Arial"/>
              </a:rPr>
              <a:t> Workflow to create BILLING_ACCOUNT each time a new customer is created.  </a:t>
            </a:r>
            <a:endParaRPr b="0" i="0" sz="1200" u="none" cap="none" strike="noStrike">
              <a:solidFill>
                <a:srgbClr val="000000"/>
              </a:solidFill>
              <a:latin typeface="Arial"/>
              <a:ea typeface="Arial"/>
              <a:cs typeface="Arial"/>
              <a:sym typeface="Arial"/>
            </a:endParaRPr>
          </a:p>
          <a:p>
            <a:pPr indent="-311150" lvl="0" marL="457200" marR="0" rtl="0" algn="l">
              <a:lnSpc>
                <a:spcPct val="115000"/>
              </a:lnSpc>
              <a:spcBef>
                <a:spcPts val="0"/>
              </a:spcBef>
              <a:spcAft>
                <a:spcPts val="0"/>
              </a:spcAft>
              <a:buClr>
                <a:srgbClr val="000000"/>
              </a:buClr>
              <a:buSzPts val="1300"/>
              <a:buFont typeface="Arial"/>
              <a:buChar char="●"/>
            </a:pPr>
            <a:r>
              <a:rPr b="0" i="0" lang="en-GB" sz="1200" u="none" cap="none" strike="noStrike">
                <a:solidFill>
                  <a:srgbClr val="000000"/>
                </a:solidFill>
                <a:latin typeface="Arial"/>
                <a:ea typeface="Arial"/>
                <a:cs typeface="Arial"/>
                <a:sym typeface="Arial"/>
              </a:rPr>
              <a:t>Via ORDER and BILLING_ACCOUNT Workflows, create an </a:t>
            </a:r>
            <a:r>
              <a:rPr b="1" i="0" lang="en-GB" sz="1200" u="none" cap="none" strike="noStrike">
                <a:solidFill>
                  <a:srgbClr val="000000"/>
                </a:solidFill>
                <a:latin typeface="Arial"/>
                <a:ea typeface="Arial"/>
                <a:cs typeface="Arial"/>
                <a:sym typeface="Arial"/>
              </a:rPr>
              <a:t>INVOICE</a:t>
            </a:r>
            <a:r>
              <a:rPr b="0" i="0" lang="en-GB" sz="1200" u="none" cap="none" strike="noStrike">
                <a:solidFill>
                  <a:srgbClr val="000000"/>
                </a:solidFill>
                <a:latin typeface="Arial"/>
                <a:ea typeface="Arial"/>
                <a:cs typeface="Arial"/>
                <a:sym typeface="Arial"/>
              </a:rPr>
              <a:t> against the BILLING_ACCOUNT for every capture you need to trigger - whether at order or fulfilment level. </a:t>
            </a:r>
            <a:endParaRPr b="0" i="0" sz="1200" u="none" cap="none" strike="noStrike">
              <a:solidFill>
                <a:srgbClr val="000000"/>
              </a:solidFill>
              <a:latin typeface="Arial"/>
              <a:ea typeface="Arial"/>
              <a:cs typeface="Arial"/>
              <a:sym typeface="Arial"/>
            </a:endParaRPr>
          </a:p>
          <a:p>
            <a:pPr indent="-311150" lvl="0" marL="457200" marR="0" rtl="0" algn="l">
              <a:lnSpc>
                <a:spcPct val="115000"/>
              </a:lnSpc>
              <a:spcBef>
                <a:spcPts val="0"/>
              </a:spcBef>
              <a:spcAft>
                <a:spcPts val="0"/>
              </a:spcAft>
              <a:buClr>
                <a:srgbClr val="000000"/>
              </a:buClr>
              <a:buSzPts val="1300"/>
              <a:buFont typeface="Arial"/>
              <a:buChar char="●"/>
            </a:pPr>
            <a:r>
              <a:rPr b="0" i="0" lang="en-GB" sz="1200" u="none" cap="none" strike="noStrike">
                <a:solidFill>
                  <a:srgbClr val="000000"/>
                </a:solidFill>
                <a:latin typeface="Arial"/>
                <a:ea typeface="Arial"/>
                <a:cs typeface="Arial"/>
                <a:sym typeface="Arial"/>
              </a:rPr>
              <a:t>Use the BILLING_ACCOUNT workflow and INVOICE entity to trigger the capture </a:t>
            </a:r>
            <a:r>
              <a:rPr b="1" i="0" lang="en-GB" sz="1200" u="none" cap="none" strike="noStrike">
                <a:solidFill>
                  <a:srgbClr val="000000"/>
                </a:solidFill>
                <a:latin typeface="Arial"/>
                <a:ea typeface="Arial"/>
                <a:cs typeface="Arial"/>
                <a:sym typeface="Arial"/>
              </a:rPr>
              <a:t>webhook to Payment Gateway</a:t>
            </a:r>
            <a:endParaRPr b="1" i="0" sz="1200" u="none" cap="none" strike="noStrike">
              <a:solidFill>
                <a:srgbClr val="000000"/>
              </a:solidFill>
              <a:latin typeface="Arial"/>
              <a:ea typeface="Arial"/>
              <a:cs typeface="Arial"/>
              <a:sym typeface="Arial"/>
            </a:endParaRPr>
          </a:p>
          <a:p>
            <a:pPr indent="-311150" lvl="0" marL="457200" marR="0" rtl="0" algn="l">
              <a:lnSpc>
                <a:spcPct val="115000"/>
              </a:lnSpc>
              <a:spcBef>
                <a:spcPts val="0"/>
              </a:spcBef>
              <a:spcAft>
                <a:spcPts val="0"/>
              </a:spcAft>
              <a:buClr>
                <a:srgbClr val="000000"/>
              </a:buClr>
              <a:buSzPts val="1300"/>
              <a:buFont typeface="Arial"/>
              <a:buChar char="●"/>
            </a:pPr>
            <a:r>
              <a:rPr b="0" i="0" lang="en-GB" sz="1200" u="none" cap="none" strike="noStrike">
                <a:solidFill>
                  <a:srgbClr val="000000"/>
                </a:solidFill>
                <a:latin typeface="Arial"/>
                <a:ea typeface="Arial"/>
                <a:cs typeface="Arial"/>
                <a:sym typeface="Arial"/>
              </a:rPr>
              <a:t>Track the capture status against the INVOICE entity (success, fail, plus some PSPs will also have in progress states).</a:t>
            </a:r>
            <a:endParaRPr b="0" i="0" sz="1200" u="none" cap="none" strike="noStrike">
              <a:solidFill>
                <a:srgbClr val="000000"/>
              </a:solidFill>
              <a:latin typeface="Arial"/>
              <a:ea typeface="Arial"/>
              <a:cs typeface="Arial"/>
              <a:sym typeface="Arial"/>
            </a:endParaRPr>
          </a:p>
          <a:p>
            <a:pPr indent="-311150" lvl="0" marL="457200" marR="0" rtl="0" algn="l">
              <a:lnSpc>
                <a:spcPct val="115000"/>
              </a:lnSpc>
              <a:spcBef>
                <a:spcPts val="0"/>
              </a:spcBef>
              <a:spcAft>
                <a:spcPts val="0"/>
              </a:spcAft>
              <a:buClr>
                <a:srgbClr val="000000"/>
              </a:buClr>
              <a:buSzPts val="1300"/>
              <a:buFont typeface="Arial"/>
              <a:buChar char="●"/>
            </a:pPr>
            <a:r>
              <a:rPr b="0" i="0" lang="en-GB" sz="1200" u="none" cap="none" strike="noStrike">
                <a:solidFill>
                  <a:srgbClr val="000000"/>
                </a:solidFill>
                <a:latin typeface="Arial"/>
                <a:ea typeface="Arial"/>
                <a:cs typeface="Arial"/>
                <a:sym typeface="Arial"/>
              </a:rPr>
              <a:t>On successful capture, record the specific capture payment data against the financialTransaction (e.g. payment method, etc)</a:t>
            </a:r>
            <a:endParaRPr b="0" i="0" sz="12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5" name="Shape 1015"/>
        <p:cNvGrpSpPr/>
        <p:nvPr/>
      </p:nvGrpSpPr>
      <p:grpSpPr>
        <a:xfrm>
          <a:off x="0" y="0"/>
          <a:ext cx="0" cy="0"/>
          <a:chOff x="0" y="0"/>
          <a:chExt cx="0" cy="0"/>
        </a:xfrm>
      </p:grpSpPr>
      <p:sp>
        <p:nvSpPr>
          <p:cNvPr id="1016" name="Google Shape;1016;p8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Transaction Creation Mutation</a:t>
            </a:r>
            <a:endParaRPr/>
          </a:p>
        </p:txBody>
      </p:sp>
      <p:graphicFrame>
        <p:nvGraphicFramePr>
          <p:cNvPr id="1017" name="Google Shape;1017;p81"/>
          <p:cNvGraphicFramePr/>
          <p:nvPr/>
        </p:nvGraphicFramePr>
        <p:xfrm>
          <a:off x="481780" y="918281"/>
          <a:ext cx="3000000" cy="3000000"/>
        </p:xfrm>
        <a:graphic>
          <a:graphicData uri="http://schemas.openxmlformats.org/drawingml/2006/table">
            <a:tbl>
              <a:tblPr>
                <a:noFill/>
                <a:tableStyleId>{835D5E63-0ABE-42FA-8E4B-626004290627}</a:tableStyleId>
              </a:tblPr>
              <a:tblGrid>
                <a:gridCol w="161850"/>
                <a:gridCol w="1847775"/>
                <a:gridCol w="1033375"/>
                <a:gridCol w="742325"/>
              </a:tblGrid>
              <a:tr h="165350">
                <a:tc>
                  <a:txBody>
                    <a:bodyPr/>
                    <a:lstStyle/>
                    <a:p>
                      <a:pPr indent="0" lvl="0" marL="0" marR="0" rtl="0" algn="l">
                        <a:lnSpc>
                          <a:spcPct val="100000"/>
                        </a:lnSpc>
                        <a:spcBef>
                          <a:spcPts val="0"/>
                        </a:spcBef>
                        <a:spcAft>
                          <a:spcPts val="0"/>
                        </a:spcAft>
                        <a:buClr>
                          <a:srgbClr val="000000"/>
                        </a:buClr>
                        <a:buSzPts val="600"/>
                        <a:buFont typeface="Arial"/>
                        <a:buNone/>
                      </a:pPr>
                      <a:br>
                        <a:rPr b="1" lang="en-GB" sz="600" u="none" cap="none" strike="noStrike">
                          <a:solidFill>
                            <a:srgbClr val="172B4D"/>
                          </a:solidFill>
                        </a:rPr>
                      </a:br>
                      <a:endParaRPr b="1" sz="600" u="none" cap="none" strike="noStrike">
                        <a:solidFill>
                          <a:srgbClr val="172B4D"/>
                        </a:solidFill>
                      </a:endParaRPr>
                    </a:p>
                  </a:txBody>
                  <a:tcPr marT="19425" marB="19425" marR="4160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Clr>
                          <a:srgbClr val="000000"/>
                        </a:buClr>
                        <a:buSzPts val="600"/>
                        <a:buFont typeface="Arial"/>
                        <a:buNone/>
                      </a:pPr>
                      <a:r>
                        <a:rPr b="1" lang="en-GB" sz="600" u="none" cap="none" strike="noStrike">
                          <a:solidFill>
                            <a:srgbClr val="172B4D"/>
                          </a:solidFill>
                        </a:rPr>
                        <a:t>Fluent Attribute</a:t>
                      </a:r>
                      <a:endParaRPr sz="1400" u="none" cap="none" strike="noStrike"/>
                    </a:p>
                  </a:txBody>
                  <a:tcPr marT="19425" marB="19425" marR="4160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Clr>
                          <a:srgbClr val="000000"/>
                        </a:buClr>
                        <a:buSzPts val="600"/>
                        <a:buFont typeface="Arial"/>
                        <a:buNone/>
                      </a:pPr>
                      <a:r>
                        <a:rPr b="1" lang="en-GB" sz="600" u="none" cap="none" strike="noStrike">
                          <a:solidFill>
                            <a:srgbClr val="172B4D"/>
                          </a:solidFill>
                        </a:rPr>
                        <a:t>Example Value</a:t>
                      </a:r>
                      <a:endParaRPr sz="1400" u="none" cap="none" strike="noStrike"/>
                    </a:p>
                  </a:txBody>
                  <a:tcPr marT="19425" marB="19425" marR="4160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Clr>
                          <a:srgbClr val="000000"/>
                        </a:buClr>
                        <a:buSzPts val="600"/>
                        <a:buFont typeface="Arial"/>
                        <a:buNone/>
                      </a:pPr>
                      <a:r>
                        <a:rPr b="1" lang="en-GB" sz="600" u="none" cap="none" strike="noStrike">
                          <a:solidFill>
                            <a:srgbClr val="172B4D"/>
                          </a:solidFill>
                        </a:rPr>
                        <a:t>Comments</a:t>
                      </a:r>
                      <a:endParaRPr sz="1400" u="none" cap="none" strike="noStrike"/>
                    </a:p>
                  </a:txBody>
                  <a:tcPr marT="19425" marB="19425" marR="4160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r>
              <a:tr h="228325">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payments__name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PAYMENT_TRANSACTION</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2</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payments__retailerId</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02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3</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payments__entityId</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30</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Id of the order</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4</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payments__entityType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ORDER</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02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5</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payments__rootEntityId</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30</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6</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payments__rootEntityType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ORDER</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7</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payments__attributes__ref</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97mxcwk1</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8</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payments__attributes__type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9</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payments__attributes__status</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CREATED</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10</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payments__attributes__amount</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34.95</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11</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payments__attributes__currencyCode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GBP</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12</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payments__attributes__paymentRef</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97mxcwk1</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8325">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13</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payments__attributes__paymentServiceProviderRef</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braintree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14</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payments__attributes__authorizationKey</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0</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15</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payments__attributes__cardType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0</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16</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payments__attributes__paymentMethod</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CARD</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17</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payments__attributes__attributes__name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transactionId</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18</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payments__attributes__attributes__type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STRING</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6535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19</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payments__attributes__attributes__value</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97mxcwk1</a:t>
                      </a:r>
                      <a:endParaRPr sz="14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600"/>
                        <a:buFont typeface="Arial"/>
                        <a:buNone/>
                      </a:pPr>
                      <a:r>
                        <a:t/>
                      </a:r>
                      <a:endParaRPr sz="600" u="none" cap="none" strike="noStrike"/>
                    </a:p>
                  </a:txBody>
                  <a:tcPr marT="19425" marB="19425" marR="27750" marL="277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bl>
          </a:graphicData>
        </a:graphic>
      </p:graphicFrame>
      <p:sp>
        <p:nvSpPr>
          <p:cNvPr id="1018" name="Google Shape;1018;p81"/>
          <p:cNvSpPr txBox="1"/>
          <p:nvPr/>
        </p:nvSpPr>
        <p:spPr>
          <a:xfrm>
            <a:off x="5058697" y="93191"/>
            <a:ext cx="4572000" cy="477053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"name"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"PAYMENT_TRANSACTION"</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"retailerId"</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"1"</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"entityId"</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"118"</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"entityType"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"ORDER"</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"entitySubtype"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"HD"</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"rootEntityId"</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0451A5"/>
                </a:solidFill>
                <a:latin typeface="IBM Plex Mono"/>
                <a:ea typeface="IBM Plex Mono"/>
                <a:cs typeface="IBM Plex Mono"/>
                <a:sym typeface="IBM Plex Mono"/>
              </a:rPr>
              <a:t>"118"</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"rootEntityType"</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0451A5"/>
                </a:solidFill>
                <a:latin typeface="IBM Plex Mono"/>
                <a:ea typeface="IBM Plex Mono"/>
                <a:cs typeface="IBM Plex Mono"/>
                <a:sym typeface="IBM Plex Mono"/>
              </a:rPr>
              <a:t>"ORDER"</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"attributes"</a:t>
            </a:r>
            <a:r>
              <a:rPr b="0" i="0" lang="en-GB" sz="800" u="none" cap="none" strike="noStrike">
                <a:solidFill>
                  <a:srgbClr val="000000"/>
                </a:solidFill>
                <a:latin typeface="IBM Plex Mono"/>
                <a:ea typeface="IBM Plex Mono"/>
                <a:cs typeface="IBM Plex Mono"/>
                <a:sym typeface="IBM Plex Mono"/>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"00017501002"</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"transactionRef"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"00017501002"</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"PAYMENT"</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"transactionType"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"PAYMENT"</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"status"</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"CREATED"</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"amount"</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"40.00"</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"currency"</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"GBP"</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"currencyCode"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"GBP"</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"paymentRef"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"HD_4993"</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"paymentServiceProviderRef"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"CYBERSOURCE"</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"paymentProvider"</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"CYBERSOURCE"</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"transactionCode"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"1234"</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"authorizationKey"</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"cardType"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"VISA"</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"paymentMethod"</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"CREDITCARD"</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"attributes"</a:t>
            </a:r>
            <a:r>
              <a:rPr b="0" i="0" lang="en-GB" sz="800" u="none" cap="none" strike="noStrike">
                <a:solidFill>
                  <a:srgbClr val="000000"/>
                </a:solidFill>
                <a:latin typeface="IBM Plex Mono"/>
                <a:ea typeface="IBM Plex Mono"/>
                <a:cs typeface="IBM Plex Mono"/>
                <a:sym typeface="IBM Plex Mono"/>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"name"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"transactionId"</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"STRING"</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"value"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"123"</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"name"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"transactionCode"</a:t>
            </a: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"STRING"</a:t>
            </a:r>
            <a:r>
              <a:rPr b="0" i="0" lang="en-GB" sz="800" u="none" cap="none" strike="noStrike">
                <a:solidFill>
                  <a:srgbClr val="000000"/>
                </a:solidFill>
                <a:latin typeface="IBM Plex Mono"/>
                <a:ea typeface="IBM Plex Mono"/>
                <a:cs typeface="IBM Plex Mono"/>
                <a:sym typeface="IBM Plex Mono"/>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A31515"/>
                </a:solidFill>
                <a:latin typeface="IBM Plex Mono"/>
                <a:ea typeface="IBM Plex Mono"/>
                <a:cs typeface="IBM Plex Mono"/>
                <a:sym typeface="IBM Plex Mono"/>
              </a:rPr>
              <a:t>"value"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"abc"</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IBM Plex Mono"/>
                <a:ea typeface="IBM Plex Mono"/>
                <a:cs typeface="IBM Plex Mono"/>
                <a:sym typeface="IBM Plex Mono"/>
              </a:rPr>
              <a:t>}</a:t>
            </a:r>
            <a:endParaRPr b="0" i="0" sz="1400" u="none" cap="none" strike="noStrike">
              <a:solidFill>
                <a:srgbClr val="000000"/>
              </a:solidFill>
              <a:latin typeface="Arial"/>
              <a:ea typeface="Arial"/>
              <a:cs typeface="Arial"/>
              <a:sym typeface="Arial"/>
            </a:endParaRPr>
          </a:p>
        </p:txBody>
      </p:sp>
      <p:sp>
        <p:nvSpPr>
          <p:cNvPr id="1019" name="Google Shape;1019;p81"/>
          <p:cNvSpPr txBox="1"/>
          <p:nvPr/>
        </p:nvSpPr>
        <p:spPr>
          <a:xfrm>
            <a:off x="481775" y="4623525"/>
            <a:ext cx="1242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rgbClr val="000000"/>
                </a:solidFill>
                <a:highlight>
                  <a:srgbClr val="FF0000"/>
                </a:highlight>
              </a:rPr>
              <a:t>OUTDATED!</a:t>
            </a:r>
            <a:endParaRPr>
              <a:solidFill>
                <a:srgbClr val="000000"/>
              </a:solidFill>
              <a:highlight>
                <a:srgbClr val="FF0000"/>
              </a:highligh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3" name="Shape 1023"/>
        <p:cNvGrpSpPr/>
        <p:nvPr/>
      </p:nvGrpSpPr>
      <p:grpSpPr>
        <a:xfrm>
          <a:off x="0" y="0"/>
          <a:ext cx="0" cy="0"/>
          <a:chOff x="0" y="0"/>
          <a:chExt cx="0" cy="0"/>
        </a:xfrm>
      </p:grpSpPr>
      <p:sp>
        <p:nvSpPr>
          <p:cNvPr id="1024" name="Google Shape;1024;p82"/>
          <p:cNvSpPr txBox="1"/>
          <p:nvPr/>
        </p:nvSpPr>
        <p:spPr>
          <a:xfrm>
            <a:off x="100950" y="164925"/>
            <a:ext cx="428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pic>
        <p:nvPicPr>
          <p:cNvPr id="1025" name="Google Shape;1025;p82"/>
          <p:cNvPicPr preferRelativeResize="0"/>
          <p:nvPr/>
        </p:nvPicPr>
        <p:blipFill rotWithShape="1">
          <a:blip r:embed="rId3">
            <a:alphaModFix/>
          </a:blip>
          <a:srcRect b="0" l="0" r="0" t="0"/>
          <a:stretch/>
        </p:blipFill>
        <p:spPr>
          <a:xfrm>
            <a:off x="2181225" y="0"/>
            <a:ext cx="4779963"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p83"/>
          <p:cNvSpPr txBox="1"/>
          <p:nvPr/>
        </p:nvSpPr>
        <p:spPr>
          <a:xfrm>
            <a:off x="100950" y="164925"/>
            <a:ext cx="428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pic>
        <p:nvPicPr>
          <p:cNvPr id="1031" name="Google Shape;1031;p83"/>
          <p:cNvPicPr preferRelativeResize="0"/>
          <p:nvPr/>
        </p:nvPicPr>
        <p:blipFill rotWithShape="1">
          <a:blip r:embed="rId3">
            <a:alphaModFix/>
          </a:blip>
          <a:srcRect b="0" l="0" r="0" t="0"/>
          <a:stretch/>
        </p:blipFill>
        <p:spPr>
          <a:xfrm>
            <a:off x="1386032" y="0"/>
            <a:ext cx="5853113" cy="5143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84"/>
          <p:cNvSpPr txBox="1"/>
          <p:nvPr/>
        </p:nvSpPr>
        <p:spPr>
          <a:xfrm>
            <a:off x="100950" y="164925"/>
            <a:ext cx="4288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pic>
        <p:nvPicPr>
          <p:cNvPr id="1037" name="Google Shape;1037;p84"/>
          <p:cNvPicPr preferRelativeResize="0"/>
          <p:nvPr/>
        </p:nvPicPr>
        <p:blipFill rotWithShape="1">
          <a:blip r:embed="rId3">
            <a:alphaModFix/>
          </a:blip>
          <a:srcRect b="0" l="0" r="0" t="0"/>
          <a:stretch/>
        </p:blipFill>
        <p:spPr>
          <a:xfrm>
            <a:off x="935025" y="420725"/>
            <a:ext cx="6704650" cy="4549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67"/>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GB"/>
              <a:t>Discovery Agenda</a:t>
            </a:r>
            <a:endParaRPr sz="1400"/>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p:txBody>
      </p:sp>
      <p:graphicFrame>
        <p:nvGraphicFramePr>
          <p:cNvPr id="510" name="Google Shape;510;p67"/>
          <p:cNvGraphicFramePr/>
          <p:nvPr/>
        </p:nvGraphicFramePr>
        <p:xfrm>
          <a:off x="354063" y="1153725"/>
          <a:ext cx="3000000" cy="3000000"/>
        </p:xfrm>
        <a:graphic>
          <a:graphicData uri="http://schemas.openxmlformats.org/drawingml/2006/table">
            <a:tbl>
              <a:tblPr>
                <a:noFill/>
                <a:tableStyleId>{970033EB-F38C-416D-B9E9-C612AC27E0C5}</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GB"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11" name="Google Shape;511;p67"/>
          <p:cNvSpPr/>
          <p:nvPr/>
        </p:nvSpPr>
        <p:spPr>
          <a:xfrm>
            <a:off x="354100" y="3508291"/>
            <a:ext cx="8554200" cy="2799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1" name="Shape 1041"/>
        <p:cNvGrpSpPr/>
        <p:nvPr/>
      </p:nvGrpSpPr>
      <p:grpSpPr>
        <a:xfrm>
          <a:off x="0" y="0"/>
          <a:ext cx="0" cy="0"/>
          <a:chOff x="0" y="0"/>
          <a:chExt cx="0" cy="0"/>
        </a:xfrm>
      </p:grpSpPr>
      <p:sp>
        <p:nvSpPr>
          <p:cNvPr id="1042" name="Google Shape;1042;p8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Fraud Management</a:t>
            </a:r>
            <a:endParaRPr/>
          </a:p>
        </p:txBody>
      </p:sp>
      <p:sp>
        <p:nvSpPr>
          <p:cNvPr id="1043" name="Google Shape;1043;p8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p86"/>
          <p:cNvSpPr/>
          <p:nvPr/>
        </p:nvSpPr>
        <p:spPr>
          <a:xfrm>
            <a:off x="534934" y="3991597"/>
            <a:ext cx="2909400" cy="2949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1049" name="Google Shape;1049;p86"/>
          <p:cNvSpPr/>
          <p:nvPr/>
        </p:nvSpPr>
        <p:spPr>
          <a:xfrm>
            <a:off x="3993884" y="2417775"/>
            <a:ext cx="1002900" cy="6285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Payment Gateway</a:t>
            </a:r>
            <a:endParaRPr b="1" i="0" sz="1100" u="none" cap="none" strike="noStrike">
              <a:solidFill>
                <a:schemeClr val="lt1"/>
              </a:solidFill>
              <a:latin typeface="Lato"/>
              <a:ea typeface="Lato"/>
              <a:cs typeface="Lato"/>
              <a:sym typeface="Lato"/>
            </a:endParaRPr>
          </a:p>
        </p:txBody>
      </p:sp>
      <p:cxnSp>
        <p:nvCxnSpPr>
          <p:cNvPr id="1050" name="Google Shape;1050;p86"/>
          <p:cNvCxnSpPr/>
          <p:nvPr/>
        </p:nvCxnSpPr>
        <p:spPr>
          <a:xfrm flipH="1" rot="10800000">
            <a:off x="2279874" y="2674600"/>
            <a:ext cx="1713900" cy="1063800"/>
          </a:xfrm>
          <a:prstGeom prst="straightConnector1">
            <a:avLst/>
          </a:prstGeom>
          <a:noFill/>
          <a:ln cap="flat" cmpd="sng" w="9525">
            <a:solidFill>
              <a:srgbClr val="0094D7"/>
            </a:solidFill>
            <a:prstDash val="solid"/>
            <a:round/>
            <a:headEnd len="sm" w="sm" type="none"/>
            <a:tailEnd len="med" w="med" type="triangle"/>
          </a:ln>
        </p:spPr>
      </p:cxnSp>
      <p:sp>
        <p:nvSpPr>
          <p:cNvPr id="1051" name="Google Shape;1051;p86"/>
          <p:cNvSpPr txBox="1"/>
          <p:nvPr/>
        </p:nvSpPr>
        <p:spPr>
          <a:xfrm>
            <a:off x="3731222" y="4139050"/>
            <a:ext cx="1497663" cy="415458"/>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Customer</a:t>
            </a:r>
            <a:endParaRPr b="0" i="0" sz="1400" u="none" cap="none" strike="noStrike">
              <a:solidFill>
                <a:srgbClr val="000000"/>
              </a:solidFill>
              <a:latin typeface="Arial"/>
              <a:ea typeface="Arial"/>
              <a:cs typeface="Arial"/>
              <a:sym typeface="Arial"/>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Order</a:t>
            </a:r>
            <a:endParaRPr b="0" i="0" sz="1400" u="none" cap="none" strike="noStrike">
              <a:solidFill>
                <a:srgbClr val="000000"/>
              </a:solidFill>
              <a:latin typeface="Arial"/>
              <a:ea typeface="Arial"/>
              <a:cs typeface="Arial"/>
              <a:sym typeface="Arial"/>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Auth Transaction with Success </a:t>
            </a:r>
            <a:endParaRPr b="0" i="0" sz="1400" u="none" cap="none" strike="noStrike">
              <a:solidFill>
                <a:srgbClr val="000000"/>
              </a:solidFill>
              <a:latin typeface="Arial"/>
              <a:ea typeface="Arial"/>
              <a:cs typeface="Arial"/>
              <a:sym typeface="Arial"/>
            </a:endParaRPr>
          </a:p>
        </p:txBody>
      </p:sp>
      <p:cxnSp>
        <p:nvCxnSpPr>
          <p:cNvPr id="1052" name="Google Shape;1052;p86"/>
          <p:cNvCxnSpPr>
            <a:stCxn id="1049" idx="3"/>
          </p:cNvCxnSpPr>
          <p:nvPr/>
        </p:nvCxnSpPr>
        <p:spPr>
          <a:xfrm>
            <a:off x="4996784" y="2732025"/>
            <a:ext cx="2234100" cy="1065000"/>
          </a:xfrm>
          <a:prstGeom prst="straightConnector1">
            <a:avLst/>
          </a:prstGeom>
          <a:noFill/>
          <a:ln cap="flat" cmpd="sng" w="9525">
            <a:solidFill>
              <a:srgbClr val="0094D7"/>
            </a:solidFill>
            <a:prstDash val="solid"/>
            <a:round/>
            <a:headEnd len="sm" w="sm" type="none"/>
            <a:tailEnd len="med" w="med" type="triangle"/>
          </a:ln>
        </p:spPr>
      </p:cxnSp>
      <p:sp>
        <p:nvSpPr>
          <p:cNvPr id="1053" name="Google Shape;1053;p86"/>
          <p:cNvSpPr txBox="1"/>
          <p:nvPr/>
        </p:nvSpPr>
        <p:spPr>
          <a:xfrm>
            <a:off x="5366344" y="3340156"/>
            <a:ext cx="909300" cy="2001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Capture  request</a:t>
            </a:r>
            <a:endParaRPr b="0" i="0" sz="1400" u="none" cap="none" strike="noStrike">
              <a:solidFill>
                <a:srgbClr val="000000"/>
              </a:solidFill>
              <a:latin typeface="Arial"/>
              <a:ea typeface="Arial"/>
              <a:cs typeface="Arial"/>
              <a:sym typeface="Arial"/>
            </a:endParaRPr>
          </a:p>
        </p:txBody>
      </p:sp>
      <p:sp>
        <p:nvSpPr>
          <p:cNvPr id="1054" name="Google Shape;1054;p86"/>
          <p:cNvSpPr txBox="1"/>
          <p:nvPr/>
        </p:nvSpPr>
        <p:spPr>
          <a:xfrm>
            <a:off x="6144372" y="3132400"/>
            <a:ext cx="1002900" cy="2001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Capture response</a:t>
            </a:r>
            <a:endParaRPr b="0" i="0" sz="1400" u="none" cap="none" strike="noStrike">
              <a:solidFill>
                <a:srgbClr val="000000"/>
              </a:solidFill>
              <a:latin typeface="Arial"/>
              <a:ea typeface="Arial"/>
              <a:cs typeface="Arial"/>
              <a:sym typeface="Arial"/>
            </a:endParaRPr>
          </a:p>
        </p:txBody>
      </p:sp>
      <p:sp>
        <p:nvSpPr>
          <p:cNvPr id="1055" name="Google Shape;1055;p86"/>
          <p:cNvSpPr txBox="1"/>
          <p:nvPr/>
        </p:nvSpPr>
        <p:spPr>
          <a:xfrm>
            <a:off x="2368145" y="2904725"/>
            <a:ext cx="1204200" cy="2001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Authorization request</a:t>
            </a:r>
            <a:endParaRPr b="0" i="0" sz="1400" u="none" cap="none" strike="noStrike">
              <a:solidFill>
                <a:srgbClr val="000000"/>
              </a:solidFill>
              <a:latin typeface="Arial"/>
              <a:ea typeface="Arial"/>
              <a:cs typeface="Arial"/>
              <a:sym typeface="Arial"/>
            </a:endParaRPr>
          </a:p>
        </p:txBody>
      </p:sp>
      <p:sp>
        <p:nvSpPr>
          <p:cNvPr id="1056" name="Google Shape;1056;p86"/>
          <p:cNvSpPr txBox="1"/>
          <p:nvPr/>
        </p:nvSpPr>
        <p:spPr>
          <a:xfrm>
            <a:off x="3114345" y="3232450"/>
            <a:ext cx="1204200" cy="3078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Authorization response</a:t>
            </a:r>
            <a:endParaRPr b="0" i="0" sz="700" u="none" cap="none" strike="noStrike">
              <a:solidFill>
                <a:srgbClr val="000000"/>
              </a:solidFill>
              <a:latin typeface="Arial"/>
              <a:ea typeface="Arial"/>
              <a:cs typeface="Arial"/>
              <a:sym typeface="Arial"/>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DM response= </a:t>
            </a:r>
            <a:r>
              <a:rPr b="0" i="0" lang="en-GB" sz="700" u="none" cap="none" strike="noStrike">
                <a:solidFill>
                  <a:srgbClr val="000000"/>
                </a:solidFill>
                <a:highlight>
                  <a:srgbClr val="00FF00"/>
                </a:highlight>
                <a:latin typeface="Arial"/>
                <a:ea typeface="Arial"/>
                <a:cs typeface="Arial"/>
                <a:sym typeface="Arial"/>
              </a:rPr>
              <a:t>Success</a:t>
            </a:r>
            <a:endParaRPr b="0" i="0" sz="700" u="none" cap="none" strike="noStrike">
              <a:solidFill>
                <a:srgbClr val="000000"/>
              </a:solidFill>
              <a:highlight>
                <a:srgbClr val="00FF00"/>
              </a:highlight>
              <a:latin typeface="Arial"/>
              <a:ea typeface="Arial"/>
              <a:cs typeface="Arial"/>
              <a:sym typeface="Arial"/>
            </a:endParaRPr>
          </a:p>
        </p:txBody>
      </p:sp>
      <p:cxnSp>
        <p:nvCxnSpPr>
          <p:cNvPr id="1057" name="Google Shape;1057;p86"/>
          <p:cNvCxnSpPr/>
          <p:nvPr/>
        </p:nvCxnSpPr>
        <p:spPr>
          <a:xfrm flipH="1" rot="10800000">
            <a:off x="2422074" y="2759950"/>
            <a:ext cx="1597200" cy="1011900"/>
          </a:xfrm>
          <a:prstGeom prst="straightConnector1">
            <a:avLst/>
          </a:prstGeom>
          <a:noFill/>
          <a:ln cap="flat" cmpd="sng" w="9525">
            <a:solidFill>
              <a:srgbClr val="0094D7"/>
            </a:solidFill>
            <a:prstDash val="solid"/>
            <a:round/>
            <a:headEnd len="med" w="med" type="triangle"/>
            <a:tailEnd len="sm" w="sm" type="none"/>
          </a:ln>
        </p:spPr>
      </p:cxnSp>
      <p:cxnSp>
        <p:nvCxnSpPr>
          <p:cNvPr id="1058" name="Google Shape;1058;p86"/>
          <p:cNvCxnSpPr/>
          <p:nvPr/>
        </p:nvCxnSpPr>
        <p:spPr>
          <a:xfrm flipH="1" rot="10800000">
            <a:off x="3444334" y="4131552"/>
            <a:ext cx="2047200" cy="7500"/>
          </a:xfrm>
          <a:prstGeom prst="straightConnector1">
            <a:avLst/>
          </a:prstGeom>
          <a:noFill/>
          <a:ln cap="flat" cmpd="sng" w="9525">
            <a:solidFill>
              <a:srgbClr val="0094D7"/>
            </a:solidFill>
            <a:prstDash val="solid"/>
            <a:round/>
            <a:headEnd len="sm" w="sm" type="none"/>
            <a:tailEnd len="med" w="med" type="triangle"/>
          </a:ln>
        </p:spPr>
      </p:cxnSp>
      <p:cxnSp>
        <p:nvCxnSpPr>
          <p:cNvPr id="1059" name="Google Shape;1059;p86"/>
          <p:cNvCxnSpPr/>
          <p:nvPr/>
        </p:nvCxnSpPr>
        <p:spPr>
          <a:xfrm rot="10800000">
            <a:off x="5014574" y="2826775"/>
            <a:ext cx="2024100" cy="961800"/>
          </a:xfrm>
          <a:prstGeom prst="straightConnector1">
            <a:avLst/>
          </a:prstGeom>
          <a:noFill/>
          <a:ln cap="flat" cmpd="sng" w="9525">
            <a:solidFill>
              <a:srgbClr val="0094D7"/>
            </a:solidFill>
            <a:prstDash val="solid"/>
            <a:round/>
            <a:headEnd len="sm" w="sm" type="none"/>
            <a:tailEnd len="med" w="med" type="triangle"/>
          </a:ln>
        </p:spPr>
      </p:cxnSp>
      <p:sp>
        <p:nvSpPr>
          <p:cNvPr id="1060" name="Google Shape;1060;p86"/>
          <p:cNvSpPr/>
          <p:nvPr/>
        </p:nvSpPr>
        <p:spPr>
          <a:xfrm>
            <a:off x="5571559" y="3965609"/>
            <a:ext cx="2909400" cy="2949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OMS</a:t>
            </a:r>
            <a:endParaRPr b="1" i="0" sz="1100" u="none" cap="none" strike="noStrike">
              <a:solidFill>
                <a:schemeClr val="lt1"/>
              </a:solidFill>
              <a:latin typeface="Lato"/>
              <a:ea typeface="Lato"/>
              <a:cs typeface="Lato"/>
              <a:sym typeface="Lato"/>
            </a:endParaRPr>
          </a:p>
        </p:txBody>
      </p:sp>
      <p:pic>
        <p:nvPicPr>
          <p:cNvPr id="1061" name="Google Shape;1061;p86"/>
          <p:cNvPicPr preferRelativeResize="0"/>
          <p:nvPr/>
        </p:nvPicPr>
        <p:blipFill rotWithShape="1">
          <a:blip r:embed="rId3">
            <a:alphaModFix/>
          </a:blip>
          <a:srcRect b="28956" l="0" r="0" t="0"/>
          <a:stretch/>
        </p:blipFill>
        <p:spPr>
          <a:xfrm>
            <a:off x="6275639" y="3773812"/>
            <a:ext cx="1501225" cy="200100"/>
          </a:xfrm>
          <a:prstGeom prst="rect">
            <a:avLst/>
          </a:prstGeom>
          <a:noFill/>
          <a:ln>
            <a:noFill/>
          </a:ln>
        </p:spPr>
      </p:pic>
      <p:sp>
        <p:nvSpPr>
          <p:cNvPr id="1062" name="Google Shape;1062;p86"/>
          <p:cNvSpPr txBox="1"/>
          <p:nvPr/>
        </p:nvSpPr>
        <p:spPr>
          <a:xfrm>
            <a:off x="69150" y="1054313"/>
            <a:ext cx="8209611" cy="677078"/>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rgbClr val="000000"/>
              </a:buClr>
              <a:buSzPts val="1600"/>
              <a:buFont typeface="Arial"/>
              <a:buNone/>
            </a:pPr>
            <a:r>
              <a:rPr b="0" i="0" lang="en-GB" sz="1600" u="none" cap="none" strike="noStrike">
                <a:solidFill>
                  <a:schemeClr val="dk1"/>
                </a:solidFill>
                <a:latin typeface="Arial"/>
                <a:ea typeface="Arial"/>
                <a:cs typeface="Arial"/>
                <a:sym typeface="Arial"/>
              </a:rPr>
              <a:t>Orders with successful Fraud status can be </a:t>
            </a:r>
            <a:r>
              <a:rPr b="0" lang="en-GB" sz="1600" u="none" cap="none" strike="noStrike">
                <a:solidFill>
                  <a:schemeClr val="dk1"/>
                </a:solidFill>
                <a:latin typeface="Arial"/>
                <a:ea typeface="Arial"/>
                <a:cs typeface="Arial"/>
                <a:sym typeface="Arial"/>
              </a:rPr>
              <a:t>immediately</a:t>
            </a:r>
            <a:r>
              <a:rPr b="0" i="0" lang="en-GB" sz="1600" u="none" cap="none" strike="noStrike">
                <a:solidFill>
                  <a:schemeClr val="dk1"/>
                </a:solidFill>
                <a:latin typeface="Arial"/>
                <a:ea typeface="Arial"/>
                <a:cs typeface="Arial"/>
                <a:sym typeface="Arial"/>
              </a:rPr>
              <a:t> imported in the OMS (synchronous fraud review with authorization)</a:t>
            </a:r>
            <a:endParaRPr/>
          </a:p>
        </p:txBody>
      </p:sp>
      <p:sp>
        <p:nvSpPr>
          <p:cNvPr id="1063" name="Google Shape;1063;p86"/>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Authorization and Fraud Process: Success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7" name="Shape 1067"/>
        <p:cNvGrpSpPr/>
        <p:nvPr/>
      </p:nvGrpSpPr>
      <p:grpSpPr>
        <a:xfrm>
          <a:off x="0" y="0"/>
          <a:ext cx="0" cy="0"/>
          <a:chOff x="0" y="0"/>
          <a:chExt cx="0" cy="0"/>
        </a:xfrm>
      </p:grpSpPr>
      <p:sp>
        <p:nvSpPr>
          <p:cNvPr id="1068" name="Google Shape;1068;p87"/>
          <p:cNvSpPr/>
          <p:nvPr/>
        </p:nvSpPr>
        <p:spPr>
          <a:xfrm>
            <a:off x="535777" y="3991597"/>
            <a:ext cx="2909400" cy="2949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1069" name="Google Shape;1069;p87"/>
          <p:cNvSpPr/>
          <p:nvPr/>
        </p:nvSpPr>
        <p:spPr>
          <a:xfrm>
            <a:off x="3994727" y="2417775"/>
            <a:ext cx="1002900" cy="6285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Payment Gateway</a:t>
            </a:r>
            <a:endParaRPr b="1" i="0" sz="1100" u="none" cap="none" strike="noStrike">
              <a:solidFill>
                <a:schemeClr val="lt1"/>
              </a:solidFill>
              <a:latin typeface="Lato"/>
              <a:ea typeface="Lato"/>
              <a:cs typeface="Lato"/>
              <a:sym typeface="Lato"/>
            </a:endParaRPr>
          </a:p>
        </p:txBody>
      </p:sp>
      <p:cxnSp>
        <p:nvCxnSpPr>
          <p:cNvPr id="1070" name="Google Shape;1070;p87"/>
          <p:cNvCxnSpPr/>
          <p:nvPr/>
        </p:nvCxnSpPr>
        <p:spPr>
          <a:xfrm flipH="1" rot="10800000">
            <a:off x="2280717" y="2674600"/>
            <a:ext cx="1713900" cy="1063800"/>
          </a:xfrm>
          <a:prstGeom prst="straightConnector1">
            <a:avLst/>
          </a:prstGeom>
          <a:noFill/>
          <a:ln cap="flat" cmpd="sng" w="9525">
            <a:solidFill>
              <a:srgbClr val="0094D7"/>
            </a:solidFill>
            <a:prstDash val="solid"/>
            <a:round/>
            <a:headEnd len="sm" w="sm" type="none"/>
            <a:tailEnd len="med" w="med" type="triangle"/>
          </a:ln>
        </p:spPr>
      </p:cxnSp>
      <p:sp>
        <p:nvSpPr>
          <p:cNvPr id="1071" name="Google Shape;1071;p87"/>
          <p:cNvSpPr txBox="1"/>
          <p:nvPr/>
        </p:nvSpPr>
        <p:spPr>
          <a:xfrm>
            <a:off x="3677417" y="4139050"/>
            <a:ext cx="1990500" cy="52318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Customer</a:t>
            </a:r>
            <a:endParaRPr b="0" i="0" sz="1400" u="none" cap="none" strike="noStrike">
              <a:solidFill>
                <a:srgbClr val="000000"/>
              </a:solidFill>
              <a:latin typeface="Arial"/>
              <a:ea typeface="Arial"/>
              <a:cs typeface="Arial"/>
              <a:sym typeface="Arial"/>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Order</a:t>
            </a:r>
            <a:endParaRPr b="0" i="0" sz="1400" u="none" cap="none" strike="noStrike">
              <a:solidFill>
                <a:srgbClr val="000000"/>
              </a:solidFill>
              <a:latin typeface="Arial"/>
              <a:ea typeface="Arial"/>
              <a:cs typeface="Arial"/>
              <a:sym typeface="Arial"/>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Auth Transaction with either Success of Fraud Review</a:t>
            </a:r>
            <a:endParaRPr b="0" i="0" sz="1400" u="none" cap="none" strike="noStrike">
              <a:solidFill>
                <a:srgbClr val="000000"/>
              </a:solidFill>
              <a:latin typeface="Arial"/>
              <a:ea typeface="Arial"/>
              <a:cs typeface="Arial"/>
              <a:sym typeface="Arial"/>
            </a:endParaRPr>
          </a:p>
        </p:txBody>
      </p:sp>
      <p:cxnSp>
        <p:nvCxnSpPr>
          <p:cNvPr id="1072" name="Google Shape;1072;p87"/>
          <p:cNvCxnSpPr>
            <a:stCxn id="1069" idx="3"/>
          </p:cNvCxnSpPr>
          <p:nvPr/>
        </p:nvCxnSpPr>
        <p:spPr>
          <a:xfrm>
            <a:off x="4997627" y="2732025"/>
            <a:ext cx="2234100" cy="1065000"/>
          </a:xfrm>
          <a:prstGeom prst="straightConnector1">
            <a:avLst/>
          </a:prstGeom>
          <a:noFill/>
          <a:ln cap="flat" cmpd="sng" w="9525">
            <a:solidFill>
              <a:srgbClr val="0094D7"/>
            </a:solidFill>
            <a:prstDash val="solid"/>
            <a:round/>
            <a:headEnd len="sm" w="sm" type="none"/>
            <a:tailEnd len="med" w="med" type="triangle"/>
          </a:ln>
        </p:spPr>
      </p:cxnSp>
      <p:sp>
        <p:nvSpPr>
          <p:cNvPr id="1073" name="Google Shape;1073;p87"/>
          <p:cNvSpPr txBox="1"/>
          <p:nvPr/>
        </p:nvSpPr>
        <p:spPr>
          <a:xfrm>
            <a:off x="5367187" y="3340156"/>
            <a:ext cx="909300" cy="2001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Capture  request</a:t>
            </a:r>
            <a:endParaRPr b="0" i="0" sz="1400" u="none" cap="none" strike="noStrike">
              <a:solidFill>
                <a:srgbClr val="000000"/>
              </a:solidFill>
              <a:latin typeface="Arial"/>
              <a:ea typeface="Arial"/>
              <a:cs typeface="Arial"/>
              <a:sym typeface="Arial"/>
            </a:endParaRPr>
          </a:p>
        </p:txBody>
      </p:sp>
      <p:sp>
        <p:nvSpPr>
          <p:cNvPr id="1074" name="Google Shape;1074;p87"/>
          <p:cNvSpPr txBox="1"/>
          <p:nvPr/>
        </p:nvSpPr>
        <p:spPr>
          <a:xfrm>
            <a:off x="6145215" y="3132400"/>
            <a:ext cx="1002900" cy="2001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Capture response</a:t>
            </a:r>
            <a:endParaRPr b="0" i="0" sz="1400" u="none" cap="none" strike="noStrike">
              <a:solidFill>
                <a:srgbClr val="000000"/>
              </a:solidFill>
              <a:latin typeface="Arial"/>
              <a:ea typeface="Arial"/>
              <a:cs typeface="Arial"/>
              <a:sym typeface="Arial"/>
            </a:endParaRPr>
          </a:p>
        </p:txBody>
      </p:sp>
      <p:sp>
        <p:nvSpPr>
          <p:cNvPr id="1075" name="Google Shape;1075;p87"/>
          <p:cNvSpPr txBox="1"/>
          <p:nvPr/>
        </p:nvSpPr>
        <p:spPr>
          <a:xfrm>
            <a:off x="2368988" y="2904725"/>
            <a:ext cx="1204200" cy="2001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Authorization request</a:t>
            </a:r>
            <a:endParaRPr b="0" i="0" sz="1400" u="none" cap="none" strike="noStrike">
              <a:solidFill>
                <a:srgbClr val="000000"/>
              </a:solidFill>
              <a:latin typeface="Arial"/>
              <a:ea typeface="Arial"/>
              <a:cs typeface="Arial"/>
              <a:sym typeface="Arial"/>
            </a:endParaRPr>
          </a:p>
        </p:txBody>
      </p:sp>
      <p:sp>
        <p:nvSpPr>
          <p:cNvPr id="1076" name="Google Shape;1076;p87"/>
          <p:cNvSpPr txBox="1"/>
          <p:nvPr/>
        </p:nvSpPr>
        <p:spPr>
          <a:xfrm>
            <a:off x="3212963" y="3147725"/>
            <a:ext cx="1204200" cy="3078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Authorization response</a:t>
            </a:r>
            <a:endParaRPr b="0" i="0" sz="700" u="none" cap="none" strike="noStrike">
              <a:solidFill>
                <a:srgbClr val="000000"/>
              </a:solidFill>
              <a:latin typeface="Arial"/>
              <a:ea typeface="Arial"/>
              <a:cs typeface="Arial"/>
              <a:sym typeface="Arial"/>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DM response= </a:t>
            </a:r>
            <a:r>
              <a:rPr b="0" i="0" lang="en-GB" sz="700" u="none" cap="none" strike="noStrike">
                <a:solidFill>
                  <a:srgbClr val="000000"/>
                </a:solidFill>
                <a:highlight>
                  <a:srgbClr val="FFFF00"/>
                </a:highlight>
                <a:latin typeface="Arial"/>
                <a:ea typeface="Arial"/>
                <a:cs typeface="Arial"/>
                <a:sym typeface="Arial"/>
              </a:rPr>
              <a:t>Pending</a:t>
            </a:r>
            <a:endParaRPr b="0" i="0" sz="700" u="none" cap="none" strike="noStrike">
              <a:solidFill>
                <a:srgbClr val="000000"/>
              </a:solidFill>
              <a:highlight>
                <a:srgbClr val="FFFF00"/>
              </a:highlight>
              <a:latin typeface="Arial"/>
              <a:ea typeface="Arial"/>
              <a:cs typeface="Arial"/>
              <a:sym typeface="Arial"/>
            </a:endParaRPr>
          </a:p>
        </p:txBody>
      </p:sp>
      <p:cxnSp>
        <p:nvCxnSpPr>
          <p:cNvPr id="1077" name="Google Shape;1077;p87"/>
          <p:cNvCxnSpPr/>
          <p:nvPr/>
        </p:nvCxnSpPr>
        <p:spPr>
          <a:xfrm flipH="1" rot="10800000">
            <a:off x="2422917" y="2759950"/>
            <a:ext cx="1597200" cy="1011900"/>
          </a:xfrm>
          <a:prstGeom prst="straightConnector1">
            <a:avLst/>
          </a:prstGeom>
          <a:noFill/>
          <a:ln cap="flat" cmpd="sng" w="9525">
            <a:solidFill>
              <a:srgbClr val="0094D7"/>
            </a:solidFill>
            <a:prstDash val="solid"/>
            <a:round/>
            <a:headEnd len="med" w="med" type="triangle"/>
            <a:tailEnd len="sm" w="sm" type="none"/>
          </a:ln>
        </p:spPr>
      </p:cxnSp>
      <p:cxnSp>
        <p:nvCxnSpPr>
          <p:cNvPr id="1078" name="Google Shape;1078;p87"/>
          <p:cNvCxnSpPr/>
          <p:nvPr/>
        </p:nvCxnSpPr>
        <p:spPr>
          <a:xfrm flipH="1" rot="10800000">
            <a:off x="3445177" y="4131552"/>
            <a:ext cx="2047200" cy="7500"/>
          </a:xfrm>
          <a:prstGeom prst="straightConnector1">
            <a:avLst/>
          </a:prstGeom>
          <a:noFill/>
          <a:ln cap="flat" cmpd="sng" w="9525">
            <a:solidFill>
              <a:srgbClr val="0094D7"/>
            </a:solidFill>
            <a:prstDash val="solid"/>
            <a:round/>
            <a:headEnd len="sm" w="sm" type="none"/>
            <a:tailEnd len="med" w="med" type="triangle"/>
          </a:ln>
        </p:spPr>
      </p:cxnSp>
      <p:cxnSp>
        <p:nvCxnSpPr>
          <p:cNvPr id="1079" name="Google Shape;1079;p87"/>
          <p:cNvCxnSpPr/>
          <p:nvPr/>
        </p:nvCxnSpPr>
        <p:spPr>
          <a:xfrm rot="10800000">
            <a:off x="5015417" y="2826775"/>
            <a:ext cx="2024100" cy="961800"/>
          </a:xfrm>
          <a:prstGeom prst="straightConnector1">
            <a:avLst/>
          </a:prstGeom>
          <a:noFill/>
          <a:ln cap="flat" cmpd="sng" w="9525">
            <a:solidFill>
              <a:srgbClr val="0094D7"/>
            </a:solidFill>
            <a:prstDash val="solid"/>
            <a:round/>
            <a:headEnd len="sm" w="sm" type="none"/>
            <a:tailEnd len="med" w="med" type="triangle"/>
          </a:ln>
        </p:spPr>
      </p:cxnSp>
      <p:sp>
        <p:nvSpPr>
          <p:cNvPr id="1080" name="Google Shape;1080;p87"/>
          <p:cNvSpPr/>
          <p:nvPr/>
        </p:nvSpPr>
        <p:spPr>
          <a:xfrm>
            <a:off x="5572402" y="3965609"/>
            <a:ext cx="2909400" cy="2949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OMS</a:t>
            </a:r>
            <a:endParaRPr b="1" i="0" sz="1100" u="none" cap="none" strike="noStrike">
              <a:solidFill>
                <a:schemeClr val="lt1"/>
              </a:solidFill>
              <a:latin typeface="Lato"/>
              <a:ea typeface="Lato"/>
              <a:cs typeface="Lato"/>
              <a:sym typeface="Lato"/>
            </a:endParaRPr>
          </a:p>
        </p:txBody>
      </p:sp>
      <p:pic>
        <p:nvPicPr>
          <p:cNvPr id="1081" name="Google Shape;1081;p87"/>
          <p:cNvPicPr preferRelativeResize="0"/>
          <p:nvPr/>
        </p:nvPicPr>
        <p:blipFill rotWithShape="1">
          <a:blip r:embed="rId3">
            <a:alphaModFix/>
          </a:blip>
          <a:srcRect b="28956" l="0" r="0" t="0"/>
          <a:stretch/>
        </p:blipFill>
        <p:spPr>
          <a:xfrm>
            <a:off x="6276482" y="3773812"/>
            <a:ext cx="1501225" cy="200100"/>
          </a:xfrm>
          <a:prstGeom prst="rect">
            <a:avLst/>
          </a:prstGeom>
          <a:noFill/>
          <a:ln>
            <a:noFill/>
          </a:ln>
        </p:spPr>
      </p:pic>
      <p:pic>
        <p:nvPicPr>
          <p:cNvPr id="1082" name="Google Shape;1082;p87"/>
          <p:cNvPicPr preferRelativeResize="0"/>
          <p:nvPr/>
        </p:nvPicPr>
        <p:blipFill rotWithShape="1">
          <a:blip r:embed="rId4">
            <a:alphaModFix/>
          </a:blip>
          <a:srcRect b="0" l="0" r="0" t="0"/>
          <a:stretch/>
        </p:blipFill>
        <p:spPr>
          <a:xfrm>
            <a:off x="3123567" y="3410430"/>
            <a:ext cx="415500" cy="415500"/>
          </a:xfrm>
          <a:prstGeom prst="rect">
            <a:avLst/>
          </a:prstGeom>
          <a:noFill/>
          <a:ln>
            <a:noFill/>
          </a:ln>
        </p:spPr>
      </p:pic>
      <p:sp>
        <p:nvSpPr>
          <p:cNvPr id="1083" name="Google Shape;1083;p87"/>
          <p:cNvSpPr txBox="1"/>
          <p:nvPr/>
        </p:nvSpPr>
        <p:spPr>
          <a:xfrm>
            <a:off x="3498853" y="3572039"/>
            <a:ext cx="1443866"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700" u="none" cap="none" strike="noStrike">
                <a:solidFill>
                  <a:srgbClr val="000000"/>
                </a:solidFill>
                <a:latin typeface="Arial"/>
                <a:ea typeface="Arial"/>
                <a:cs typeface="Arial"/>
                <a:sym typeface="Arial"/>
              </a:rPr>
              <a:t>Wait for PSP’s final authorization response</a:t>
            </a:r>
            <a:endParaRPr b="0" i="0" sz="700" u="none" cap="none" strike="noStrike">
              <a:solidFill>
                <a:srgbClr val="000000"/>
              </a:solidFill>
              <a:highlight>
                <a:srgbClr val="FFFF00"/>
              </a:highlight>
              <a:latin typeface="Arial"/>
              <a:ea typeface="Arial"/>
              <a:cs typeface="Arial"/>
              <a:sym typeface="Arial"/>
            </a:endParaRPr>
          </a:p>
        </p:txBody>
      </p:sp>
      <p:sp>
        <p:nvSpPr>
          <p:cNvPr id="1084" name="Google Shape;1084;p87"/>
          <p:cNvSpPr txBox="1"/>
          <p:nvPr/>
        </p:nvSpPr>
        <p:spPr>
          <a:xfrm>
            <a:off x="69150" y="1054313"/>
            <a:ext cx="8209611" cy="677078"/>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rgbClr val="000000"/>
              </a:buClr>
              <a:buSzPts val="1600"/>
              <a:buFont typeface="Arial"/>
              <a:buNone/>
            </a:pPr>
            <a:r>
              <a:rPr b="0" i="0" lang="en-GB" sz="1600" u="none" cap="none" strike="noStrike">
                <a:solidFill>
                  <a:schemeClr val="dk1"/>
                </a:solidFill>
                <a:latin typeface="Arial"/>
                <a:ea typeface="Arial"/>
                <a:cs typeface="Arial"/>
                <a:sym typeface="Arial"/>
              </a:rPr>
              <a:t>Orders with pending Fraud status are </a:t>
            </a:r>
            <a:r>
              <a:rPr b="0" i="0" lang="en-GB" sz="1600" u="none" cap="none" strike="noStrike">
                <a:solidFill>
                  <a:schemeClr val="dk1"/>
                </a:solidFill>
                <a:latin typeface="Arial"/>
                <a:ea typeface="Arial"/>
                <a:cs typeface="Arial"/>
                <a:sym typeface="Arial"/>
              </a:rPr>
              <a:t>usually held</a:t>
            </a:r>
            <a:r>
              <a:rPr b="0" i="0" lang="en-GB" sz="1600" u="none" cap="none" strike="noStrike">
                <a:solidFill>
                  <a:schemeClr val="dk1"/>
                </a:solidFill>
                <a:latin typeface="Arial"/>
                <a:ea typeface="Arial"/>
                <a:cs typeface="Arial"/>
                <a:sym typeface="Arial"/>
              </a:rPr>
              <a:t> in eCommerce platform until the fraud status is received (asynchronous fraud review)</a:t>
            </a:r>
            <a:endParaRPr/>
          </a:p>
        </p:txBody>
      </p:sp>
      <p:sp>
        <p:nvSpPr>
          <p:cNvPr id="1085" name="Google Shape;1085;p87"/>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Authorization and Fraud Process: Pending</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9" name="Shape 1089"/>
        <p:cNvGrpSpPr/>
        <p:nvPr/>
      </p:nvGrpSpPr>
      <p:grpSpPr>
        <a:xfrm>
          <a:off x="0" y="0"/>
          <a:ext cx="0" cy="0"/>
          <a:chOff x="0" y="0"/>
          <a:chExt cx="0" cy="0"/>
        </a:xfrm>
      </p:grpSpPr>
      <p:sp>
        <p:nvSpPr>
          <p:cNvPr id="1090" name="Google Shape;1090;p88"/>
          <p:cNvSpPr/>
          <p:nvPr/>
        </p:nvSpPr>
        <p:spPr>
          <a:xfrm>
            <a:off x="541215" y="3991597"/>
            <a:ext cx="2909400" cy="2949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1091" name="Google Shape;1091;p88"/>
          <p:cNvSpPr/>
          <p:nvPr/>
        </p:nvSpPr>
        <p:spPr>
          <a:xfrm>
            <a:off x="4000165" y="2417775"/>
            <a:ext cx="1002900" cy="6285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Payment Gateway</a:t>
            </a:r>
            <a:endParaRPr b="1" i="0" sz="1100" u="none" cap="none" strike="noStrike">
              <a:solidFill>
                <a:schemeClr val="lt1"/>
              </a:solidFill>
              <a:latin typeface="Lato"/>
              <a:ea typeface="Lato"/>
              <a:cs typeface="Lato"/>
              <a:sym typeface="Lato"/>
            </a:endParaRPr>
          </a:p>
        </p:txBody>
      </p:sp>
      <p:cxnSp>
        <p:nvCxnSpPr>
          <p:cNvPr id="1092" name="Google Shape;1092;p88"/>
          <p:cNvCxnSpPr/>
          <p:nvPr/>
        </p:nvCxnSpPr>
        <p:spPr>
          <a:xfrm flipH="1" rot="10800000">
            <a:off x="2286155" y="2674600"/>
            <a:ext cx="1713900" cy="1063800"/>
          </a:xfrm>
          <a:prstGeom prst="straightConnector1">
            <a:avLst/>
          </a:prstGeom>
          <a:noFill/>
          <a:ln cap="flat" cmpd="sng" w="9525">
            <a:solidFill>
              <a:srgbClr val="0094D7"/>
            </a:solidFill>
            <a:prstDash val="solid"/>
            <a:round/>
            <a:headEnd len="sm" w="sm" type="none"/>
            <a:tailEnd len="med" w="med" type="triangle"/>
          </a:ln>
        </p:spPr>
      </p:cxnSp>
      <p:sp>
        <p:nvSpPr>
          <p:cNvPr id="1093" name="Google Shape;1093;p88"/>
          <p:cNvSpPr txBox="1"/>
          <p:nvPr/>
        </p:nvSpPr>
        <p:spPr>
          <a:xfrm>
            <a:off x="3423555" y="4139050"/>
            <a:ext cx="2088900" cy="415458"/>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Customer</a:t>
            </a:r>
            <a:endParaRPr b="0" i="0" sz="1400" u="none" cap="none" strike="noStrike">
              <a:solidFill>
                <a:srgbClr val="000000"/>
              </a:solidFill>
              <a:latin typeface="Arial"/>
              <a:ea typeface="Arial"/>
              <a:cs typeface="Arial"/>
              <a:sym typeface="Arial"/>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Order</a:t>
            </a:r>
            <a:endParaRPr b="0" i="0" sz="1400" u="none" cap="none" strike="noStrike">
              <a:solidFill>
                <a:srgbClr val="000000"/>
              </a:solidFill>
              <a:latin typeface="Arial"/>
              <a:ea typeface="Arial"/>
              <a:cs typeface="Arial"/>
              <a:sym typeface="Arial"/>
            </a:endParaRPr>
          </a:p>
          <a:p>
            <a:pPr indent="-44450" lvl="0" marL="44450" marR="0" rtl="0" algn="l">
              <a:lnSpc>
                <a:spcPct val="100000"/>
              </a:lnSpc>
              <a:spcBef>
                <a:spcPts val="0"/>
              </a:spcBef>
              <a:spcAft>
                <a:spcPts val="0"/>
              </a:spcAft>
              <a:buClr>
                <a:schemeClr val="dk1"/>
              </a:buClr>
              <a:buSzPts val="700"/>
              <a:buFont typeface="Arial"/>
              <a:buChar char="•"/>
            </a:pPr>
            <a:r>
              <a:rPr b="0" i="0" lang="en-GB" sz="700" u="none" cap="none" strike="noStrike">
                <a:solidFill>
                  <a:schemeClr val="dk1"/>
                </a:solidFill>
                <a:latin typeface="Arial"/>
                <a:ea typeface="Arial"/>
                <a:cs typeface="Arial"/>
                <a:sym typeface="Arial"/>
              </a:rPr>
              <a:t>Auth Transaction with </a:t>
            </a:r>
            <a:r>
              <a:rPr b="1" i="0" lang="en-GB" sz="700" u="none" cap="none" strike="noStrike">
                <a:solidFill>
                  <a:srgbClr val="00B050"/>
                </a:solidFill>
                <a:latin typeface="Arial"/>
                <a:ea typeface="Arial"/>
                <a:cs typeface="Arial"/>
                <a:sym typeface="Arial"/>
              </a:rPr>
              <a:t>Fraud attribute/status</a:t>
            </a:r>
            <a:r>
              <a:rPr b="0" i="0" lang="en-GB" sz="7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p:txBody>
      </p:sp>
      <p:cxnSp>
        <p:nvCxnSpPr>
          <p:cNvPr id="1094" name="Google Shape;1094;p88"/>
          <p:cNvCxnSpPr>
            <a:stCxn id="1091" idx="3"/>
          </p:cNvCxnSpPr>
          <p:nvPr/>
        </p:nvCxnSpPr>
        <p:spPr>
          <a:xfrm>
            <a:off x="5003065" y="2732025"/>
            <a:ext cx="2234100" cy="1065000"/>
          </a:xfrm>
          <a:prstGeom prst="straightConnector1">
            <a:avLst/>
          </a:prstGeom>
          <a:noFill/>
          <a:ln cap="flat" cmpd="sng" w="9525">
            <a:solidFill>
              <a:srgbClr val="0094D7"/>
            </a:solidFill>
            <a:prstDash val="solid"/>
            <a:round/>
            <a:headEnd len="sm" w="sm" type="none"/>
            <a:tailEnd len="med" w="med" type="triangle"/>
          </a:ln>
        </p:spPr>
      </p:cxnSp>
      <p:sp>
        <p:nvSpPr>
          <p:cNvPr id="1095" name="Google Shape;1095;p88"/>
          <p:cNvSpPr txBox="1"/>
          <p:nvPr/>
        </p:nvSpPr>
        <p:spPr>
          <a:xfrm>
            <a:off x="5422800" y="3349231"/>
            <a:ext cx="909300" cy="2001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Capture  request</a:t>
            </a:r>
            <a:endParaRPr b="0" i="0" sz="1400" u="none" cap="none" strike="noStrike">
              <a:solidFill>
                <a:srgbClr val="000000"/>
              </a:solidFill>
              <a:latin typeface="Arial"/>
              <a:ea typeface="Arial"/>
              <a:cs typeface="Arial"/>
              <a:sym typeface="Arial"/>
            </a:endParaRPr>
          </a:p>
        </p:txBody>
      </p:sp>
      <p:sp>
        <p:nvSpPr>
          <p:cNvPr id="1096" name="Google Shape;1096;p88"/>
          <p:cNvSpPr txBox="1"/>
          <p:nvPr/>
        </p:nvSpPr>
        <p:spPr>
          <a:xfrm>
            <a:off x="6150653" y="3132400"/>
            <a:ext cx="1002900" cy="2001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Capture response</a:t>
            </a:r>
            <a:endParaRPr b="0" i="0" sz="1400" u="none" cap="none" strike="noStrike">
              <a:solidFill>
                <a:srgbClr val="000000"/>
              </a:solidFill>
              <a:latin typeface="Arial"/>
              <a:ea typeface="Arial"/>
              <a:cs typeface="Arial"/>
              <a:sym typeface="Arial"/>
            </a:endParaRPr>
          </a:p>
        </p:txBody>
      </p:sp>
      <p:sp>
        <p:nvSpPr>
          <p:cNvPr id="1097" name="Google Shape;1097;p88"/>
          <p:cNvSpPr txBox="1"/>
          <p:nvPr/>
        </p:nvSpPr>
        <p:spPr>
          <a:xfrm>
            <a:off x="2374426" y="2904725"/>
            <a:ext cx="1204200" cy="2001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Authorization request</a:t>
            </a:r>
            <a:endParaRPr b="0" i="0" sz="1400" u="none" cap="none" strike="noStrike">
              <a:solidFill>
                <a:srgbClr val="000000"/>
              </a:solidFill>
              <a:latin typeface="Arial"/>
              <a:ea typeface="Arial"/>
              <a:cs typeface="Arial"/>
              <a:sym typeface="Arial"/>
            </a:endParaRPr>
          </a:p>
        </p:txBody>
      </p:sp>
      <p:sp>
        <p:nvSpPr>
          <p:cNvPr id="1098" name="Google Shape;1098;p88"/>
          <p:cNvSpPr txBox="1"/>
          <p:nvPr/>
        </p:nvSpPr>
        <p:spPr>
          <a:xfrm>
            <a:off x="3120626" y="3232450"/>
            <a:ext cx="1458884" cy="307736"/>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Authorization response</a:t>
            </a:r>
            <a:endParaRPr b="0" i="0" sz="700" u="none" cap="none" strike="noStrike">
              <a:solidFill>
                <a:srgbClr val="000000"/>
              </a:solidFill>
              <a:latin typeface="Arial"/>
              <a:ea typeface="Arial"/>
              <a:cs typeface="Arial"/>
              <a:sym typeface="Arial"/>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DM response= </a:t>
            </a:r>
            <a:r>
              <a:rPr b="0" i="0" lang="en-GB" sz="700" u="none" cap="none" strike="noStrike">
                <a:solidFill>
                  <a:srgbClr val="000000"/>
                </a:solidFill>
                <a:highlight>
                  <a:srgbClr val="FFFF00"/>
                </a:highlight>
                <a:latin typeface="Arial"/>
                <a:ea typeface="Arial"/>
                <a:cs typeface="Arial"/>
                <a:sym typeface="Arial"/>
              </a:rPr>
              <a:t>Fraud Review</a:t>
            </a:r>
            <a:endParaRPr b="0" i="0" sz="700" u="none" cap="none" strike="noStrike">
              <a:solidFill>
                <a:srgbClr val="000000"/>
              </a:solidFill>
              <a:highlight>
                <a:srgbClr val="FFFF00"/>
              </a:highlight>
              <a:latin typeface="Arial"/>
              <a:ea typeface="Arial"/>
              <a:cs typeface="Arial"/>
              <a:sym typeface="Arial"/>
            </a:endParaRPr>
          </a:p>
        </p:txBody>
      </p:sp>
      <p:cxnSp>
        <p:nvCxnSpPr>
          <p:cNvPr id="1099" name="Google Shape;1099;p88"/>
          <p:cNvCxnSpPr/>
          <p:nvPr/>
        </p:nvCxnSpPr>
        <p:spPr>
          <a:xfrm flipH="1" rot="10800000">
            <a:off x="2428355" y="2759950"/>
            <a:ext cx="1597200" cy="1011900"/>
          </a:xfrm>
          <a:prstGeom prst="straightConnector1">
            <a:avLst/>
          </a:prstGeom>
          <a:noFill/>
          <a:ln cap="flat" cmpd="sng" w="9525">
            <a:solidFill>
              <a:srgbClr val="0094D7"/>
            </a:solidFill>
            <a:prstDash val="solid"/>
            <a:round/>
            <a:headEnd len="med" w="med" type="triangle"/>
            <a:tailEnd len="sm" w="sm" type="none"/>
          </a:ln>
        </p:spPr>
      </p:cxnSp>
      <p:cxnSp>
        <p:nvCxnSpPr>
          <p:cNvPr id="1100" name="Google Shape;1100;p88"/>
          <p:cNvCxnSpPr/>
          <p:nvPr/>
        </p:nvCxnSpPr>
        <p:spPr>
          <a:xfrm flipH="1" rot="10800000">
            <a:off x="3450615" y="4131552"/>
            <a:ext cx="2088900" cy="7500"/>
          </a:xfrm>
          <a:prstGeom prst="straightConnector1">
            <a:avLst/>
          </a:prstGeom>
          <a:noFill/>
          <a:ln cap="flat" cmpd="sng" w="9525">
            <a:solidFill>
              <a:srgbClr val="0094D7"/>
            </a:solidFill>
            <a:prstDash val="solid"/>
            <a:round/>
            <a:headEnd len="sm" w="sm" type="none"/>
            <a:tailEnd len="med" w="med" type="triangle"/>
          </a:ln>
        </p:spPr>
      </p:cxnSp>
      <p:cxnSp>
        <p:nvCxnSpPr>
          <p:cNvPr id="1101" name="Google Shape;1101;p88"/>
          <p:cNvCxnSpPr/>
          <p:nvPr/>
        </p:nvCxnSpPr>
        <p:spPr>
          <a:xfrm rot="10800000">
            <a:off x="5020855" y="2826775"/>
            <a:ext cx="2024100" cy="961800"/>
          </a:xfrm>
          <a:prstGeom prst="straightConnector1">
            <a:avLst/>
          </a:prstGeom>
          <a:noFill/>
          <a:ln cap="flat" cmpd="sng" w="9525">
            <a:solidFill>
              <a:srgbClr val="0094D7"/>
            </a:solidFill>
            <a:prstDash val="solid"/>
            <a:round/>
            <a:headEnd len="sm" w="sm" type="none"/>
            <a:tailEnd len="med" w="med" type="triangle"/>
          </a:ln>
        </p:spPr>
      </p:cxnSp>
      <p:sp>
        <p:nvSpPr>
          <p:cNvPr id="1102" name="Google Shape;1102;p88"/>
          <p:cNvSpPr/>
          <p:nvPr/>
        </p:nvSpPr>
        <p:spPr>
          <a:xfrm>
            <a:off x="5577840" y="3965609"/>
            <a:ext cx="2909400" cy="2949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OMS</a:t>
            </a:r>
            <a:endParaRPr b="1" i="0" sz="1100" u="none" cap="none" strike="noStrike">
              <a:solidFill>
                <a:schemeClr val="lt1"/>
              </a:solidFill>
              <a:latin typeface="Lato"/>
              <a:ea typeface="Lato"/>
              <a:cs typeface="Lato"/>
              <a:sym typeface="Lato"/>
            </a:endParaRPr>
          </a:p>
        </p:txBody>
      </p:sp>
      <p:pic>
        <p:nvPicPr>
          <p:cNvPr id="1103" name="Google Shape;1103;p88"/>
          <p:cNvPicPr preferRelativeResize="0"/>
          <p:nvPr/>
        </p:nvPicPr>
        <p:blipFill rotWithShape="1">
          <a:blip r:embed="rId3">
            <a:alphaModFix/>
          </a:blip>
          <a:srcRect b="28956" l="0" r="0" t="0"/>
          <a:stretch/>
        </p:blipFill>
        <p:spPr>
          <a:xfrm>
            <a:off x="6281920" y="3773812"/>
            <a:ext cx="1501225" cy="200100"/>
          </a:xfrm>
          <a:prstGeom prst="rect">
            <a:avLst/>
          </a:prstGeom>
          <a:noFill/>
          <a:ln>
            <a:noFill/>
          </a:ln>
        </p:spPr>
      </p:pic>
      <p:sp>
        <p:nvSpPr>
          <p:cNvPr id="1104" name="Google Shape;1104;p88"/>
          <p:cNvSpPr txBox="1"/>
          <p:nvPr/>
        </p:nvSpPr>
        <p:spPr>
          <a:xfrm>
            <a:off x="69150" y="956467"/>
            <a:ext cx="8209611" cy="1169521"/>
          </a:xfrm>
          <a:prstGeom prst="rect">
            <a:avLst/>
          </a:prstGeom>
          <a:noFill/>
          <a:ln>
            <a:noFill/>
          </a:ln>
        </p:spPr>
        <p:txBody>
          <a:bodyPr anchorCtr="0" anchor="t" bIns="91425" lIns="91425" spcFirstLastPara="1" rIns="91425" wrap="square" tIns="91425">
            <a:spAutoFit/>
          </a:bodyPr>
          <a:lstStyle/>
          <a:p>
            <a:pPr indent="-342900" lvl="0" marL="800100" marR="0" rtl="0" algn="l">
              <a:lnSpc>
                <a:spcPct val="100000"/>
              </a:lnSpc>
              <a:spcBef>
                <a:spcPts val="0"/>
              </a:spcBef>
              <a:spcAft>
                <a:spcPts val="0"/>
              </a:spcAft>
              <a:buClr>
                <a:srgbClr val="000000"/>
              </a:buClr>
              <a:buSzPts val="1600"/>
              <a:buFont typeface="Arial"/>
              <a:buAutoNum type="arabicPeriod"/>
            </a:pPr>
            <a:r>
              <a:rPr b="0" i="0" lang="en-GB" sz="1600" u="none" cap="none" strike="noStrike">
                <a:solidFill>
                  <a:schemeClr val="dk1"/>
                </a:solidFill>
                <a:latin typeface="Arial"/>
                <a:ea typeface="Arial"/>
                <a:cs typeface="Arial"/>
                <a:sym typeface="Arial"/>
              </a:rPr>
              <a:t>Orders with failed Authorization are not imported into OMS. </a:t>
            </a:r>
            <a:endParaRPr/>
          </a:p>
          <a:p>
            <a:pPr indent="-342900" lvl="0" marL="800100" marR="0" rtl="0" algn="l">
              <a:lnSpc>
                <a:spcPct val="100000"/>
              </a:lnSpc>
              <a:spcBef>
                <a:spcPts val="0"/>
              </a:spcBef>
              <a:spcAft>
                <a:spcPts val="0"/>
              </a:spcAft>
              <a:buClr>
                <a:srgbClr val="000000"/>
              </a:buClr>
              <a:buSzPts val="1600"/>
              <a:buFont typeface="Arial"/>
              <a:buAutoNum type="arabicPeriod"/>
            </a:pPr>
            <a:r>
              <a:rPr b="0" i="0" lang="en-GB" sz="1600" u="none" cap="none" strike="noStrike">
                <a:solidFill>
                  <a:schemeClr val="dk1"/>
                </a:solidFill>
                <a:latin typeface="Arial"/>
                <a:ea typeface="Arial"/>
                <a:cs typeface="Arial"/>
                <a:sym typeface="Arial"/>
              </a:rPr>
              <a:t>Orders with pending Fraud Review can be imported in OMS to soft reserve inventory until Fraud is resolved (Fraud resolution in OMS and/or PSP decision manager console).</a:t>
            </a:r>
            <a:endParaRPr/>
          </a:p>
        </p:txBody>
      </p:sp>
      <p:sp>
        <p:nvSpPr>
          <p:cNvPr id="1105" name="Google Shape;1105;p88"/>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Authorization and Fraud Process: Fraud Review</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9" name="Shape 1109"/>
        <p:cNvGrpSpPr/>
        <p:nvPr/>
      </p:nvGrpSpPr>
      <p:grpSpPr>
        <a:xfrm>
          <a:off x="0" y="0"/>
          <a:ext cx="0" cy="0"/>
          <a:chOff x="0" y="0"/>
          <a:chExt cx="0" cy="0"/>
        </a:xfrm>
      </p:grpSpPr>
      <p:sp>
        <p:nvSpPr>
          <p:cNvPr id="1110" name="Google Shape;1110;p89"/>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Tax Management</a:t>
            </a:r>
            <a:endParaRPr/>
          </a:p>
        </p:txBody>
      </p:sp>
      <p:sp>
        <p:nvSpPr>
          <p:cNvPr id="1111" name="Google Shape;1111;p89"/>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5" name="Shape 1115"/>
        <p:cNvGrpSpPr/>
        <p:nvPr/>
      </p:nvGrpSpPr>
      <p:grpSpPr>
        <a:xfrm>
          <a:off x="0" y="0"/>
          <a:ext cx="0" cy="0"/>
          <a:chOff x="0" y="0"/>
          <a:chExt cx="0" cy="0"/>
        </a:xfrm>
      </p:grpSpPr>
      <p:sp>
        <p:nvSpPr>
          <p:cNvPr id="1116" name="Google Shape;1116;p90"/>
          <p:cNvSpPr txBox="1"/>
          <p:nvPr/>
        </p:nvSpPr>
        <p:spPr>
          <a:xfrm>
            <a:off x="1777609" y="745343"/>
            <a:ext cx="1477800" cy="346200"/>
          </a:xfrm>
          <a:prstGeom prst="rect">
            <a:avLst/>
          </a:prstGeom>
          <a:noFill/>
          <a:ln>
            <a:noFill/>
          </a:ln>
        </p:spPr>
        <p:txBody>
          <a:bodyPr anchorCtr="0" anchor="t" bIns="34275" lIns="68575" spcFirstLastPara="1" rIns="68575" wrap="square" tIns="34275">
            <a:noAutofit/>
          </a:bodyPr>
          <a:lstStyle/>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 Financials, Tax</a:t>
            </a:r>
            <a:endParaRPr b="0" i="0" sz="1400" u="none" cap="none" strike="noStrike">
              <a:solidFill>
                <a:srgbClr val="000000"/>
              </a:solidFill>
              <a:latin typeface="Arial"/>
              <a:ea typeface="Arial"/>
              <a:cs typeface="Arial"/>
              <a:sym typeface="Arial"/>
            </a:endParaRPr>
          </a:p>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 Status Updates</a:t>
            </a:r>
            <a:endParaRPr b="0" i="0" sz="900" u="none" cap="none" strike="noStrike">
              <a:solidFill>
                <a:srgbClr val="0096D7"/>
              </a:solidFill>
              <a:latin typeface="Arial"/>
              <a:ea typeface="Arial"/>
              <a:cs typeface="Arial"/>
              <a:sym typeface="Arial"/>
            </a:endParaRPr>
          </a:p>
        </p:txBody>
      </p:sp>
      <p:sp>
        <p:nvSpPr>
          <p:cNvPr id="1117" name="Google Shape;1117;p90"/>
          <p:cNvSpPr txBox="1"/>
          <p:nvPr/>
        </p:nvSpPr>
        <p:spPr>
          <a:xfrm>
            <a:off x="1771549" y="1325001"/>
            <a:ext cx="1652525"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Available to Sell</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Options</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Order Status Updates</a:t>
            </a:r>
            <a:endParaRPr b="0" i="0" sz="900" u="none" cap="none" strike="noStrike">
              <a:solidFill>
                <a:schemeClr val="dk2"/>
              </a:solidFill>
              <a:latin typeface="Arial"/>
              <a:ea typeface="Arial"/>
              <a:cs typeface="Arial"/>
              <a:sym typeface="Arial"/>
            </a:endParaRPr>
          </a:p>
        </p:txBody>
      </p:sp>
      <p:sp>
        <p:nvSpPr>
          <p:cNvPr id="1118" name="Google Shape;1118;p90"/>
          <p:cNvSpPr txBox="1"/>
          <p:nvPr/>
        </p:nvSpPr>
        <p:spPr>
          <a:xfrm>
            <a:off x="1786762" y="2327200"/>
            <a:ext cx="14778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Category</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Product</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SKU create</a:t>
            </a:r>
            <a:endParaRPr b="0" i="0" sz="900" u="none" cap="none" strike="noStrike">
              <a:solidFill>
                <a:srgbClr val="0096D7"/>
              </a:solidFill>
              <a:latin typeface="Arial"/>
              <a:ea typeface="Arial"/>
              <a:cs typeface="Arial"/>
              <a:sym typeface="Arial"/>
            </a:endParaRPr>
          </a:p>
        </p:txBody>
      </p:sp>
      <p:sp>
        <p:nvSpPr>
          <p:cNvPr id="1119" name="Google Shape;1119;p90"/>
          <p:cNvSpPr txBox="1"/>
          <p:nvPr/>
        </p:nvSpPr>
        <p:spPr>
          <a:xfrm>
            <a:off x="1782649" y="3160825"/>
            <a:ext cx="180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locations/nodes</a:t>
            </a:r>
            <a:endParaRPr b="0" i="0" sz="900" u="none" cap="none" strike="noStrike">
              <a:solidFill>
                <a:srgbClr val="0096D7"/>
              </a:solidFill>
              <a:latin typeface="Arial"/>
              <a:ea typeface="Arial"/>
              <a:cs typeface="Arial"/>
              <a:sym typeface="Arial"/>
            </a:endParaRPr>
          </a:p>
        </p:txBody>
      </p:sp>
      <p:sp>
        <p:nvSpPr>
          <p:cNvPr id="1120" name="Google Shape;1120;p90"/>
          <p:cNvSpPr txBox="1"/>
          <p:nvPr/>
        </p:nvSpPr>
        <p:spPr>
          <a:xfrm>
            <a:off x="1785675" y="3675111"/>
            <a:ext cx="1839900" cy="2076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Inventory / Sales updates</a:t>
            </a:r>
            <a:endParaRPr b="0" i="0" sz="900" u="none" cap="none" strike="noStrike">
              <a:solidFill>
                <a:schemeClr val="dk2"/>
              </a:solidFill>
              <a:latin typeface="Arial"/>
              <a:ea typeface="Arial"/>
              <a:cs typeface="Arial"/>
              <a:sym typeface="Arial"/>
            </a:endParaRPr>
          </a:p>
        </p:txBody>
      </p:sp>
      <p:sp>
        <p:nvSpPr>
          <p:cNvPr id="1121" name="Google Shape;1121;p90"/>
          <p:cNvSpPr txBox="1"/>
          <p:nvPr/>
        </p:nvSpPr>
        <p:spPr>
          <a:xfrm>
            <a:off x="5707074" y="838319"/>
            <a:ext cx="1565400" cy="2493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Consignment updates</a:t>
            </a:r>
            <a:endParaRPr b="0" i="0" sz="900" u="none" cap="none" strike="noStrike">
              <a:solidFill>
                <a:srgbClr val="0096D7"/>
              </a:solidFill>
              <a:latin typeface="Arial"/>
              <a:ea typeface="Arial"/>
              <a:cs typeface="Arial"/>
              <a:sym typeface="Arial"/>
            </a:endParaRPr>
          </a:p>
        </p:txBody>
      </p:sp>
      <p:sp>
        <p:nvSpPr>
          <p:cNvPr id="1122" name="Google Shape;1122;p90"/>
          <p:cNvSpPr txBox="1"/>
          <p:nvPr/>
        </p:nvSpPr>
        <p:spPr>
          <a:xfrm>
            <a:off x="5707074" y="1743346"/>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Refund transaction requests</a:t>
            </a:r>
            <a:endParaRPr b="0" i="0" sz="900" u="none" cap="none" strike="noStrike">
              <a:solidFill>
                <a:srgbClr val="0096D7"/>
              </a:solidFill>
              <a:latin typeface="Arial"/>
              <a:ea typeface="Arial"/>
              <a:cs typeface="Arial"/>
              <a:sym typeface="Arial"/>
            </a:endParaRPr>
          </a:p>
        </p:txBody>
      </p:sp>
      <p:sp>
        <p:nvSpPr>
          <p:cNvPr id="1123" name="Google Shape;1123;p90"/>
          <p:cNvSpPr txBox="1"/>
          <p:nvPr/>
        </p:nvSpPr>
        <p:spPr>
          <a:xfrm>
            <a:off x="5707074" y="2041860"/>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Refund transaction updates</a:t>
            </a:r>
            <a:endParaRPr b="0" i="0" sz="900" u="none" cap="none" strike="noStrike">
              <a:solidFill>
                <a:schemeClr val="dk2"/>
              </a:solidFill>
              <a:latin typeface="Arial"/>
              <a:ea typeface="Arial"/>
              <a:cs typeface="Arial"/>
              <a:sym typeface="Arial"/>
            </a:endParaRPr>
          </a:p>
        </p:txBody>
      </p:sp>
      <p:sp>
        <p:nvSpPr>
          <p:cNvPr id="1124" name="Google Shape;1124;p90"/>
          <p:cNvSpPr txBox="1"/>
          <p:nvPr/>
        </p:nvSpPr>
        <p:spPr>
          <a:xfrm>
            <a:off x="5708846" y="3734819"/>
            <a:ext cx="18159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Email / SMS send requests</a:t>
            </a:r>
            <a:endParaRPr b="0" i="0" sz="900" u="none" cap="none" strike="noStrike">
              <a:solidFill>
                <a:schemeClr val="dk2"/>
              </a:solidFill>
              <a:latin typeface="Arial"/>
              <a:ea typeface="Arial"/>
              <a:cs typeface="Arial"/>
              <a:sym typeface="Arial"/>
            </a:endParaRPr>
          </a:p>
        </p:txBody>
      </p:sp>
      <p:cxnSp>
        <p:nvCxnSpPr>
          <p:cNvPr id="1125" name="Google Shape;1125;p90"/>
          <p:cNvCxnSpPr/>
          <p:nvPr/>
        </p:nvCxnSpPr>
        <p:spPr>
          <a:xfrm>
            <a:off x="1669622"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26" name="Google Shape;1126;p90"/>
          <p:cNvCxnSpPr/>
          <p:nvPr/>
        </p:nvCxnSpPr>
        <p:spPr>
          <a:xfrm rot="10800000">
            <a:off x="1709010" y="1333260"/>
            <a:ext cx="2099100" cy="0"/>
          </a:xfrm>
          <a:prstGeom prst="straightConnector1">
            <a:avLst/>
          </a:prstGeom>
          <a:noFill/>
          <a:ln cap="flat" cmpd="sng" w="9525">
            <a:solidFill>
              <a:schemeClr val="dk2"/>
            </a:solidFill>
            <a:prstDash val="solid"/>
            <a:round/>
            <a:headEnd len="sm" w="sm" type="none"/>
            <a:tailEnd len="med" w="med" type="triangle"/>
          </a:ln>
        </p:spPr>
      </p:cxnSp>
      <p:cxnSp>
        <p:nvCxnSpPr>
          <p:cNvPr id="1127" name="Google Shape;1127;p90"/>
          <p:cNvCxnSpPr/>
          <p:nvPr/>
        </p:nvCxnSpPr>
        <p:spPr>
          <a:xfrm rot="10800000">
            <a:off x="5659073" y="1049065"/>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28" name="Google Shape;1128;p90"/>
          <p:cNvCxnSpPr/>
          <p:nvPr/>
        </p:nvCxnSpPr>
        <p:spPr>
          <a:xfrm>
            <a:off x="5578544" y="1149215"/>
            <a:ext cx="1849200" cy="0"/>
          </a:xfrm>
          <a:prstGeom prst="straightConnector1">
            <a:avLst/>
          </a:prstGeom>
          <a:noFill/>
          <a:ln cap="flat" cmpd="sng" w="9525">
            <a:solidFill>
              <a:schemeClr val="dk2"/>
            </a:solidFill>
            <a:prstDash val="solid"/>
            <a:round/>
            <a:headEnd len="sm" w="sm" type="none"/>
            <a:tailEnd len="med" w="med" type="triangle"/>
          </a:ln>
        </p:spPr>
      </p:cxnSp>
      <p:sp>
        <p:nvSpPr>
          <p:cNvPr id="1129" name="Google Shape;1129;p90"/>
          <p:cNvSpPr txBox="1"/>
          <p:nvPr/>
        </p:nvSpPr>
        <p:spPr>
          <a:xfrm>
            <a:off x="5707074" y="1154593"/>
            <a:ext cx="17427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Consignment Consignment booking and manifests</a:t>
            </a:r>
            <a:endParaRPr b="0" i="0" sz="1400" u="none" cap="none" strike="noStrike">
              <a:solidFill>
                <a:srgbClr val="000000"/>
              </a:solidFill>
              <a:latin typeface="Arial"/>
              <a:ea typeface="Arial"/>
              <a:cs typeface="Arial"/>
              <a:sym typeface="Arial"/>
            </a:endParaRPr>
          </a:p>
        </p:txBody>
      </p:sp>
      <p:cxnSp>
        <p:nvCxnSpPr>
          <p:cNvPr id="1130" name="Google Shape;1130;p90"/>
          <p:cNvCxnSpPr/>
          <p:nvPr/>
        </p:nvCxnSpPr>
        <p:spPr>
          <a:xfrm>
            <a:off x="1669622" y="22999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31" name="Google Shape;1131;p90"/>
          <p:cNvCxnSpPr/>
          <p:nvPr/>
        </p:nvCxnSpPr>
        <p:spPr>
          <a:xfrm>
            <a:off x="1669622" y="3550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32" name="Google Shape;1132;p90"/>
          <p:cNvCxnSpPr/>
          <p:nvPr/>
        </p:nvCxnSpPr>
        <p:spPr>
          <a:xfrm rot="10800000">
            <a:off x="1709085" y="3650260"/>
            <a:ext cx="2127600" cy="0"/>
          </a:xfrm>
          <a:prstGeom prst="straightConnector1">
            <a:avLst/>
          </a:prstGeom>
          <a:noFill/>
          <a:ln cap="flat" cmpd="sng" w="9525">
            <a:solidFill>
              <a:schemeClr val="dk2"/>
            </a:solidFill>
            <a:prstDash val="solid"/>
            <a:round/>
            <a:headEnd len="sm" w="sm" type="none"/>
            <a:tailEnd len="med" w="med" type="triangle"/>
          </a:ln>
        </p:spPr>
      </p:cxnSp>
      <p:cxnSp>
        <p:nvCxnSpPr>
          <p:cNvPr id="1133" name="Google Shape;1133;p90"/>
          <p:cNvCxnSpPr/>
          <p:nvPr/>
        </p:nvCxnSpPr>
        <p:spPr>
          <a:xfrm rot="10800000">
            <a:off x="5659073" y="1941902"/>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34" name="Google Shape;1134;p90"/>
          <p:cNvCxnSpPr/>
          <p:nvPr/>
        </p:nvCxnSpPr>
        <p:spPr>
          <a:xfrm>
            <a:off x="5556753" y="2043340"/>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1135" name="Google Shape;1135;p90"/>
          <p:cNvCxnSpPr/>
          <p:nvPr/>
        </p:nvCxnSpPr>
        <p:spPr>
          <a:xfrm>
            <a:off x="5554124" y="3708505"/>
            <a:ext cx="1875600" cy="0"/>
          </a:xfrm>
          <a:prstGeom prst="straightConnector1">
            <a:avLst/>
          </a:prstGeom>
          <a:noFill/>
          <a:ln cap="flat" cmpd="sng" w="9525">
            <a:solidFill>
              <a:schemeClr val="dk2"/>
            </a:solidFill>
            <a:prstDash val="solid"/>
            <a:round/>
            <a:headEnd len="sm" w="sm" type="none"/>
            <a:tailEnd len="med" w="med" type="triangle"/>
          </a:ln>
        </p:spPr>
      </p:cxnSp>
      <p:sp>
        <p:nvSpPr>
          <p:cNvPr id="1136" name="Google Shape;1136;p90"/>
          <p:cNvSpPr/>
          <p:nvPr/>
        </p:nvSpPr>
        <p:spPr>
          <a:xfrm>
            <a:off x="7462221" y="685310"/>
            <a:ext cx="1426500" cy="756318"/>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Carrier Service</a:t>
            </a:r>
            <a:endParaRPr b="1" i="0" sz="900" u="none" cap="none" strike="noStrike">
              <a:solidFill>
                <a:srgbClr val="0096D7"/>
              </a:solidFill>
              <a:latin typeface="Arial"/>
              <a:ea typeface="Arial"/>
              <a:cs typeface="Arial"/>
              <a:sym typeface="Arial"/>
            </a:endParaRPr>
          </a:p>
        </p:txBody>
      </p:sp>
      <p:sp>
        <p:nvSpPr>
          <p:cNvPr id="1137" name="Google Shape;1137;p90"/>
          <p:cNvSpPr/>
          <p:nvPr/>
        </p:nvSpPr>
        <p:spPr>
          <a:xfrm>
            <a:off x="7451940" y="1570078"/>
            <a:ext cx="1426500" cy="756318"/>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Payment Service</a:t>
            </a:r>
            <a:endParaRPr b="1" i="0" sz="900" u="none" cap="none" strike="noStrike">
              <a:solidFill>
                <a:srgbClr val="0096D7"/>
              </a:solidFill>
              <a:latin typeface="Arial"/>
              <a:ea typeface="Arial"/>
              <a:cs typeface="Arial"/>
              <a:sym typeface="Arial"/>
            </a:endParaRPr>
          </a:p>
        </p:txBody>
      </p:sp>
      <p:sp>
        <p:nvSpPr>
          <p:cNvPr id="1138" name="Google Shape;1138;p90"/>
          <p:cNvSpPr/>
          <p:nvPr/>
        </p:nvSpPr>
        <p:spPr>
          <a:xfrm>
            <a:off x="7462221" y="3320790"/>
            <a:ext cx="1426500" cy="751583"/>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Notification Service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0096D7"/>
              </a:solidFill>
              <a:latin typeface="Arial"/>
              <a:ea typeface="Arial"/>
              <a:cs typeface="Arial"/>
              <a:sym typeface="Arial"/>
            </a:endParaRPr>
          </a:p>
        </p:txBody>
      </p:sp>
      <p:sp>
        <p:nvSpPr>
          <p:cNvPr id="1139" name="Google Shape;1139;p90"/>
          <p:cNvSpPr/>
          <p:nvPr/>
        </p:nvSpPr>
        <p:spPr>
          <a:xfrm>
            <a:off x="265315" y="685310"/>
            <a:ext cx="1425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Online Store</a:t>
            </a:r>
            <a:endParaRPr b="0" i="0" sz="1400" u="none" cap="none" strike="noStrike">
              <a:solidFill>
                <a:srgbClr val="000000"/>
              </a:solidFill>
              <a:latin typeface="Arial"/>
              <a:ea typeface="Arial"/>
              <a:cs typeface="Arial"/>
              <a:sym typeface="Arial"/>
            </a:endParaRPr>
          </a:p>
        </p:txBody>
      </p:sp>
      <p:sp>
        <p:nvSpPr>
          <p:cNvPr id="1140" name="Google Shape;1140;p90"/>
          <p:cNvSpPr/>
          <p:nvPr/>
        </p:nvSpPr>
        <p:spPr>
          <a:xfrm>
            <a:off x="265560" y="1811215"/>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PIM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Product Master</a:t>
            </a:r>
            <a:endParaRPr b="0" i="0" sz="750" u="none" cap="none" strike="noStrike">
              <a:solidFill>
                <a:srgbClr val="0096D7"/>
              </a:solidFill>
              <a:latin typeface="Arial"/>
              <a:ea typeface="Arial"/>
              <a:cs typeface="Arial"/>
              <a:sym typeface="Arial"/>
            </a:endParaRPr>
          </a:p>
        </p:txBody>
      </p:sp>
      <p:sp>
        <p:nvSpPr>
          <p:cNvPr id="1141" name="Google Shape;1141;p90"/>
          <p:cNvSpPr/>
          <p:nvPr/>
        </p:nvSpPr>
        <p:spPr>
          <a:xfrm>
            <a:off x="265560" y="2937119"/>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ERP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Inventory Master</a:t>
            </a:r>
            <a:endParaRPr b="0" i="0" sz="750" u="none" cap="none" strike="noStrike">
              <a:solidFill>
                <a:srgbClr val="0096D7"/>
              </a:solidFill>
              <a:latin typeface="Arial"/>
              <a:ea typeface="Arial"/>
              <a:cs typeface="Arial"/>
              <a:sym typeface="Arial"/>
            </a:endParaRPr>
          </a:p>
        </p:txBody>
      </p:sp>
      <p:sp>
        <p:nvSpPr>
          <p:cNvPr id="1142" name="Google Shape;1142;p90"/>
          <p:cNvSpPr/>
          <p:nvPr/>
        </p:nvSpPr>
        <p:spPr>
          <a:xfrm>
            <a:off x="265560" y="4063024"/>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Store Inventory Master</a:t>
            </a:r>
            <a:endParaRPr b="0" i="0" sz="1400" u="none" cap="none" strike="noStrike">
              <a:solidFill>
                <a:srgbClr val="000000"/>
              </a:solidFill>
              <a:latin typeface="Arial"/>
              <a:ea typeface="Arial"/>
              <a:cs typeface="Arial"/>
              <a:sym typeface="Arial"/>
            </a:endParaRPr>
          </a:p>
        </p:txBody>
      </p:sp>
      <p:sp>
        <p:nvSpPr>
          <p:cNvPr id="1143" name="Google Shape;1143;p90"/>
          <p:cNvSpPr txBox="1"/>
          <p:nvPr/>
        </p:nvSpPr>
        <p:spPr>
          <a:xfrm>
            <a:off x="1767086" y="4432108"/>
            <a:ext cx="16161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p:txBody>
      </p:sp>
      <p:sp>
        <p:nvSpPr>
          <p:cNvPr id="1144" name="Google Shape;1144;p90"/>
          <p:cNvSpPr/>
          <p:nvPr/>
        </p:nvSpPr>
        <p:spPr>
          <a:xfrm>
            <a:off x="7462221" y="4181365"/>
            <a:ext cx="1426500" cy="756317"/>
          </a:xfrm>
          <a:prstGeom prst="rect">
            <a:avLst/>
          </a:prstGeom>
          <a:solidFill>
            <a:schemeClr val="lt2"/>
          </a:solidFill>
          <a:ln>
            <a:noFill/>
          </a:ln>
        </p:spPr>
        <p:txBody>
          <a:bodyPr anchorCtr="0" anchor="b"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WMS/  DSV</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Warehouse Inventory Master</a:t>
            </a:r>
            <a:endParaRPr b="1" i="0" sz="750" u="none" cap="none" strike="noStrike">
              <a:solidFill>
                <a:srgbClr val="0096D7"/>
              </a:solidFill>
              <a:latin typeface="Arial"/>
              <a:ea typeface="Arial"/>
              <a:cs typeface="Arial"/>
              <a:sym typeface="Arial"/>
            </a:endParaRPr>
          </a:p>
        </p:txBody>
      </p:sp>
      <p:sp>
        <p:nvSpPr>
          <p:cNvPr id="1145" name="Google Shape;1145;p90"/>
          <p:cNvSpPr txBox="1"/>
          <p:nvPr/>
        </p:nvSpPr>
        <p:spPr>
          <a:xfrm>
            <a:off x="5726664" y="4294773"/>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updates</a:t>
            </a:r>
            <a:endParaRPr b="0" i="0" sz="900" u="none" cap="none" strike="noStrike">
              <a:solidFill>
                <a:srgbClr val="0096D7"/>
              </a:solidFill>
              <a:latin typeface="Arial"/>
              <a:ea typeface="Arial"/>
              <a:cs typeface="Arial"/>
              <a:sym typeface="Arial"/>
            </a:endParaRPr>
          </a:p>
        </p:txBody>
      </p:sp>
      <p:sp>
        <p:nvSpPr>
          <p:cNvPr id="1146" name="Google Shape;1146;p90"/>
          <p:cNvSpPr txBox="1"/>
          <p:nvPr/>
        </p:nvSpPr>
        <p:spPr>
          <a:xfrm>
            <a:off x="5721598" y="4629573"/>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Requests</a:t>
            </a:r>
            <a:endParaRPr b="0" i="0" sz="900" u="none" cap="none" strike="noStrike">
              <a:solidFill>
                <a:schemeClr val="dk2"/>
              </a:solidFill>
              <a:latin typeface="Arial"/>
              <a:ea typeface="Arial"/>
              <a:cs typeface="Arial"/>
              <a:sym typeface="Arial"/>
            </a:endParaRPr>
          </a:p>
        </p:txBody>
      </p:sp>
      <p:cxnSp>
        <p:nvCxnSpPr>
          <p:cNvPr id="1147" name="Google Shape;1147;p90"/>
          <p:cNvCxnSpPr/>
          <p:nvPr/>
        </p:nvCxnSpPr>
        <p:spPr>
          <a:xfrm rot="10800000">
            <a:off x="5659073" y="451587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48" name="Google Shape;1148;p90"/>
          <p:cNvCxnSpPr/>
          <p:nvPr/>
        </p:nvCxnSpPr>
        <p:spPr>
          <a:xfrm>
            <a:off x="5572518" y="461730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1149" name="Google Shape;1149;p90"/>
          <p:cNvCxnSpPr/>
          <p:nvPr/>
        </p:nvCxnSpPr>
        <p:spPr>
          <a:xfrm>
            <a:off x="1669622" y="4414204"/>
            <a:ext cx="1815900" cy="0"/>
          </a:xfrm>
          <a:prstGeom prst="straightConnector1">
            <a:avLst/>
          </a:prstGeom>
          <a:noFill/>
          <a:ln cap="flat" cmpd="sng" w="9525">
            <a:solidFill>
              <a:srgbClr val="0096D7"/>
            </a:solidFill>
            <a:prstDash val="solid"/>
            <a:round/>
            <a:headEnd len="sm" w="sm" type="none"/>
            <a:tailEnd len="med" w="med" type="triangle"/>
          </a:ln>
        </p:spPr>
      </p:cxnSp>
      <p:grpSp>
        <p:nvGrpSpPr>
          <p:cNvPr id="1150" name="Google Shape;1150;p90"/>
          <p:cNvGrpSpPr/>
          <p:nvPr/>
        </p:nvGrpSpPr>
        <p:grpSpPr>
          <a:xfrm>
            <a:off x="3521289" y="685311"/>
            <a:ext cx="2108925" cy="4269600"/>
            <a:chOff x="4690047" y="340396"/>
            <a:chExt cx="2811900" cy="5692800"/>
          </a:xfrm>
        </p:grpSpPr>
        <p:sp>
          <p:nvSpPr>
            <p:cNvPr id="1151" name="Google Shape;1151;p90"/>
            <p:cNvSpPr/>
            <p:nvPr/>
          </p:nvSpPr>
          <p:spPr>
            <a:xfrm>
              <a:off x="4690047" y="340396"/>
              <a:ext cx="2811900" cy="56928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Availability Master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Order Master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FFFFFF"/>
                </a:solidFill>
                <a:latin typeface="Arial"/>
                <a:ea typeface="Arial"/>
                <a:cs typeface="Arial"/>
                <a:sym typeface="Arial"/>
              </a:endParaRPr>
            </a:p>
          </p:txBody>
        </p:sp>
        <p:sp>
          <p:nvSpPr>
            <p:cNvPr id="1152" name="Google Shape;1152;p90"/>
            <p:cNvSpPr/>
            <p:nvPr/>
          </p:nvSpPr>
          <p:spPr>
            <a:xfrm>
              <a:off x="5020426" y="1653264"/>
              <a:ext cx="2151000" cy="558000"/>
            </a:xfrm>
            <a:prstGeom prst="roundRect">
              <a:avLst>
                <a:gd fmla="val 0" name="adj"/>
              </a:avLst>
            </a:prstGeom>
            <a:solidFill>
              <a:srgbClr val="FFFFFF">
                <a:alpha val="34509"/>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 Availability</a:t>
              </a:r>
              <a:endParaRPr b="0" i="0" sz="1100" u="none" cap="none" strike="noStrike">
                <a:solidFill>
                  <a:schemeClr val="dk1"/>
                </a:solidFill>
                <a:latin typeface="Arial"/>
                <a:ea typeface="Arial"/>
                <a:cs typeface="Arial"/>
                <a:sym typeface="Arial"/>
              </a:endParaRPr>
            </a:p>
          </p:txBody>
        </p:sp>
        <p:sp>
          <p:nvSpPr>
            <p:cNvPr id="1153" name="Google Shape;1153;p90"/>
            <p:cNvSpPr/>
            <p:nvPr/>
          </p:nvSpPr>
          <p:spPr>
            <a:xfrm>
              <a:off x="5020426" y="2429366"/>
              <a:ext cx="2151000" cy="558000"/>
            </a:xfrm>
            <a:prstGeom prst="roundRect">
              <a:avLst>
                <a:gd fmla="val 0" name="adj"/>
              </a:avLst>
            </a:prstGeom>
            <a:solidFill>
              <a:srgbClr val="FFFFFF">
                <a:alpha val="34509"/>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chemeClr val="dk1"/>
                </a:solidFill>
                <a:latin typeface="Arial"/>
                <a:ea typeface="Arial"/>
                <a:cs typeface="Arial"/>
                <a:sym typeface="Arial"/>
              </a:endParaRPr>
            </a:p>
          </p:txBody>
        </p:sp>
        <p:sp>
          <p:nvSpPr>
            <p:cNvPr id="1154" name="Google Shape;1154;p90"/>
            <p:cNvSpPr/>
            <p:nvPr/>
          </p:nvSpPr>
          <p:spPr>
            <a:xfrm>
              <a:off x="5020426" y="3205468"/>
              <a:ext cx="2151000" cy="558000"/>
            </a:xfrm>
            <a:prstGeom prst="roundRect">
              <a:avLst>
                <a:gd fmla="val 0" name="adj"/>
              </a:avLst>
            </a:prstGeom>
            <a:solidFill>
              <a:srgbClr val="FFFFFF">
                <a:alpha val="34509"/>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 Inventory</a:t>
              </a:r>
              <a:endParaRPr b="0" i="0" sz="1100" u="none" cap="none" strike="noStrike">
                <a:solidFill>
                  <a:schemeClr val="dk1"/>
                </a:solidFill>
                <a:latin typeface="Arial"/>
                <a:ea typeface="Arial"/>
                <a:cs typeface="Arial"/>
                <a:sym typeface="Arial"/>
              </a:endParaRPr>
            </a:p>
          </p:txBody>
        </p:sp>
        <p:sp>
          <p:nvSpPr>
            <p:cNvPr id="1155" name="Google Shape;1155;p90"/>
            <p:cNvSpPr/>
            <p:nvPr/>
          </p:nvSpPr>
          <p:spPr>
            <a:xfrm>
              <a:off x="5020426" y="3981569"/>
              <a:ext cx="2151000" cy="558000"/>
            </a:xfrm>
            <a:prstGeom prst="roundRect">
              <a:avLst>
                <a:gd fmla="val 0" name="adj"/>
              </a:avLst>
            </a:prstGeom>
            <a:solidFill>
              <a:srgbClr val="FFFFFF">
                <a:alpha val="34509"/>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 Fulfillment</a:t>
              </a:r>
              <a:endParaRPr b="0" i="0" sz="1100" u="none" cap="none" strike="noStrike">
                <a:solidFill>
                  <a:schemeClr val="dk1"/>
                </a:solidFill>
                <a:latin typeface="Arial"/>
                <a:ea typeface="Arial"/>
                <a:cs typeface="Arial"/>
                <a:sym typeface="Arial"/>
              </a:endParaRPr>
            </a:p>
          </p:txBody>
        </p:sp>
      </p:grpSp>
      <p:pic>
        <p:nvPicPr>
          <p:cNvPr descr="Icon&#10;&#10;Description automatically generated" id="1156" name="Google Shape;1156;p90"/>
          <p:cNvPicPr preferRelativeResize="0"/>
          <p:nvPr/>
        </p:nvPicPr>
        <p:blipFill rotWithShape="1">
          <a:blip r:embed="rId3">
            <a:alphaModFix/>
          </a:blip>
          <a:srcRect b="0" l="0" r="0" t="0"/>
          <a:stretch/>
        </p:blipFill>
        <p:spPr>
          <a:xfrm>
            <a:off x="855526" y="773135"/>
            <a:ext cx="283427" cy="421620"/>
          </a:xfrm>
          <a:prstGeom prst="rect">
            <a:avLst/>
          </a:prstGeom>
          <a:noFill/>
          <a:ln>
            <a:noFill/>
          </a:ln>
        </p:spPr>
      </p:pic>
      <p:pic>
        <p:nvPicPr>
          <p:cNvPr descr="Graphical user interface, application, Teams&#10;&#10;Description automatically generated" id="1157" name="Google Shape;1157;p90"/>
          <p:cNvPicPr preferRelativeResize="0"/>
          <p:nvPr/>
        </p:nvPicPr>
        <p:blipFill rotWithShape="1">
          <a:blip r:embed="rId4">
            <a:alphaModFix/>
          </a:blip>
          <a:srcRect b="0" l="0" r="0" t="0"/>
          <a:stretch/>
        </p:blipFill>
        <p:spPr>
          <a:xfrm>
            <a:off x="748743" y="1852318"/>
            <a:ext cx="512556" cy="490921"/>
          </a:xfrm>
          <a:prstGeom prst="rect">
            <a:avLst/>
          </a:prstGeom>
          <a:noFill/>
          <a:ln>
            <a:noFill/>
          </a:ln>
        </p:spPr>
      </p:pic>
      <p:pic>
        <p:nvPicPr>
          <p:cNvPr descr="Icon&#10;&#10;Description automatically generated" id="1158" name="Google Shape;1158;p90"/>
          <p:cNvPicPr preferRelativeResize="0"/>
          <p:nvPr/>
        </p:nvPicPr>
        <p:blipFill rotWithShape="1">
          <a:blip r:embed="rId5">
            <a:alphaModFix/>
          </a:blip>
          <a:srcRect b="0" l="0" r="0" t="0"/>
          <a:stretch/>
        </p:blipFill>
        <p:spPr>
          <a:xfrm>
            <a:off x="796990" y="3033222"/>
            <a:ext cx="410763" cy="440851"/>
          </a:xfrm>
          <a:prstGeom prst="rect">
            <a:avLst/>
          </a:prstGeom>
          <a:noFill/>
          <a:ln>
            <a:noFill/>
          </a:ln>
        </p:spPr>
      </p:pic>
      <p:pic>
        <p:nvPicPr>
          <p:cNvPr descr="Icon&#10;&#10;Description automatically generated with low confidence" id="1159" name="Google Shape;1159;p90"/>
          <p:cNvPicPr preferRelativeResize="0"/>
          <p:nvPr/>
        </p:nvPicPr>
        <p:blipFill rotWithShape="1">
          <a:blip r:embed="rId6">
            <a:alphaModFix/>
          </a:blip>
          <a:srcRect b="0" l="0" r="0" t="0"/>
          <a:stretch/>
        </p:blipFill>
        <p:spPr>
          <a:xfrm>
            <a:off x="745870" y="4138454"/>
            <a:ext cx="498953" cy="461847"/>
          </a:xfrm>
          <a:prstGeom prst="rect">
            <a:avLst/>
          </a:prstGeom>
          <a:noFill/>
          <a:ln>
            <a:noFill/>
          </a:ln>
        </p:spPr>
      </p:pic>
      <p:pic>
        <p:nvPicPr>
          <p:cNvPr descr="Graphical user interface, application, Teams&#10;&#10;Description automatically generated" id="1160" name="Google Shape;1160;p90"/>
          <p:cNvPicPr preferRelativeResize="0"/>
          <p:nvPr/>
        </p:nvPicPr>
        <p:blipFill rotWithShape="1">
          <a:blip r:embed="rId7">
            <a:alphaModFix/>
          </a:blip>
          <a:srcRect b="0" l="0" r="0" t="0"/>
          <a:stretch/>
        </p:blipFill>
        <p:spPr>
          <a:xfrm>
            <a:off x="7801231" y="814433"/>
            <a:ext cx="716693" cy="410432"/>
          </a:xfrm>
          <a:prstGeom prst="rect">
            <a:avLst/>
          </a:prstGeom>
          <a:noFill/>
          <a:ln>
            <a:noFill/>
          </a:ln>
        </p:spPr>
      </p:pic>
      <p:pic>
        <p:nvPicPr>
          <p:cNvPr descr="Graphical user interface, application, icon, Teams&#10;&#10;Description automatically generated" id="1161" name="Google Shape;1161;p90"/>
          <p:cNvPicPr preferRelativeResize="0"/>
          <p:nvPr/>
        </p:nvPicPr>
        <p:blipFill rotWithShape="1">
          <a:blip r:embed="rId8">
            <a:alphaModFix/>
          </a:blip>
          <a:srcRect b="0" l="0" r="0" t="0"/>
          <a:stretch/>
        </p:blipFill>
        <p:spPr>
          <a:xfrm>
            <a:off x="7865263" y="1622280"/>
            <a:ext cx="588628" cy="478101"/>
          </a:xfrm>
          <a:prstGeom prst="rect">
            <a:avLst/>
          </a:prstGeom>
          <a:noFill/>
          <a:ln>
            <a:noFill/>
          </a:ln>
        </p:spPr>
      </p:pic>
      <p:pic>
        <p:nvPicPr>
          <p:cNvPr descr="Icon&#10;&#10;Description automatically generated" id="1162" name="Google Shape;1162;p90"/>
          <p:cNvPicPr preferRelativeResize="0"/>
          <p:nvPr/>
        </p:nvPicPr>
        <p:blipFill rotWithShape="1">
          <a:blip r:embed="rId9">
            <a:alphaModFix/>
          </a:blip>
          <a:srcRect b="0" l="0" r="0" t="0"/>
          <a:stretch/>
        </p:blipFill>
        <p:spPr>
          <a:xfrm>
            <a:off x="7922420" y="3358193"/>
            <a:ext cx="445440" cy="479072"/>
          </a:xfrm>
          <a:prstGeom prst="rect">
            <a:avLst/>
          </a:prstGeom>
          <a:noFill/>
          <a:ln>
            <a:noFill/>
          </a:ln>
        </p:spPr>
      </p:pic>
      <p:pic>
        <p:nvPicPr>
          <p:cNvPr descr="Icon&#10;&#10;Description automatically generated" id="1163" name="Google Shape;1163;p90"/>
          <p:cNvPicPr preferRelativeResize="0"/>
          <p:nvPr/>
        </p:nvPicPr>
        <p:blipFill rotWithShape="1">
          <a:blip r:embed="rId10">
            <a:alphaModFix/>
          </a:blip>
          <a:srcRect b="0" l="0" r="0" t="0"/>
          <a:stretch/>
        </p:blipFill>
        <p:spPr>
          <a:xfrm>
            <a:off x="7911763" y="4213660"/>
            <a:ext cx="552867" cy="401088"/>
          </a:xfrm>
          <a:prstGeom prst="rect">
            <a:avLst/>
          </a:prstGeom>
          <a:noFill/>
          <a:ln>
            <a:noFill/>
          </a:ln>
        </p:spPr>
      </p:pic>
      <p:sp>
        <p:nvSpPr>
          <p:cNvPr id="1164" name="Google Shape;1164;p90"/>
          <p:cNvSpPr/>
          <p:nvPr/>
        </p:nvSpPr>
        <p:spPr>
          <a:xfrm>
            <a:off x="7470681" y="2461289"/>
            <a:ext cx="1426500" cy="751583"/>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Tax Engine</a:t>
            </a:r>
            <a:endParaRPr b="1" i="0" sz="900" u="none" cap="none" strike="noStrike">
              <a:solidFill>
                <a:srgbClr val="0096D7"/>
              </a:solidFill>
              <a:latin typeface="Arial"/>
              <a:ea typeface="Arial"/>
              <a:cs typeface="Arial"/>
              <a:sym typeface="Arial"/>
            </a:endParaRPr>
          </a:p>
        </p:txBody>
      </p:sp>
      <p:pic>
        <p:nvPicPr>
          <p:cNvPr id="1165" name="Google Shape;1165;p90"/>
          <p:cNvPicPr preferRelativeResize="0"/>
          <p:nvPr/>
        </p:nvPicPr>
        <p:blipFill rotWithShape="1">
          <a:blip r:embed="rId11">
            <a:alphaModFix/>
          </a:blip>
          <a:srcRect b="0" l="0" r="0" t="0"/>
          <a:stretch/>
        </p:blipFill>
        <p:spPr>
          <a:xfrm>
            <a:off x="7993780" y="2539320"/>
            <a:ext cx="388832" cy="388832"/>
          </a:xfrm>
          <a:prstGeom prst="rect">
            <a:avLst/>
          </a:prstGeom>
          <a:noFill/>
          <a:ln>
            <a:noFill/>
          </a:ln>
        </p:spPr>
      </p:pic>
      <p:sp>
        <p:nvSpPr>
          <p:cNvPr id="1166" name="Google Shape;1166;p90"/>
          <p:cNvSpPr txBox="1"/>
          <p:nvPr/>
        </p:nvSpPr>
        <p:spPr>
          <a:xfrm>
            <a:off x="5692232" y="2617231"/>
            <a:ext cx="1757542" cy="2493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Tax Calculation Response</a:t>
            </a:r>
            <a:endParaRPr b="0" i="0" sz="900" u="none" cap="none" strike="noStrike">
              <a:solidFill>
                <a:srgbClr val="0096D7"/>
              </a:solidFill>
              <a:latin typeface="Arial"/>
              <a:ea typeface="Arial"/>
              <a:cs typeface="Arial"/>
              <a:sym typeface="Arial"/>
            </a:endParaRPr>
          </a:p>
        </p:txBody>
      </p:sp>
      <p:cxnSp>
        <p:nvCxnSpPr>
          <p:cNvPr id="1167" name="Google Shape;1167;p90"/>
          <p:cNvCxnSpPr/>
          <p:nvPr/>
        </p:nvCxnSpPr>
        <p:spPr>
          <a:xfrm rot="10800000">
            <a:off x="5644231" y="2827977"/>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68" name="Google Shape;1168;p90"/>
          <p:cNvCxnSpPr/>
          <p:nvPr/>
        </p:nvCxnSpPr>
        <p:spPr>
          <a:xfrm>
            <a:off x="5563702" y="2928127"/>
            <a:ext cx="1849200" cy="0"/>
          </a:xfrm>
          <a:prstGeom prst="straightConnector1">
            <a:avLst/>
          </a:prstGeom>
          <a:noFill/>
          <a:ln cap="flat" cmpd="sng" w="9525">
            <a:solidFill>
              <a:schemeClr val="dk2"/>
            </a:solidFill>
            <a:prstDash val="solid"/>
            <a:round/>
            <a:headEnd len="sm" w="sm" type="none"/>
            <a:tailEnd len="med" w="med" type="triangle"/>
          </a:ln>
        </p:spPr>
      </p:cxnSp>
      <p:sp>
        <p:nvSpPr>
          <p:cNvPr id="1169" name="Google Shape;1169;p90"/>
          <p:cNvSpPr txBox="1"/>
          <p:nvPr/>
        </p:nvSpPr>
        <p:spPr>
          <a:xfrm>
            <a:off x="5692232" y="2933505"/>
            <a:ext cx="17427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Tax Calculation Request</a:t>
            </a:r>
            <a:endParaRPr b="0" i="0" sz="1400" u="none" cap="none" strike="noStrike">
              <a:solidFill>
                <a:srgbClr val="000000"/>
              </a:solidFill>
              <a:latin typeface="Arial"/>
              <a:ea typeface="Arial"/>
              <a:cs typeface="Arial"/>
              <a:sym typeface="Arial"/>
            </a:endParaRPr>
          </a:p>
        </p:txBody>
      </p:sp>
      <p:sp>
        <p:nvSpPr>
          <p:cNvPr id="1170" name="Google Shape;1170;p90"/>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Architecture and Integrations</a:t>
            </a:r>
            <a:endParaRPr/>
          </a:p>
        </p:txBody>
      </p:sp>
      <p:sp>
        <p:nvSpPr>
          <p:cNvPr id="1171" name="Google Shape;1171;p90"/>
          <p:cNvSpPr/>
          <p:nvPr/>
        </p:nvSpPr>
        <p:spPr>
          <a:xfrm>
            <a:off x="5578550" y="2398325"/>
            <a:ext cx="3431700" cy="814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2" name="Google Shape;1172;p90"/>
          <p:cNvSpPr/>
          <p:nvPr/>
        </p:nvSpPr>
        <p:spPr>
          <a:xfrm>
            <a:off x="265325" y="669925"/>
            <a:ext cx="3322200" cy="11400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6" name="Shape 1176"/>
        <p:cNvGrpSpPr/>
        <p:nvPr/>
      </p:nvGrpSpPr>
      <p:grpSpPr>
        <a:xfrm>
          <a:off x="0" y="0"/>
          <a:ext cx="0" cy="0"/>
          <a:chOff x="0" y="0"/>
          <a:chExt cx="0" cy="0"/>
        </a:xfrm>
      </p:grpSpPr>
      <p:grpSp>
        <p:nvGrpSpPr>
          <p:cNvPr id="1177" name="Google Shape;1177;p91"/>
          <p:cNvGrpSpPr/>
          <p:nvPr/>
        </p:nvGrpSpPr>
        <p:grpSpPr>
          <a:xfrm>
            <a:off x="3521289" y="685311"/>
            <a:ext cx="2108925" cy="4269600"/>
            <a:chOff x="4690047" y="340396"/>
            <a:chExt cx="2811900" cy="5692800"/>
          </a:xfrm>
        </p:grpSpPr>
        <p:sp>
          <p:nvSpPr>
            <p:cNvPr id="1178" name="Google Shape;1178;p91"/>
            <p:cNvSpPr/>
            <p:nvPr/>
          </p:nvSpPr>
          <p:spPr>
            <a:xfrm>
              <a:off x="4690047" y="340396"/>
              <a:ext cx="2811900" cy="56928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Availability Master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Order Master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FFFFFF"/>
                </a:solidFill>
                <a:latin typeface="Arial"/>
                <a:ea typeface="Arial"/>
                <a:cs typeface="Arial"/>
                <a:sym typeface="Arial"/>
              </a:endParaRPr>
            </a:p>
          </p:txBody>
        </p:sp>
        <p:sp>
          <p:nvSpPr>
            <p:cNvPr id="1179" name="Google Shape;1179;p91"/>
            <p:cNvSpPr/>
            <p:nvPr/>
          </p:nvSpPr>
          <p:spPr>
            <a:xfrm>
              <a:off x="5020426" y="2429366"/>
              <a:ext cx="2151000" cy="558000"/>
            </a:xfrm>
            <a:prstGeom prst="roundRect">
              <a:avLst>
                <a:gd fmla="val 0" name="adj"/>
              </a:avLst>
            </a:prstGeom>
            <a:solidFill>
              <a:srgbClr val="FFFFFF">
                <a:alpha val="34509"/>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chemeClr val="dk1"/>
                </a:solidFill>
                <a:latin typeface="Arial"/>
                <a:ea typeface="Arial"/>
                <a:cs typeface="Arial"/>
                <a:sym typeface="Arial"/>
              </a:endParaRPr>
            </a:p>
          </p:txBody>
        </p:sp>
      </p:grpSp>
      <p:sp>
        <p:nvSpPr>
          <p:cNvPr id="1180" name="Google Shape;1180;p91"/>
          <p:cNvSpPr/>
          <p:nvPr/>
        </p:nvSpPr>
        <p:spPr>
          <a:xfrm>
            <a:off x="7470681" y="2461289"/>
            <a:ext cx="1426500" cy="751583"/>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Tax Engine</a:t>
            </a:r>
            <a:endParaRPr b="1" i="0" sz="900" u="none" cap="none" strike="noStrike">
              <a:solidFill>
                <a:srgbClr val="0096D7"/>
              </a:solidFill>
              <a:latin typeface="Arial"/>
              <a:ea typeface="Arial"/>
              <a:cs typeface="Arial"/>
              <a:sym typeface="Arial"/>
            </a:endParaRPr>
          </a:p>
        </p:txBody>
      </p:sp>
      <p:pic>
        <p:nvPicPr>
          <p:cNvPr id="1181" name="Google Shape;1181;p91"/>
          <p:cNvPicPr preferRelativeResize="0"/>
          <p:nvPr/>
        </p:nvPicPr>
        <p:blipFill rotWithShape="1">
          <a:blip r:embed="rId3">
            <a:alphaModFix/>
          </a:blip>
          <a:srcRect b="0" l="0" r="0" t="0"/>
          <a:stretch/>
        </p:blipFill>
        <p:spPr>
          <a:xfrm>
            <a:off x="7993780" y="2539320"/>
            <a:ext cx="388832" cy="388832"/>
          </a:xfrm>
          <a:prstGeom prst="rect">
            <a:avLst/>
          </a:prstGeom>
          <a:noFill/>
          <a:ln>
            <a:noFill/>
          </a:ln>
        </p:spPr>
      </p:pic>
      <p:sp>
        <p:nvSpPr>
          <p:cNvPr id="1182" name="Google Shape;1182;p91"/>
          <p:cNvSpPr txBox="1"/>
          <p:nvPr/>
        </p:nvSpPr>
        <p:spPr>
          <a:xfrm>
            <a:off x="5692232" y="2617231"/>
            <a:ext cx="1757542" cy="2493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Tax Calculation Response</a:t>
            </a:r>
            <a:endParaRPr b="0" i="0" sz="900" u="none" cap="none" strike="noStrike">
              <a:solidFill>
                <a:srgbClr val="0096D7"/>
              </a:solidFill>
              <a:latin typeface="Arial"/>
              <a:ea typeface="Arial"/>
              <a:cs typeface="Arial"/>
              <a:sym typeface="Arial"/>
            </a:endParaRPr>
          </a:p>
        </p:txBody>
      </p:sp>
      <p:cxnSp>
        <p:nvCxnSpPr>
          <p:cNvPr id="1183" name="Google Shape;1183;p91"/>
          <p:cNvCxnSpPr/>
          <p:nvPr/>
        </p:nvCxnSpPr>
        <p:spPr>
          <a:xfrm rot="10800000">
            <a:off x="5644231" y="2827977"/>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84" name="Google Shape;1184;p91"/>
          <p:cNvCxnSpPr/>
          <p:nvPr/>
        </p:nvCxnSpPr>
        <p:spPr>
          <a:xfrm>
            <a:off x="5563702" y="2928127"/>
            <a:ext cx="1849200" cy="0"/>
          </a:xfrm>
          <a:prstGeom prst="straightConnector1">
            <a:avLst/>
          </a:prstGeom>
          <a:noFill/>
          <a:ln cap="flat" cmpd="sng" w="9525">
            <a:solidFill>
              <a:schemeClr val="dk2"/>
            </a:solidFill>
            <a:prstDash val="solid"/>
            <a:round/>
            <a:headEnd len="sm" w="sm" type="none"/>
            <a:tailEnd len="med" w="med" type="triangle"/>
          </a:ln>
        </p:spPr>
      </p:cxnSp>
      <p:sp>
        <p:nvSpPr>
          <p:cNvPr id="1185" name="Google Shape;1185;p91"/>
          <p:cNvSpPr txBox="1"/>
          <p:nvPr/>
        </p:nvSpPr>
        <p:spPr>
          <a:xfrm>
            <a:off x="5692232" y="2933505"/>
            <a:ext cx="17427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Tax Calculation Request</a:t>
            </a:r>
            <a:endParaRPr b="0" i="0" sz="1400" u="none" cap="none" strike="noStrike">
              <a:solidFill>
                <a:srgbClr val="000000"/>
              </a:solidFill>
              <a:latin typeface="Arial"/>
              <a:ea typeface="Arial"/>
              <a:cs typeface="Arial"/>
              <a:sym typeface="Arial"/>
            </a:endParaRPr>
          </a:p>
        </p:txBody>
      </p:sp>
      <p:sp>
        <p:nvSpPr>
          <p:cNvPr id="1186" name="Google Shape;1186;p91"/>
          <p:cNvSpPr txBox="1"/>
          <p:nvPr/>
        </p:nvSpPr>
        <p:spPr>
          <a:xfrm>
            <a:off x="354082" y="851140"/>
            <a:ext cx="2872197" cy="2839239"/>
          </a:xfrm>
          <a:prstGeom prst="rect">
            <a:avLst/>
          </a:prstGeom>
          <a:noFill/>
          <a:ln>
            <a:noFill/>
          </a:ln>
        </p:spPr>
        <p:txBody>
          <a:bodyPr anchorCtr="0" anchor="t" bIns="45700" lIns="91425" spcFirstLastPara="1" rIns="91425" wrap="square" tIns="45700">
            <a:spAutoFit/>
          </a:bodyPr>
          <a:lstStyle/>
          <a:p>
            <a:pPr indent="-171450" lvl="0" marL="171450" marR="0" rtl="0" algn="l">
              <a:lnSpc>
                <a:spcPct val="100000"/>
              </a:lnSpc>
              <a:spcBef>
                <a:spcPts val="0"/>
              </a:spcBef>
              <a:spcAft>
                <a:spcPts val="0"/>
              </a:spcAft>
              <a:buClr>
                <a:srgbClr val="000000"/>
              </a:buClr>
              <a:buSzPts val="1050"/>
              <a:buFont typeface="Arial"/>
              <a:buChar char="•"/>
            </a:pPr>
            <a:r>
              <a:rPr b="0" i="0" lang="en-GB" sz="1050" u="none" cap="none" strike="noStrike">
                <a:solidFill>
                  <a:srgbClr val="000000"/>
                </a:solidFill>
                <a:latin typeface="Arial"/>
                <a:ea typeface="Arial"/>
                <a:cs typeface="Arial"/>
                <a:sym typeface="Arial"/>
              </a:rPr>
              <a:t>Fluent receives all order financials from the commerce platform.</a:t>
            </a:r>
            <a:endParaRPr b="0" i="0" sz="1400" u="none" cap="none" strike="noStrike">
              <a:solidFill>
                <a:srgbClr val="000000"/>
              </a:solidFill>
              <a:latin typeface="Arial"/>
              <a:ea typeface="Arial"/>
              <a:cs typeface="Arial"/>
              <a:sym typeface="Arial"/>
            </a:endParaRPr>
          </a:p>
          <a:p>
            <a:pPr indent="-104775" lvl="0" marL="171450" marR="0" rtl="0" algn="l">
              <a:lnSpc>
                <a:spcPct val="100000"/>
              </a:lnSpc>
              <a:spcBef>
                <a:spcPts val="0"/>
              </a:spcBef>
              <a:spcAft>
                <a:spcPts val="0"/>
              </a:spcAft>
              <a:buClr>
                <a:srgbClr val="000000"/>
              </a:buClr>
              <a:buSzPts val="1050"/>
              <a:buFont typeface="Arial"/>
              <a:buNone/>
            </a:pPr>
            <a:r>
              <a:t/>
            </a:r>
            <a:endParaRPr b="0" i="0" sz="1050" u="none" cap="none" strike="noStrike">
              <a:solidFill>
                <a:srgbClr val="000000"/>
              </a:solidFill>
              <a:latin typeface="Arial"/>
              <a:ea typeface="Arial"/>
              <a:cs typeface="Arial"/>
              <a:sym typeface="Arial"/>
            </a:endParaRPr>
          </a:p>
          <a:p>
            <a:pPr indent="-165100" lvl="1" marL="312738" marR="0" rtl="0" algn="l">
              <a:lnSpc>
                <a:spcPct val="100000"/>
              </a:lnSpc>
              <a:spcBef>
                <a:spcPts val="0"/>
              </a:spcBef>
              <a:spcAft>
                <a:spcPts val="0"/>
              </a:spcAft>
              <a:buClr>
                <a:srgbClr val="000000"/>
              </a:buClr>
              <a:buSzPts val="1050"/>
              <a:buFont typeface="Arial"/>
              <a:buChar char="•"/>
            </a:pPr>
            <a:r>
              <a:rPr b="0" i="0" lang="en-GB" sz="1050" u="none" cap="none" strike="noStrike">
                <a:solidFill>
                  <a:srgbClr val="000000"/>
                </a:solidFill>
                <a:latin typeface="Arial"/>
                <a:ea typeface="Arial"/>
                <a:cs typeface="Arial"/>
                <a:sym typeface="Arial"/>
              </a:rPr>
              <a:t>Order totalPrice, totalTaxPrice</a:t>
            </a:r>
            <a:endParaRPr b="0" i="0" sz="1050" u="none" cap="none" strike="noStrike">
              <a:solidFill>
                <a:srgbClr val="000000"/>
              </a:solidFill>
              <a:latin typeface="Arial"/>
              <a:ea typeface="Arial"/>
              <a:cs typeface="Arial"/>
              <a:sym typeface="Arial"/>
            </a:endParaRPr>
          </a:p>
          <a:p>
            <a:pPr indent="-165100" lvl="1" marL="312738" marR="0" rtl="0" algn="l">
              <a:lnSpc>
                <a:spcPct val="100000"/>
              </a:lnSpc>
              <a:spcBef>
                <a:spcPts val="0"/>
              </a:spcBef>
              <a:spcAft>
                <a:spcPts val="0"/>
              </a:spcAft>
              <a:buClr>
                <a:srgbClr val="000000"/>
              </a:buClr>
              <a:buSzPts val="1050"/>
              <a:buFont typeface="Arial"/>
              <a:buChar char="•"/>
            </a:pPr>
            <a:r>
              <a:rPr b="0" i="0" lang="en-GB" sz="1050" u="none" cap="none" strike="noStrike">
                <a:solidFill>
                  <a:srgbClr val="000000"/>
                </a:solidFill>
                <a:latin typeface="Arial"/>
                <a:ea typeface="Arial"/>
                <a:cs typeface="Arial"/>
                <a:sym typeface="Arial"/>
              </a:rPr>
              <a:t>Order item(s) unitPrice, taxPrice, totalPrice, totalTaxPrice</a:t>
            </a:r>
            <a:endParaRPr b="0" i="0" sz="1050" u="none" cap="none" strike="noStrike">
              <a:solidFill>
                <a:srgbClr val="000000"/>
              </a:solidFill>
              <a:latin typeface="Arial"/>
              <a:ea typeface="Arial"/>
              <a:cs typeface="Arial"/>
              <a:sym typeface="Arial"/>
            </a:endParaRPr>
          </a:p>
          <a:p>
            <a:pPr indent="-165100" lvl="1" marL="312738" marR="0" rtl="0" algn="l">
              <a:lnSpc>
                <a:spcPct val="100000"/>
              </a:lnSpc>
              <a:spcBef>
                <a:spcPts val="0"/>
              </a:spcBef>
              <a:spcAft>
                <a:spcPts val="0"/>
              </a:spcAft>
              <a:buClr>
                <a:srgbClr val="000000"/>
              </a:buClr>
              <a:buSzPts val="1050"/>
              <a:buFont typeface="Arial"/>
              <a:buChar char="•"/>
            </a:pPr>
            <a:r>
              <a:rPr b="0" i="0" lang="en-GB" sz="1050" u="none" cap="none" strike="noStrike">
                <a:solidFill>
                  <a:srgbClr val="000000"/>
                </a:solidFill>
                <a:latin typeface="Arial"/>
                <a:ea typeface="Arial"/>
                <a:cs typeface="Arial"/>
                <a:sym typeface="Arial"/>
              </a:rPr>
              <a:t>Transaction/Payment Details (Auth, Capture)</a:t>
            </a:r>
            <a:endParaRPr b="0" i="0" sz="1400" u="none" cap="none" strike="noStrike">
              <a:solidFill>
                <a:srgbClr val="000000"/>
              </a:solidFill>
              <a:latin typeface="Arial"/>
              <a:ea typeface="Arial"/>
              <a:cs typeface="Arial"/>
              <a:sym typeface="Arial"/>
            </a:endParaRPr>
          </a:p>
          <a:p>
            <a:pPr indent="-104775" lvl="0" marL="171450" marR="0" rtl="0" algn="l">
              <a:lnSpc>
                <a:spcPct val="100000"/>
              </a:lnSpc>
              <a:spcBef>
                <a:spcPts val="0"/>
              </a:spcBef>
              <a:spcAft>
                <a:spcPts val="0"/>
              </a:spcAft>
              <a:buClr>
                <a:srgbClr val="000000"/>
              </a:buClr>
              <a:buSzPts val="1050"/>
              <a:buFont typeface="Arial"/>
              <a:buNone/>
            </a:pPr>
            <a:r>
              <a:t/>
            </a:r>
            <a:endParaRPr b="0" i="0" sz="105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1050"/>
              <a:buFont typeface="Arial"/>
              <a:buChar char="•"/>
            </a:pPr>
            <a:r>
              <a:rPr b="0" i="0" lang="en-GB" sz="1050" u="none" cap="none" strike="noStrike">
                <a:solidFill>
                  <a:srgbClr val="000000"/>
                </a:solidFill>
                <a:latin typeface="Arial"/>
                <a:ea typeface="Arial"/>
                <a:cs typeface="Arial"/>
                <a:sym typeface="Arial"/>
              </a:rPr>
              <a:t>If any part of the order changes such that a re-calculation of tax is required, a </a:t>
            </a:r>
            <a:r>
              <a:rPr b="1" i="0" lang="en-GB" sz="1050" u="none" cap="none" strike="noStrike">
                <a:solidFill>
                  <a:srgbClr val="000000"/>
                </a:solidFill>
                <a:latin typeface="Arial"/>
                <a:ea typeface="Arial"/>
                <a:cs typeface="Arial"/>
                <a:sym typeface="Arial"/>
              </a:rPr>
              <a:t>webhook</a:t>
            </a:r>
            <a:r>
              <a:rPr b="0" i="0" lang="en-GB" sz="1050" u="none" cap="none" strike="noStrike">
                <a:solidFill>
                  <a:srgbClr val="000000"/>
                </a:solidFill>
                <a:latin typeface="Arial"/>
                <a:ea typeface="Arial"/>
                <a:cs typeface="Arial"/>
                <a:sym typeface="Arial"/>
              </a:rPr>
              <a:t> can be leveraged to make an external call to a tax engine.</a:t>
            </a:r>
            <a:endParaRPr b="0" i="0" sz="1400" u="none" cap="none" strike="noStrike">
              <a:solidFill>
                <a:srgbClr val="000000"/>
              </a:solidFill>
              <a:latin typeface="Arial"/>
              <a:ea typeface="Arial"/>
              <a:cs typeface="Arial"/>
              <a:sym typeface="Arial"/>
            </a:endParaRPr>
          </a:p>
          <a:p>
            <a:pPr indent="-104775" lvl="0" marL="171450" marR="0" rtl="0" algn="l">
              <a:lnSpc>
                <a:spcPct val="100000"/>
              </a:lnSpc>
              <a:spcBef>
                <a:spcPts val="0"/>
              </a:spcBef>
              <a:spcAft>
                <a:spcPts val="0"/>
              </a:spcAft>
              <a:buClr>
                <a:srgbClr val="000000"/>
              </a:buClr>
              <a:buSzPts val="1050"/>
              <a:buFont typeface="Arial"/>
              <a:buNone/>
            </a:pPr>
            <a:r>
              <a:t/>
            </a:r>
            <a:endParaRPr b="0" i="0" sz="1050" u="none" cap="none" strike="noStrike">
              <a:solidFill>
                <a:srgbClr val="000000"/>
              </a:solidFill>
              <a:latin typeface="Arial"/>
              <a:ea typeface="Arial"/>
              <a:cs typeface="Arial"/>
              <a:sym typeface="Arial"/>
            </a:endParaRPr>
          </a:p>
          <a:p>
            <a:pPr indent="-171450" lvl="0" marL="171450" marR="0" rtl="0" algn="l">
              <a:lnSpc>
                <a:spcPct val="100000"/>
              </a:lnSpc>
              <a:spcBef>
                <a:spcPts val="0"/>
              </a:spcBef>
              <a:spcAft>
                <a:spcPts val="0"/>
              </a:spcAft>
              <a:buClr>
                <a:srgbClr val="000000"/>
              </a:buClr>
              <a:buSzPts val="1050"/>
              <a:buFont typeface="Arial"/>
              <a:buChar char="•"/>
            </a:pPr>
            <a:r>
              <a:rPr b="0" i="0" lang="en-GB" sz="1050" u="none" cap="none" strike="noStrike">
                <a:solidFill>
                  <a:srgbClr val="000000"/>
                </a:solidFill>
                <a:latin typeface="Arial"/>
                <a:ea typeface="Arial"/>
                <a:cs typeface="Arial"/>
                <a:sym typeface="Arial"/>
              </a:rPr>
              <a:t>Updates received can be held in order attributes to ensure original and new values are retained.</a:t>
            </a:r>
            <a:endParaRPr b="0" i="0" sz="1050" u="none" cap="none" strike="noStrike">
              <a:solidFill>
                <a:srgbClr val="000000"/>
              </a:solidFill>
              <a:latin typeface="Arial"/>
              <a:ea typeface="Arial"/>
              <a:cs typeface="Arial"/>
              <a:sym typeface="Arial"/>
            </a:endParaRPr>
          </a:p>
        </p:txBody>
      </p:sp>
      <p:sp>
        <p:nvSpPr>
          <p:cNvPr id="1187" name="Google Shape;1187;p91"/>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Taxation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92"/>
          <p:cNvSpPr txBox="1"/>
          <p:nvPr>
            <p:ph type="title"/>
          </p:nvPr>
        </p:nvSpPr>
        <p:spPr>
          <a:xfrm>
            <a:off x="212013" y="204665"/>
            <a:ext cx="4186121" cy="352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Tax Details: Example</a:t>
            </a:r>
            <a:endParaRPr/>
          </a:p>
        </p:txBody>
      </p:sp>
      <p:sp>
        <p:nvSpPr>
          <p:cNvPr id="1193" name="Google Shape;1193;p92"/>
          <p:cNvSpPr txBox="1"/>
          <p:nvPr/>
        </p:nvSpPr>
        <p:spPr>
          <a:xfrm>
            <a:off x="281575" y="557465"/>
            <a:ext cx="3992079" cy="4616618"/>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ref: $orderRef</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a:t>
            </a:r>
            <a:r>
              <a:rPr b="1" i="0" lang="en-GB" sz="800" u="none" cap="none" strike="noStrike">
                <a:solidFill>
                  <a:schemeClr val="dk1"/>
                </a:solidFill>
                <a:latin typeface="Arial"/>
                <a:ea typeface="Arial"/>
                <a:cs typeface="Arial"/>
                <a:sym typeface="Arial"/>
              </a:rPr>
              <a:t>type</a:t>
            </a:r>
            <a:r>
              <a:rPr b="0" i="0" lang="en-GB" sz="800" u="none" cap="none" strike="noStrike">
                <a:solidFill>
                  <a:schemeClr val="dk1"/>
                </a:solidFill>
                <a:latin typeface="Arial"/>
                <a:ea typeface="Arial"/>
                <a:cs typeface="Arial"/>
                <a:sym typeface="Arial"/>
              </a:rPr>
              <a:t>: $type</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retailer: {id: $retailerId }</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customer: {id: $customerId }</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items: {</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ref: $orderItemRef</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productRef: $productRef</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productCatalogueRef: $productCatalogueRef</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quantity: 1</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price: 90.91</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a:t>
            </a:r>
            <a:r>
              <a:rPr b="0" i="0" lang="en-GB" sz="800" u="none" cap="none" strike="noStrike">
                <a:solidFill>
                  <a:schemeClr val="accent1"/>
                </a:solidFill>
                <a:latin typeface="Arial"/>
                <a:ea typeface="Arial"/>
                <a:cs typeface="Arial"/>
                <a:sym typeface="Arial"/>
              </a:rPr>
              <a:t> taxPrice: 9.09</a:t>
            </a:r>
            <a:endParaRPr b="0" i="0" sz="8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totalPrice: 100</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a:t>
            </a:r>
            <a:r>
              <a:rPr b="0" i="0" lang="en-GB" sz="800" u="none" cap="none" strike="noStrike">
                <a:solidFill>
                  <a:schemeClr val="accent1"/>
                </a:solidFill>
                <a:latin typeface="Arial"/>
                <a:ea typeface="Arial"/>
                <a:cs typeface="Arial"/>
                <a:sym typeface="Arial"/>
              </a:rPr>
              <a:t>totalTaxPrice: 9.09</a:t>
            </a:r>
            <a:endParaRPr b="0" i="0" sz="8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a:t>
            </a:r>
            <a:r>
              <a:rPr b="0" i="0" lang="en-GB" sz="800" u="none" cap="none" strike="noStrike">
                <a:solidFill>
                  <a:schemeClr val="accent1"/>
                </a:solidFill>
                <a:latin typeface="Arial"/>
                <a:ea typeface="Arial"/>
                <a:cs typeface="Arial"/>
                <a:sym typeface="Arial"/>
              </a:rPr>
              <a:t> paidPrice: 100</a:t>
            </a:r>
            <a:endParaRPr b="0" i="0" sz="8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a:t>
            </a:r>
            <a:r>
              <a:rPr b="0" i="0" lang="en-GB" sz="800" u="none" cap="none" strike="noStrike">
                <a:solidFill>
                  <a:schemeClr val="accent1"/>
                </a:solidFill>
                <a:latin typeface="Arial"/>
                <a:ea typeface="Arial"/>
                <a:cs typeface="Arial"/>
                <a:sym typeface="Arial"/>
              </a:rPr>
              <a:t> taxType: "GST"</a:t>
            </a:r>
            <a:endParaRPr b="0" i="0" sz="8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currency: "EUR"</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fulfilmentChoice: {</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deliveryType: $deliveryType</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fulfilmentType: $fulfilmentType</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currency: "EUR"</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deliveryInstruction: "Leave it at the door if no one at home"</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deliveryAddress: {</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ref: $deliveryAddressRef</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name: "LAURA DUPOND"</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street: "25 RUE BELLIARD"</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city: "Paris"</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state: "Paris"</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postcode: "75018"</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country: "France"</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timeZone: "Paris/France"</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 }</a:t>
            </a:r>
            <a:endParaRPr b="0" i="0" sz="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a:t>
            </a:r>
            <a:r>
              <a:rPr b="0" i="0" lang="en-GB" sz="800" u="none" cap="none" strike="noStrike">
                <a:solidFill>
                  <a:schemeClr val="accent1"/>
                </a:solidFill>
                <a:latin typeface="Arial"/>
                <a:ea typeface="Arial"/>
                <a:cs typeface="Arial"/>
                <a:sym typeface="Arial"/>
              </a:rPr>
              <a:t>totalPrice: 100</a:t>
            </a:r>
            <a:endParaRPr b="0" i="0" sz="8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a:t>
            </a:r>
            <a:r>
              <a:rPr b="0" i="0" lang="en-GB" sz="800" u="none" cap="none" strike="noStrike">
                <a:solidFill>
                  <a:schemeClr val="accent1"/>
                </a:solidFill>
                <a:latin typeface="Arial"/>
                <a:ea typeface="Arial"/>
                <a:cs typeface="Arial"/>
                <a:sym typeface="Arial"/>
              </a:rPr>
              <a:t>totalTaxPrice: 9.09</a:t>
            </a:r>
            <a:endParaRPr b="0" i="0" sz="800" u="none" cap="none" strike="noStrike">
              <a:solidFill>
                <a:schemeClr val="accen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Arial"/>
                <a:ea typeface="Arial"/>
                <a:cs typeface="Arial"/>
                <a:sym typeface="Arial"/>
              </a:rPr>
              <a:t>  }</a:t>
            </a:r>
            <a:endParaRPr b="0" i="0" sz="1050" u="none" cap="none" strike="noStrike">
              <a:solidFill>
                <a:schemeClr val="dk1"/>
              </a:solidFill>
              <a:latin typeface="Arial"/>
              <a:ea typeface="Arial"/>
              <a:cs typeface="Arial"/>
              <a:sym typeface="Arial"/>
            </a:endParaRPr>
          </a:p>
        </p:txBody>
      </p:sp>
      <p:sp>
        <p:nvSpPr>
          <p:cNvPr id="1194" name="Google Shape;1194;p92"/>
          <p:cNvSpPr txBox="1"/>
          <p:nvPr/>
        </p:nvSpPr>
        <p:spPr>
          <a:xfrm>
            <a:off x="4521725" y="1160200"/>
            <a:ext cx="4340700" cy="985200"/>
          </a:xfrm>
          <a:prstGeom prst="rect">
            <a:avLst/>
          </a:prstGeom>
          <a:noFill/>
          <a:ln>
            <a:noFill/>
          </a:ln>
        </p:spPr>
        <p:txBody>
          <a:bodyPr anchorCtr="0" anchor="t" bIns="91425" lIns="91425" spcFirstLastPara="1" rIns="91425" wrap="square" tIns="91425">
            <a:spAutoFit/>
          </a:bodyPr>
          <a:lstStyle/>
          <a:p>
            <a:pPr indent="0" lvl="0" marL="457200" marR="0" rtl="0" algn="l">
              <a:lnSpc>
                <a:spcPct val="100000"/>
              </a:lnSpc>
              <a:spcBef>
                <a:spcPts val="0"/>
              </a:spcBef>
              <a:spcAft>
                <a:spcPts val="0"/>
              </a:spcAft>
              <a:buClr>
                <a:schemeClr val="dk1"/>
              </a:buClr>
              <a:buSzPts val="1100"/>
              <a:buFont typeface="Arial"/>
              <a:buNone/>
            </a:pPr>
            <a:r>
              <a:rPr b="1" i="0" lang="en-GB" sz="1050" u="none" cap="none" strike="noStrike">
                <a:solidFill>
                  <a:schemeClr val="dk2"/>
                </a:solidFill>
                <a:latin typeface="Arial"/>
                <a:ea typeface="Arial"/>
                <a:cs typeface="Arial"/>
                <a:sym typeface="Arial"/>
              </a:rPr>
              <a:t>paidPrice</a:t>
            </a:r>
            <a:r>
              <a:rPr b="0" i="0" lang="en-GB" sz="1050" u="none" cap="none" strike="noStrike">
                <a:solidFill>
                  <a:schemeClr val="dk2"/>
                </a:solidFill>
                <a:latin typeface="Arial"/>
                <a:ea typeface="Arial"/>
                <a:cs typeface="Arial"/>
                <a:sym typeface="Arial"/>
              </a:rPr>
              <a:t> = (price + tax price - discount) per single unit</a:t>
            </a:r>
            <a:endParaRPr b="0" i="0" sz="1050" u="none" cap="none" strike="noStrike">
              <a:solidFill>
                <a:schemeClr val="dk2"/>
              </a:solidFill>
              <a:latin typeface="Arial"/>
              <a:ea typeface="Arial"/>
              <a:cs typeface="Arial"/>
              <a:sym typeface="Arial"/>
            </a:endParaRPr>
          </a:p>
          <a:p>
            <a:pPr indent="0" lvl="0" marL="457200" marR="0" rtl="0" algn="l">
              <a:lnSpc>
                <a:spcPct val="100000"/>
              </a:lnSpc>
              <a:spcBef>
                <a:spcPts val="0"/>
              </a:spcBef>
              <a:spcAft>
                <a:spcPts val="0"/>
              </a:spcAft>
              <a:buClr>
                <a:schemeClr val="dk1"/>
              </a:buClr>
              <a:buSzPts val="1100"/>
              <a:buFont typeface="Arial"/>
              <a:buNone/>
            </a:pPr>
            <a:r>
              <a:rPr b="1" i="0" lang="en-GB" sz="1050" u="none" cap="none" strike="noStrike">
                <a:solidFill>
                  <a:schemeClr val="dk2"/>
                </a:solidFill>
                <a:latin typeface="Arial"/>
                <a:ea typeface="Arial"/>
                <a:cs typeface="Arial"/>
                <a:sym typeface="Arial"/>
              </a:rPr>
              <a:t>price</a:t>
            </a:r>
            <a:r>
              <a:rPr b="0" i="0" lang="en-GB" sz="1050" u="none" cap="none" strike="noStrike">
                <a:solidFill>
                  <a:schemeClr val="dk2"/>
                </a:solidFill>
                <a:latin typeface="Arial"/>
                <a:ea typeface="Arial"/>
                <a:cs typeface="Arial"/>
                <a:sym typeface="Arial"/>
              </a:rPr>
              <a:t> =  net price of single unit</a:t>
            </a:r>
            <a:endParaRPr b="0" i="0" sz="1050" u="none" cap="none" strike="noStrike">
              <a:solidFill>
                <a:schemeClr val="dk2"/>
              </a:solidFill>
              <a:latin typeface="Arial"/>
              <a:ea typeface="Arial"/>
              <a:cs typeface="Arial"/>
              <a:sym typeface="Arial"/>
            </a:endParaRPr>
          </a:p>
          <a:p>
            <a:pPr indent="0" lvl="0" marL="457200" marR="0" rtl="0" algn="l">
              <a:lnSpc>
                <a:spcPct val="100000"/>
              </a:lnSpc>
              <a:spcBef>
                <a:spcPts val="0"/>
              </a:spcBef>
              <a:spcAft>
                <a:spcPts val="0"/>
              </a:spcAft>
              <a:buClr>
                <a:schemeClr val="dk1"/>
              </a:buClr>
              <a:buSzPts val="1100"/>
              <a:buFont typeface="Arial"/>
              <a:buNone/>
            </a:pPr>
            <a:r>
              <a:rPr b="1" i="0" lang="en-GB" sz="1050" u="none" cap="none" strike="noStrike">
                <a:solidFill>
                  <a:schemeClr val="dk2"/>
                </a:solidFill>
                <a:latin typeface="Arial"/>
                <a:ea typeface="Arial"/>
                <a:cs typeface="Arial"/>
                <a:sym typeface="Arial"/>
              </a:rPr>
              <a:t>taxPrice</a:t>
            </a:r>
            <a:r>
              <a:rPr b="0" i="0" lang="en-GB" sz="1050" u="none" cap="none" strike="noStrike">
                <a:solidFill>
                  <a:schemeClr val="dk2"/>
                </a:solidFill>
                <a:latin typeface="Arial"/>
                <a:ea typeface="Arial"/>
                <a:cs typeface="Arial"/>
                <a:sym typeface="Arial"/>
              </a:rPr>
              <a:t> = tax price per single unit</a:t>
            </a:r>
            <a:endParaRPr b="0" i="0" sz="1050" u="none" cap="none" strike="noStrike">
              <a:solidFill>
                <a:schemeClr val="dk2"/>
              </a:solidFill>
              <a:latin typeface="Arial"/>
              <a:ea typeface="Arial"/>
              <a:cs typeface="Arial"/>
              <a:sym typeface="Arial"/>
            </a:endParaRPr>
          </a:p>
          <a:p>
            <a:pPr indent="0" lvl="0" marL="457200" marR="0" rtl="0" algn="l">
              <a:lnSpc>
                <a:spcPct val="100000"/>
              </a:lnSpc>
              <a:spcBef>
                <a:spcPts val="0"/>
              </a:spcBef>
              <a:spcAft>
                <a:spcPts val="0"/>
              </a:spcAft>
              <a:buClr>
                <a:schemeClr val="dk1"/>
              </a:buClr>
              <a:buSzPts val="1100"/>
              <a:buFont typeface="Arial"/>
              <a:buNone/>
            </a:pPr>
            <a:r>
              <a:rPr b="1" i="0" lang="en-GB" sz="1050" u="none" cap="none" strike="noStrike">
                <a:solidFill>
                  <a:schemeClr val="dk2"/>
                </a:solidFill>
                <a:latin typeface="Arial"/>
                <a:ea typeface="Arial"/>
                <a:cs typeface="Arial"/>
                <a:sym typeface="Arial"/>
              </a:rPr>
              <a:t>totalTax</a:t>
            </a:r>
            <a:r>
              <a:rPr b="1" i="0" lang="en-GB" sz="1000" u="none" cap="none" strike="noStrike">
                <a:solidFill>
                  <a:schemeClr val="dk2"/>
                </a:solidFill>
                <a:latin typeface="Arial"/>
                <a:ea typeface="Arial"/>
                <a:cs typeface="Arial"/>
                <a:sym typeface="Arial"/>
              </a:rPr>
              <a:t>Price</a:t>
            </a:r>
            <a:r>
              <a:rPr b="0" i="0" lang="en-GB" sz="1000" u="none" cap="none" strike="noStrike">
                <a:solidFill>
                  <a:schemeClr val="dk2"/>
                </a:solidFill>
                <a:latin typeface="Arial"/>
                <a:ea typeface="Arial"/>
                <a:cs typeface="Arial"/>
                <a:sym typeface="Arial"/>
              </a:rPr>
              <a:t> = total tax price of orderline</a:t>
            </a:r>
            <a:endParaRPr b="0" i="0" sz="1000" u="none" cap="none" strike="noStrike">
              <a:solidFill>
                <a:schemeClr val="dk2"/>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totalPrice</a:t>
            </a:r>
            <a:r>
              <a:rPr b="0" i="0" lang="en-GB" sz="1000" u="none" cap="none" strike="noStrike">
                <a:solidFill>
                  <a:schemeClr val="dk2"/>
                </a:solidFill>
                <a:latin typeface="Arial"/>
                <a:ea typeface="Arial"/>
                <a:cs typeface="Arial"/>
                <a:sym typeface="Arial"/>
              </a:rPr>
              <a:t> = total net price of order line (net unit price x quantity)</a:t>
            </a:r>
            <a:endParaRPr b="0" i="0" sz="1000" u="none" cap="none" strike="noStrike">
              <a:solidFill>
                <a:schemeClr val="dk2"/>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98" name="Shape 1198"/>
        <p:cNvGrpSpPr/>
        <p:nvPr/>
      </p:nvGrpSpPr>
      <p:grpSpPr>
        <a:xfrm>
          <a:off x="0" y="0"/>
          <a:ext cx="0" cy="0"/>
          <a:chOff x="0" y="0"/>
          <a:chExt cx="0" cy="0"/>
        </a:xfrm>
      </p:grpSpPr>
      <p:sp>
        <p:nvSpPr>
          <p:cNvPr id="1199" name="Google Shape;1199;p93"/>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Best Practices</a:t>
            </a:r>
            <a:endParaRPr/>
          </a:p>
        </p:txBody>
      </p:sp>
      <p:sp>
        <p:nvSpPr>
          <p:cNvPr id="1200" name="Google Shape;1200;p93"/>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204" name="Shape 1204"/>
        <p:cNvGrpSpPr/>
        <p:nvPr/>
      </p:nvGrpSpPr>
      <p:grpSpPr>
        <a:xfrm>
          <a:off x="0" y="0"/>
          <a:ext cx="0" cy="0"/>
          <a:chOff x="0" y="0"/>
          <a:chExt cx="0" cy="0"/>
        </a:xfrm>
      </p:grpSpPr>
      <p:sp>
        <p:nvSpPr>
          <p:cNvPr id="1205" name="Google Shape;1205;p9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Payment, Fraud, Tax – Best Practices</a:t>
            </a:r>
            <a:endParaRPr/>
          </a:p>
        </p:txBody>
      </p:sp>
      <p:pic>
        <p:nvPicPr>
          <p:cNvPr descr="When adopting best practices isn&amp;#39;t your best practice" id="1206" name="Google Shape;1206;p94"/>
          <p:cNvPicPr preferRelativeResize="0"/>
          <p:nvPr/>
        </p:nvPicPr>
        <p:blipFill rotWithShape="1">
          <a:blip r:embed="rId3">
            <a:alphaModFix/>
          </a:blip>
          <a:srcRect b="0" l="0" r="0" t="0"/>
          <a:stretch/>
        </p:blipFill>
        <p:spPr>
          <a:xfrm>
            <a:off x="5467740" y="1489931"/>
            <a:ext cx="3465414" cy="2308007"/>
          </a:xfrm>
          <a:prstGeom prst="rect">
            <a:avLst/>
          </a:prstGeom>
          <a:noFill/>
          <a:ln>
            <a:noFill/>
          </a:ln>
        </p:spPr>
      </p:pic>
      <p:sp>
        <p:nvSpPr>
          <p:cNvPr id="1207" name="Google Shape;1207;p94"/>
          <p:cNvSpPr txBox="1"/>
          <p:nvPr/>
        </p:nvSpPr>
        <p:spPr>
          <a:xfrm>
            <a:off x="210846" y="1055408"/>
            <a:ext cx="4683371" cy="1154162"/>
          </a:xfrm>
          <a:prstGeom prst="rect">
            <a:avLst/>
          </a:prstGeom>
          <a:noFill/>
          <a:ln>
            <a:noFill/>
          </a:ln>
        </p:spPr>
        <p:txBody>
          <a:bodyPr anchorCtr="0" anchor="t" bIns="45700" lIns="91425" spcFirstLastPara="1" rIns="91425" wrap="square" tIns="45700">
            <a:spAutoFit/>
          </a:bodyPr>
          <a:lstStyle/>
          <a:p>
            <a:pPr indent="-268288" lvl="0" marL="406400" marR="0" rtl="0" algn="l">
              <a:lnSpc>
                <a:spcPct val="100000"/>
              </a:lnSpc>
              <a:spcBef>
                <a:spcPts val="0"/>
              </a:spcBef>
              <a:spcAft>
                <a:spcPts val="0"/>
              </a:spcAft>
              <a:buClr>
                <a:srgbClr val="00B050"/>
              </a:buClr>
              <a:buSzPts val="1600"/>
              <a:buFont typeface="Noto Sans Symbols"/>
              <a:buChar char="✔"/>
            </a:pPr>
            <a:r>
              <a:rPr b="0" i="0" lang="en-GB" sz="1600" u="none" cap="none" strike="noStrike">
                <a:solidFill>
                  <a:srgbClr val="000000"/>
                </a:solidFill>
                <a:highlight>
                  <a:srgbClr val="FFFF00"/>
                </a:highlight>
                <a:latin typeface="Arial"/>
                <a:ea typeface="Arial"/>
                <a:cs typeface="Arial"/>
                <a:sym typeface="Arial"/>
              </a:rPr>
              <a:t>Customer Invoice (EMEA) generated in external system</a:t>
            </a:r>
            <a:endParaRPr/>
          </a:p>
          <a:p>
            <a:pPr indent="-268288" lvl="0" marL="40640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highlight>
                  <a:srgbClr val="FFFF00"/>
                </a:highlight>
                <a:latin typeface="Arial"/>
                <a:ea typeface="Arial"/>
                <a:cs typeface="Arial"/>
                <a:sym typeface="Arial"/>
              </a:rPr>
              <a:t>Fraud: import order in OMS if its needs to be soft-reserved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68"/>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517" name="Google Shape;517;p68"/>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18" name="Google Shape;518;p68"/>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Payments in Fluent OMS</a:t>
            </a:r>
            <a:endParaRPr b="1"/>
          </a:p>
        </p:txBody>
      </p:sp>
      <p:sp>
        <p:nvSpPr>
          <p:cNvPr id="519" name="Google Shape;519;p68"/>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Fraud</a:t>
            </a:r>
            <a:r>
              <a:rPr lang="en-GB" sz="1300">
                <a:solidFill>
                  <a:schemeClr val="dk1"/>
                </a:solidFill>
              </a:rPr>
              <a:t> in Fluent OMS</a:t>
            </a:r>
            <a:endParaRPr b="1"/>
          </a:p>
        </p:txBody>
      </p:sp>
      <p:sp>
        <p:nvSpPr>
          <p:cNvPr id="520" name="Google Shape;520;p68"/>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Tax Management</a:t>
            </a:r>
            <a:endParaRPr b="1"/>
          </a:p>
        </p:txBody>
      </p:sp>
      <p:sp>
        <p:nvSpPr>
          <p:cNvPr id="521" name="Google Shape;521;p68"/>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22" name="Google Shape;522;p68"/>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23" name="Google Shape;523;p68"/>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24" name="Google Shape;524;p68"/>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25" name="Google Shape;525;p68"/>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i="0" u="none" cap="none" strike="noStrike">
              <a:solidFill>
                <a:srgbClr val="000000"/>
              </a:solidFill>
            </a:endParaRPr>
          </a:p>
        </p:txBody>
      </p:sp>
      <p:sp>
        <p:nvSpPr>
          <p:cNvPr id="526" name="Google Shape;526;p68"/>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a:p>
        </p:txBody>
      </p:sp>
      <p:sp>
        <p:nvSpPr>
          <p:cNvPr id="527" name="Google Shape;527;p68"/>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solidFill>
                  <a:srgbClr val="000000"/>
                </a:solidFill>
              </a:rPr>
              <a:t> minutes</a:t>
            </a:r>
            <a:endParaRPr b="1"/>
          </a:p>
        </p:txBody>
      </p:sp>
      <p:sp>
        <p:nvSpPr>
          <p:cNvPr id="528" name="Google Shape;528;p68"/>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 minutes</a:t>
            </a:r>
            <a:endParaRPr b="1"/>
          </a:p>
        </p:txBody>
      </p:sp>
      <p:sp>
        <p:nvSpPr>
          <p:cNvPr id="529" name="Google Shape;529;p68"/>
          <p:cNvSpPr/>
          <p:nvPr/>
        </p:nvSpPr>
        <p:spPr>
          <a:xfrm>
            <a:off x="1086675" y="3735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Recap of </a:t>
            </a:r>
            <a:r>
              <a:rPr b="0" i="0" lang="en-GB" u="none" cap="none" strike="noStrike">
                <a:solidFill>
                  <a:srgbClr val="000000"/>
                </a:solidFill>
                <a:latin typeface="Arial"/>
                <a:ea typeface="Arial"/>
                <a:cs typeface="Arial"/>
                <a:sym typeface="Arial"/>
              </a:rPr>
              <a:t>Decisions, Gaps </a:t>
            </a:r>
            <a:r>
              <a:rPr lang="en-GB"/>
              <a:t>and</a:t>
            </a:r>
            <a:r>
              <a:rPr b="0" i="0" lang="en-GB" u="none" cap="none" strike="noStrike">
                <a:solidFill>
                  <a:srgbClr val="000000"/>
                </a:solidFill>
                <a:latin typeface="Arial"/>
                <a:ea typeface="Arial"/>
                <a:cs typeface="Arial"/>
                <a:sym typeface="Arial"/>
              </a:rPr>
              <a:t> </a:t>
            </a:r>
            <a:r>
              <a:rPr lang="en-GB">
                <a:solidFill>
                  <a:srgbClr val="000000"/>
                </a:solidFill>
              </a:rPr>
              <a:t>Open Items</a:t>
            </a:r>
            <a:endParaRPr b="1"/>
          </a:p>
        </p:txBody>
      </p:sp>
      <p:sp>
        <p:nvSpPr>
          <p:cNvPr id="530" name="Google Shape;530;p68"/>
          <p:cNvSpPr/>
          <p:nvPr/>
        </p:nvSpPr>
        <p:spPr>
          <a:xfrm>
            <a:off x="354075" y="3735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lang="en-GB" sz="2600">
                <a:solidFill>
                  <a:srgbClr val="FFFFFF"/>
                </a:solidFill>
                <a:latin typeface="Roboto"/>
                <a:ea typeface="Roboto"/>
                <a:cs typeface="Roboto"/>
                <a:sym typeface="Roboto"/>
              </a:rPr>
              <a:t>5</a:t>
            </a:r>
            <a:endParaRPr b="1" i="0" sz="2600" u="none" cap="none" strike="noStrike">
              <a:solidFill>
                <a:srgbClr val="FFFFFF"/>
              </a:solidFill>
              <a:latin typeface="Roboto"/>
              <a:ea typeface="Roboto"/>
              <a:cs typeface="Roboto"/>
              <a:sym typeface="Roboto"/>
            </a:endParaRPr>
          </a:p>
        </p:txBody>
      </p:sp>
      <p:sp>
        <p:nvSpPr>
          <p:cNvPr id="531" name="Google Shape;531;p68"/>
          <p:cNvSpPr/>
          <p:nvPr/>
        </p:nvSpPr>
        <p:spPr>
          <a:xfrm>
            <a:off x="7567425" y="3735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 minutes</a:t>
            </a:r>
            <a:endParaRPr b="1"/>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1" name="Shape 1211"/>
        <p:cNvGrpSpPr/>
        <p:nvPr/>
      </p:nvGrpSpPr>
      <p:grpSpPr>
        <a:xfrm>
          <a:off x="0" y="0"/>
          <a:ext cx="0" cy="0"/>
          <a:chOff x="0" y="0"/>
          <a:chExt cx="0" cy="0"/>
        </a:xfrm>
      </p:grpSpPr>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1215" name="Shape 1215"/>
        <p:cNvGrpSpPr/>
        <p:nvPr/>
      </p:nvGrpSpPr>
      <p:grpSpPr>
        <a:xfrm>
          <a:off x="0" y="0"/>
          <a:ext cx="0" cy="0"/>
          <a:chOff x="0" y="0"/>
          <a:chExt cx="0" cy="0"/>
        </a:xfrm>
      </p:grpSpPr>
      <p:sp>
        <p:nvSpPr>
          <p:cNvPr id="1216" name="Google Shape;1216;p96"/>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These slides contain information which is the property of Fluent Retail Pty Ltd (</a:t>
            </a:r>
            <a:r>
              <a:rPr b="1" i="1" lang="en-GB" sz="1200">
                <a:solidFill>
                  <a:schemeClr val="lt1"/>
                </a:solidFill>
              </a:rPr>
              <a:t>Fluent</a:t>
            </a:r>
            <a:r>
              <a:rPr i="1" lang="en-GB"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GB"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1217" name="Google Shape;1217;p96"/>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GB" sz="1400">
                <a:solidFill>
                  <a:schemeClr val="dk2"/>
                </a:solidFill>
              </a:rPr>
              <a:t>Legal Disclaimer</a:t>
            </a:r>
            <a:endParaRPr>
              <a:solidFill>
                <a:schemeClr val="dk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 name="Shape 535"/>
        <p:cNvGrpSpPr/>
        <p:nvPr/>
      </p:nvGrpSpPr>
      <p:grpSpPr>
        <a:xfrm>
          <a:off x="0" y="0"/>
          <a:ext cx="0" cy="0"/>
          <a:chOff x="0" y="0"/>
          <a:chExt cx="0" cy="0"/>
        </a:xfrm>
      </p:grpSpPr>
      <p:sp>
        <p:nvSpPr>
          <p:cNvPr id="536" name="Google Shape;536;p6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400"/>
              <a:buNone/>
            </a:pPr>
            <a:r>
              <a:t/>
            </a:r>
            <a:endParaRPr/>
          </a:p>
        </p:txBody>
      </p:sp>
      <p:sp>
        <p:nvSpPr>
          <p:cNvPr id="537" name="Google Shape;537;p69"/>
          <p:cNvSpPr/>
          <p:nvPr/>
        </p:nvSpPr>
        <p:spPr>
          <a:xfrm>
            <a:off x="1187675" y="1250300"/>
            <a:ext cx="73047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sz="1300" u="none" cap="none" strike="noStrike">
                <a:solidFill>
                  <a:srgbClr val="000000"/>
                </a:solidFill>
                <a:latin typeface="Arial"/>
                <a:ea typeface="Arial"/>
                <a:cs typeface="Arial"/>
                <a:sym typeface="Arial"/>
              </a:rPr>
              <a:t>Session Introduction &amp; Objectives</a:t>
            </a:r>
            <a:endParaRPr b="0" i="0" sz="1300" u="none" cap="none" strike="noStrike">
              <a:solidFill>
                <a:srgbClr val="000000"/>
              </a:solidFill>
              <a:latin typeface="Arial"/>
              <a:ea typeface="Arial"/>
              <a:cs typeface="Arial"/>
              <a:sym typeface="Arial"/>
            </a:endParaRPr>
          </a:p>
        </p:txBody>
      </p:sp>
      <p:sp>
        <p:nvSpPr>
          <p:cNvPr id="538" name="Google Shape;538;p69"/>
          <p:cNvSpPr/>
          <p:nvPr/>
        </p:nvSpPr>
        <p:spPr>
          <a:xfrm>
            <a:off x="1187675" y="1881143"/>
            <a:ext cx="73047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sz="1300" u="none" cap="none" strike="noStrike">
                <a:solidFill>
                  <a:srgbClr val="000000"/>
                </a:solidFill>
                <a:latin typeface="Arial"/>
                <a:ea typeface="Arial"/>
                <a:cs typeface="Arial"/>
                <a:sym typeface="Arial"/>
              </a:rPr>
              <a:t>Payments, Fraud, Tax in Fluent OMS</a:t>
            </a:r>
            <a:endParaRPr/>
          </a:p>
        </p:txBody>
      </p:sp>
      <p:sp>
        <p:nvSpPr>
          <p:cNvPr id="539" name="Google Shape;539;p69"/>
          <p:cNvSpPr/>
          <p:nvPr/>
        </p:nvSpPr>
        <p:spPr>
          <a:xfrm>
            <a:off x="1187675" y="2512045"/>
            <a:ext cx="73047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GB" sz="1300" u="none" cap="none" strike="noStrike">
                <a:solidFill>
                  <a:srgbClr val="000000"/>
                </a:solidFill>
                <a:latin typeface="Arial"/>
                <a:ea typeface="Arial"/>
                <a:cs typeface="Arial"/>
                <a:sym typeface="Arial"/>
              </a:rPr>
              <a:t>Payments, Fraud, Tax Requirements</a:t>
            </a:r>
            <a:endParaRPr/>
          </a:p>
        </p:txBody>
      </p:sp>
      <p:sp>
        <p:nvSpPr>
          <p:cNvPr id="540" name="Google Shape;540;p69"/>
          <p:cNvSpPr/>
          <p:nvPr/>
        </p:nvSpPr>
        <p:spPr>
          <a:xfrm>
            <a:off x="1187675" y="3142998"/>
            <a:ext cx="73047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GB" sz="1300" u="none" cap="none" strike="noStrike">
                <a:solidFill>
                  <a:srgbClr val="000000"/>
                </a:solidFill>
                <a:latin typeface="Arial"/>
                <a:ea typeface="Arial"/>
                <a:cs typeface="Arial"/>
                <a:sym typeface="Arial"/>
              </a:rPr>
              <a:t>Gaps Identified  </a:t>
            </a:r>
            <a:endParaRPr/>
          </a:p>
        </p:txBody>
      </p:sp>
      <p:sp>
        <p:nvSpPr>
          <p:cNvPr id="541" name="Google Shape;541;p69"/>
          <p:cNvSpPr/>
          <p:nvPr/>
        </p:nvSpPr>
        <p:spPr>
          <a:xfrm>
            <a:off x="455075" y="12501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0" i="0" lang="en-GB" sz="2600" u="none" cap="none" strike="noStrike">
                <a:solidFill>
                  <a:srgbClr val="FFFFFF"/>
                </a:solidFill>
                <a:latin typeface="Roboto Thin"/>
                <a:ea typeface="Roboto Thin"/>
                <a:cs typeface="Roboto Thin"/>
                <a:sym typeface="Roboto Thin"/>
              </a:rPr>
              <a:t>1</a:t>
            </a:r>
            <a:endParaRPr b="0" i="0" sz="2600" u="none" cap="none" strike="noStrike">
              <a:solidFill>
                <a:srgbClr val="FFFFFF"/>
              </a:solidFill>
              <a:latin typeface="Roboto Thin"/>
              <a:ea typeface="Roboto Thin"/>
              <a:cs typeface="Roboto Thin"/>
              <a:sym typeface="Roboto Thin"/>
            </a:endParaRPr>
          </a:p>
        </p:txBody>
      </p:sp>
      <p:sp>
        <p:nvSpPr>
          <p:cNvPr id="542" name="Google Shape;542;p69"/>
          <p:cNvSpPr/>
          <p:nvPr/>
        </p:nvSpPr>
        <p:spPr>
          <a:xfrm>
            <a:off x="455075" y="18810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0" i="0" lang="en-GB" sz="2600" u="none" cap="none" strike="noStrike">
                <a:solidFill>
                  <a:srgbClr val="FFFFFF"/>
                </a:solidFill>
                <a:latin typeface="Roboto Thin"/>
                <a:ea typeface="Roboto Thin"/>
                <a:cs typeface="Roboto Thin"/>
                <a:sym typeface="Roboto Thin"/>
              </a:rPr>
              <a:t>2</a:t>
            </a:r>
            <a:endParaRPr b="0" i="0" sz="2600" u="none" cap="none" strike="noStrike">
              <a:solidFill>
                <a:srgbClr val="FFFFFF"/>
              </a:solidFill>
              <a:latin typeface="Roboto Thin"/>
              <a:ea typeface="Roboto Thin"/>
              <a:cs typeface="Roboto Thin"/>
              <a:sym typeface="Roboto Thin"/>
            </a:endParaRPr>
          </a:p>
        </p:txBody>
      </p:sp>
      <p:sp>
        <p:nvSpPr>
          <p:cNvPr id="543" name="Google Shape;543;p69"/>
          <p:cNvSpPr/>
          <p:nvPr/>
        </p:nvSpPr>
        <p:spPr>
          <a:xfrm>
            <a:off x="455075" y="251201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0" i="0" lang="en-GB" sz="2600" u="none" cap="none" strike="noStrike">
                <a:solidFill>
                  <a:srgbClr val="FFFFFF"/>
                </a:solidFill>
                <a:latin typeface="Roboto Thin"/>
                <a:ea typeface="Roboto Thin"/>
                <a:cs typeface="Roboto Thin"/>
                <a:sym typeface="Roboto Thin"/>
              </a:rPr>
              <a:t>3</a:t>
            </a:r>
            <a:endParaRPr b="0" i="0" sz="2600" u="none" cap="none" strike="noStrike">
              <a:solidFill>
                <a:srgbClr val="FFFFFF"/>
              </a:solidFill>
              <a:latin typeface="Roboto Thin"/>
              <a:ea typeface="Roboto Thin"/>
              <a:cs typeface="Roboto Thin"/>
              <a:sym typeface="Roboto Thin"/>
            </a:endParaRPr>
          </a:p>
        </p:txBody>
      </p:sp>
      <p:sp>
        <p:nvSpPr>
          <p:cNvPr id="544" name="Google Shape;544;p69"/>
          <p:cNvSpPr/>
          <p:nvPr/>
        </p:nvSpPr>
        <p:spPr>
          <a:xfrm>
            <a:off x="455075" y="3142975"/>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0" i="0" lang="en-GB" sz="2600" u="none" cap="none" strike="noStrike">
                <a:solidFill>
                  <a:srgbClr val="FFFFFF"/>
                </a:solidFill>
                <a:latin typeface="Roboto Thin"/>
                <a:ea typeface="Roboto Thin"/>
                <a:cs typeface="Roboto Thin"/>
                <a:sym typeface="Roboto Thin"/>
              </a:rPr>
              <a:t>4</a:t>
            </a:r>
            <a:endParaRPr b="0" i="0" sz="2600" u="none" cap="none" strike="noStrike">
              <a:solidFill>
                <a:srgbClr val="FFFFFF"/>
              </a:solidFill>
              <a:latin typeface="Roboto Thin"/>
              <a:ea typeface="Roboto Thin"/>
              <a:cs typeface="Roboto Thin"/>
              <a:sym typeface="Roboto Thin"/>
            </a:endParaRPr>
          </a:p>
        </p:txBody>
      </p:sp>
      <p:sp>
        <p:nvSpPr>
          <p:cNvPr id="545" name="Google Shape;545;p69"/>
          <p:cNvSpPr/>
          <p:nvPr/>
        </p:nvSpPr>
        <p:spPr>
          <a:xfrm>
            <a:off x="1187675" y="3773973"/>
            <a:ext cx="73047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b="0" i="0" lang="en-GB" sz="1300" u="none" cap="none" strike="noStrike">
                <a:solidFill>
                  <a:srgbClr val="000000"/>
                </a:solidFill>
                <a:latin typeface="Arial"/>
                <a:ea typeface="Arial"/>
                <a:cs typeface="Arial"/>
                <a:sym typeface="Arial"/>
              </a:rPr>
              <a:t>Decisions &amp; Open Items Recap</a:t>
            </a:r>
            <a:endParaRPr/>
          </a:p>
        </p:txBody>
      </p:sp>
      <p:sp>
        <p:nvSpPr>
          <p:cNvPr id="546" name="Google Shape;546;p69"/>
          <p:cNvSpPr/>
          <p:nvPr/>
        </p:nvSpPr>
        <p:spPr>
          <a:xfrm>
            <a:off x="455075" y="37739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0" i="0" lang="en-GB" sz="2600" u="none" cap="none" strike="noStrike">
                <a:solidFill>
                  <a:srgbClr val="FFFFFF"/>
                </a:solidFill>
                <a:latin typeface="Roboto Thin"/>
                <a:ea typeface="Roboto Thin"/>
                <a:cs typeface="Roboto Thin"/>
                <a:sym typeface="Roboto Thin"/>
              </a:rPr>
              <a:t>5</a:t>
            </a:r>
            <a:endParaRPr b="0" i="0" sz="2600" u="none" cap="none" strike="noStrike">
              <a:solidFill>
                <a:srgbClr val="FFFFFF"/>
              </a:solidFill>
              <a:latin typeface="Roboto Thin"/>
              <a:ea typeface="Roboto Thin"/>
              <a:cs typeface="Roboto Thin"/>
              <a:sym typeface="Roboto Thin"/>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7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Order Management</a:t>
            </a:r>
            <a:endParaRPr/>
          </a:p>
        </p:txBody>
      </p:sp>
      <p:sp>
        <p:nvSpPr>
          <p:cNvPr id="552" name="Google Shape;552;p70"/>
          <p:cNvSpPr/>
          <p:nvPr/>
        </p:nvSpPr>
        <p:spPr>
          <a:xfrm>
            <a:off x="0" y="1021041"/>
            <a:ext cx="9144000" cy="31173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26005C"/>
                </a:solidFill>
                <a:latin typeface="Arial"/>
                <a:ea typeface="Arial"/>
                <a:cs typeface="Arial"/>
                <a:sym typeface="Arial"/>
              </a:rPr>
              <a:t>Order Management Modules</a:t>
            </a:r>
            <a:endParaRPr b="0" i="0" sz="1400" u="none" cap="none" strike="noStrike">
              <a:solidFill>
                <a:schemeClr val="accent6"/>
              </a:solidFill>
              <a:latin typeface="Calibri"/>
              <a:ea typeface="Calibri"/>
              <a:cs typeface="Calibri"/>
              <a:sym typeface="Calibri"/>
            </a:endParaRPr>
          </a:p>
        </p:txBody>
      </p:sp>
      <p:sp>
        <p:nvSpPr>
          <p:cNvPr id="553" name="Google Shape;553;p70"/>
          <p:cNvSpPr/>
          <p:nvPr/>
        </p:nvSpPr>
        <p:spPr>
          <a:xfrm>
            <a:off x="1" y="4193386"/>
            <a:ext cx="9144000" cy="362400"/>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554" name="Google Shape;554;p70"/>
          <p:cNvSpPr/>
          <p:nvPr/>
        </p:nvSpPr>
        <p:spPr>
          <a:xfrm>
            <a:off x="1" y="4602193"/>
            <a:ext cx="9144000" cy="362400"/>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FFFFFF"/>
                </a:solidFill>
                <a:latin typeface="Arial"/>
                <a:ea typeface="Arial"/>
                <a:cs typeface="Arial"/>
                <a:sym typeface="Arial"/>
              </a:rPr>
              <a:t>Cloud Native Platform</a:t>
            </a:r>
            <a:endParaRPr b="0" i="0" sz="1100" u="none" cap="none" strike="noStrike">
              <a:solidFill>
                <a:srgbClr val="FFFFFF"/>
              </a:solidFill>
              <a:latin typeface="Arial"/>
              <a:ea typeface="Arial"/>
              <a:cs typeface="Arial"/>
              <a:sym typeface="Arial"/>
            </a:endParaRPr>
          </a:p>
        </p:txBody>
      </p:sp>
      <p:sp>
        <p:nvSpPr>
          <p:cNvPr id="555" name="Google Shape;555;p70"/>
          <p:cNvSpPr/>
          <p:nvPr/>
        </p:nvSpPr>
        <p:spPr>
          <a:xfrm>
            <a:off x="0" y="1318549"/>
            <a:ext cx="9144000" cy="2651400"/>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6105C"/>
              </a:solidFill>
              <a:latin typeface="Arial"/>
              <a:ea typeface="Arial"/>
              <a:cs typeface="Arial"/>
              <a:sym typeface="Arial"/>
            </a:endParaRPr>
          </a:p>
        </p:txBody>
      </p:sp>
      <p:pic>
        <p:nvPicPr>
          <p:cNvPr id="556" name="Google Shape;556;p70"/>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grpSp>
        <p:nvGrpSpPr>
          <p:cNvPr id="557" name="Google Shape;557;p70"/>
          <p:cNvGrpSpPr/>
          <p:nvPr/>
        </p:nvGrpSpPr>
        <p:grpSpPr>
          <a:xfrm>
            <a:off x="2080377" y="2727358"/>
            <a:ext cx="1655956" cy="1014420"/>
            <a:chOff x="2080377" y="2635918"/>
            <a:chExt cx="1655956" cy="1014420"/>
          </a:xfrm>
        </p:grpSpPr>
        <p:sp>
          <p:nvSpPr>
            <p:cNvPr id="558" name="Google Shape;558;p70"/>
            <p:cNvSpPr txBox="1"/>
            <p:nvPr/>
          </p:nvSpPr>
          <p:spPr>
            <a:xfrm>
              <a:off x="2229141" y="2635918"/>
              <a:ext cx="11004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26105C"/>
                  </a:solidFill>
                  <a:latin typeface="Arial"/>
                  <a:ea typeface="Arial"/>
                  <a:cs typeface="Arial"/>
                  <a:sym typeface="Arial"/>
                </a:rPr>
                <a:t>Orchestration</a:t>
              </a:r>
              <a:endParaRPr b="0" i="0" sz="1100" u="none" cap="none" strike="noStrike">
                <a:solidFill>
                  <a:srgbClr val="26105C"/>
                </a:solidFill>
                <a:latin typeface="Arial"/>
                <a:ea typeface="Arial"/>
                <a:cs typeface="Arial"/>
                <a:sym typeface="Arial"/>
              </a:endParaRPr>
            </a:p>
          </p:txBody>
        </p:sp>
        <p:grpSp>
          <p:nvGrpSpPr>
            <p:cNvPr id="559" name="Google Shape;559;p70"/>
            <p:cNvGrpSpPr/>
            <p:nvPr/>
          </p:nvGrpSpPr>
          <p:grpSpPr>
            <a:xfrm>
              <a:off x="2271129" y="2921664"/>
              <a:ext cx="1465204" cy="728674"/>
              <a:chOff x="3312568" y="3529078"/>
              <a:chExt cx="1953606" cy="971565"/>
            </a:xfrm>
          </p:grpSpPr>
          <p:sp>
            <p:nvSpPr>
              <p:cNvPr id="560" name="Google Shape;560;p70"/>
              <p:cNvSpPr txBox="1"/>
              <p:nvPr/>
            </p:nvSpPr>
            <p:spPr>
              <a:xfrm>
                <a:off x="3312574" y="3529078"/>
                <a:ext cx="1953600" cy="1698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Order and Inventory Orchestration</a:t>
                </a:r>
                <a:endParaRPr b="0" i="0" sz="700" u="none" cap="none" strike="noStrike">
                  <a:solidFill>
                    <a:srgbClr val="FF0000"/>
                  </a:solidFill>
                  <a:latin typeface="Arial"/>
                  <a:ea typeface="Arial"/>
                  <a:cs typeface="Arial"/>
                  <a:sym typeface="Arial"/>
                </a:endParaRPr>
              </a:p>
            </p:txBody>
          </p:sp>
          <p:sp>
            <p:nvSpPr>
              <p:cNvPr id="561" name="Google Shape;561;p70"/>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Availability Orchestration</a:t>
                </a:r>
                <a:endParaRPr b="0" i="0" sz="700" u="none" cap="none" strike="noStrike">
                  <a:solidFill>
                    <a:schemeClr val="dk1"/>
                  </a:solidFill>
                  <a:latin typeface="Arial"/>
                  <a:ea typeface="Arial"/>
                  <a:cs typeface="Arial"/>
                  <a:sym typeface="Arial"/>
                </a:endParaRPr>
              </a:p>
            </p:txBody>
          </p:sp>
          <p:sp>
            <p:nvSpPr>
              <p:cNvPr id="562" name="Google Shape;562;p70"/>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Sourcing Strategy Optimization</a:t>
                </a:r>
                <a:endParaRPr b="0" i="0" sz="1400" u="none" cap="none" strike="noStrike">
                  <a:solidFill>
                    <a:srgbClr val="000000"/>
                  </a:solidFill>
                  <a:latin typeface="Arial"/>
                  <a:ea typeface="Arial"/>
                  <a:cs typeface="Arial"/>
                  <a:sym typeface="Arial"/>
                </a:endParaRPr>
              </a:p>
            </p:txBody>
          </p:sp>
          <p:sp>
            <p:nvSpPr>
              <p:cNvPr id="563" name="Google Shape;563;p70"/>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rgbClr val="FF0000"/>
                    </a:solidFill>
                    <a:latin typeface="Arial"/>
                    <a:ea typeface="Arial"/>
                    <a:cs typeface="Arial"/>
                    <a:sym typeface="Arial"/>
                  </a:rPr>
                  <a:t>Triggers &amp; Notifications</a:t>
                </a:r>
                <a:endParaRPr b="0" i="0" sz="1400" u="none" cap="none" strike="noStrike">
                  <a:solidFill>
                    <a:srgbClr val="FF0000"/>
                  </a:solidFill>
                  <a:latin typeface="Arial"/>
                  <a:ea typeface="Arial"/>
                  <a:cs typeface="Arial"/>
                  <a:sym typeface="Arial"/>
                </a:endParaRPr>
              </a:p>
            </p:txBody>
          </p:sp>
        </p:grpSp>
        <p:grpSp>
          <p:nvGrpSpPr>
            <p:cNvPr id="564" name="Google Shape;564;p70"/>
            <p:cNvGrpSpPr/>
            <p:nvPr/>
          </p:nvGrpSpPr>
          <p:grpSpPr>
            <a:xfrm>
              <a:off x="2080377" y="2925653"/>
              <a:ext cx="91500" cy="715284"/>
              <a:chOff x="418090" y="2930893"/>
              <a:chExt cx="91500" cy="715284"/>
            </a:xfrm>
          </p:grpSpPr>
          <p:sp>
            <p:nvSpPr>
              <p:cNvPr id="565" name="Google Shape;565;p70"/>
              <p:cNvSpPr/>
              <p:nvPr/>
            </p:nvSpPr>
            <p:spPr>
              <a:xfrm>
                <a:off x="418090" y="2930893"/>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66" name="Google Shape;566;p70"/>
              <p:cNvSpPr/>
              <p:nvPr/>
            </p:nvSpPr>
            <p:spPr>
              <a:xfrm>
                <a:off x="418090" y="314491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67" name="Google Shape;567;p70"/>
              <p:cNvSpPr/>
              <p:nvPr/>
            </p:nvSpPr>
            <p:spPr>
              <a:xfrm>
                <a:off x="418090" y="3358941"/>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68" name="Google Shape;568;p70"/>
              <p:cNvSpPr/>
              <p:nvPr/>
            </p:nvSpPr>
            <p:spPr>
              <a:xfrm>
                <a:off x="418090" y="355467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569" name="Google Shape;569;p70"/>
          <p:cNvGrpSpPr/>
          <p:nvPr/>
        </p:nvGrpSpPr>
        <p:grpSpPr>
          <a:xfrm>
            <a:off x="5627056" y="2727358"/>
            <a:ext cx="1839729" cy="1045320"/>
            <a:chOff x="5627056" y="2635918"/>
            <a:chExt cx="1839729" cy="1045320"/>
          </a:xfrm>
        </p:grpSpPr>
        <p:sp>
          <p:nvSpPr>
            <p:cNvPr id="570" name="Google Shape;570;p70"/>
            <p:cNvSpPr txBox="1"/>
            <p:nvPr/>
          </p:nvSpPr>
          <p:spPr>
            <a:xfrm>
              <a:off x="6211785" y="2635918"/>
              <a:ext cx="5145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26105C"/>
                  </a:solidFill>
                  <a:latin typeface="Arial"/>
                  <a:ea typeface="Arial"/>
                  <a:cs typeface="Arial"/>
                  <a:sym typeface="Arial"/>
                </a:rPr>
                <a:t>Store</a:t>
              </a:r>
              <a:endParaRPr b="0" i="0" sz="1100" u="none" cap="none" strike="noStrike">
                <a:solidFill>
                  <a:srgbClr val="26105C"/>
                </a:solidFill>
                <a:latin typeface="Arial"/>
                <a:ea typeface="Arial"/>
                <a:cs typeface="Arial"/>
                <a:sym typeface="Arial"/>
              </a:endParaRPr>
            </a:p>
          </p:txBody>
        </p:sp>
        <p:grpSp>
          <p:nvGrpSpPr>
            <p:cNvPr id="571" name="Google Shape;571;p70"/>
            <p:cNvGrpSpPr/>
            <p:nvPr/>
          </p:nvGrpSpPr>
          <p:grpSpPr>
            <a:xfrm>
              <a:off x="5785951" y="2912520"/>
              <a:ext cx="1680834" cy="768718"/>
              <a:chOff x="7976846" y="3529078"/>
              <a:chExt cx="2241112" cy="1024957"/>
            </a:xfrm>
          </p:grpSpPr>
          <p:sp>
            <p:nvSpPr>
              <p:cNvPr id="572" name="Google Shape;572;p70"/>
              <p:cNvSpPr txBox="1"/>
              <p:nvPr/>
            </p:nvSpPr>
            <p:spPr>
              <a:xfrm>
                <a:off x="7976853" y="3529078"/>
                <a:ext cx="1953600" cy="1806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Click &amp; Collect / BOPIS</a:t>
                </a:r>
                <a:endParaRPr b="0" i="0" sz="700" u="none" cap="none" strike="noStrike">
                  <a:solidFill>
                    <a:schemeClr val="dk1"/>
                  </a:solidFill>
                  <a:latin typeface="Arial"/>
                  <a:ea typeface="Arial"/>
                  <a:cs typeface="Arial"/>
                  <a:sym typeface="Arial"/>
                </a:endParaRPr>
              </a:p>
            </p:txBody>
          </p:sp>
          <p:sp>
            <p:nvSpPr>
              <p:cNvPr id="573" name="Google Shape;573;p70"/>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from Store and Return to Store</a:t>
                </a:r>
                <a:endParaRPr b="0" i="0" sz="700" u="none" cap="none" strike="noStrike">
                  <a:solidFill>
                    <a:schemeClr val="dk1"/>
                  </a:solidFill>
                  <a:latin typeface="Arial"/>
                  <a:ea typeface="Arial"/>
                  <a:cs typeface="Arial"/>
                  <a:sym typeface="Arial"/>
                </a:endParaRPr>
              </a:p>
            </p:txBody>
          </p:sp>
          <p:sp>
            <p:nvSpPr>
              <p:cNvPr id="574" name="Google Shape;574;p70"/>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to Store and Transfers</a:t>
                </a:r>
                <a:endParaRPr b="0" i="0" sz="700" u="none" cap="none" strike="noStrike">
                  <a:solidFill>
                    <a:schemeClr val="dk1"/>
                  </a:solidFill>
                  <a:latin typeface="Arial"/>
                  <a:ea typeface="Arial"/>
                  <a:cs typeface="Arial"/>
                  <a:sym typeface="Arial"/>
                </a:endParaRPr>
              </a:p>
            </p:txBody>
          </p:sp>
          <p:sp>
            <p:nvSpPr>
              <p:cNvPr id="575" name="Google Shape;575;p70"/>
              <p:cNvSpPr txBox="1"/>
              <p:nvPr/>
            </p:nvSpPr>
            <p:spPr>
              <a:xfrm>
                <a:off x="7977258" y="4374335"/>
                <a:ext cx="2240700" cy="179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Pick by Order, Batch, Item, Location, etc.</a:t>
                </a:r>
                <a:endParaRPr b="0" i="0" sz="700" u="none" cap="none" strike="noStrike">
                  <a:solidFill>
                    <a:schemeClr val="dk1"/>
                  </a:solidFill>
                  <a:latin typeface="Arial"/>
                  <a:ea typeface="Arial"/>
                  <a:cs typeface="Arial"/>
                  <a:sym typeface="Arial"/>
                </a:endParaRPr>
              </a:p>
            </p:txBody>
          </p:sp>
        </p:grpSp>
        <p:grpSp>
          <p:nvGrpSpPr>
            <p:cNvPr id="576" name="Google Shape;576;p70"/>
            <p:cNvGrpSpPr/>
            <p:nvPr/>
          </p:nvGrpSpPr>
          <p:grpSpPr>
            <a:xfrm>
              <a:off x="5627056" y="2925984"/>
              <a:ext cx="91500" cy="715284"/>
              <a:chOff x="418090" y="2930893"/>
              <a:chExt cx="91500" cy="715284"/>
            </a:xfrm>
          </p:grpSpPr>
          <p:sp>
            <p:nvSpPr>
              <p:cNvPr id="577" name="Google Shape;577;p70"/>
              <p:cNvSpPr/>
              <p:nvPr/>
            </p:nvSpPr>
            <p:spPr>
              <a:xfrm>
                <a:off x="418090" y="2930893"/>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78" name="Google Shape;578;p70"/>
              <p:cNvSpPr/>
              <p:nvPr/>
            </p:nvSpPr>
            <p:spPr>
              <a:xfrm>
                <a:off x="418090" y="314491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79" name="Google Shape;579;p70"/>
              <p:cNvSpPr/>
              <p:nvPr/>
            </p:nvSpPr>
            <p:spPr>
              <a:xfrm>
                <a:off x="418090" y="3358941"/>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80" name="Google Shape;580;p70"/>
              <p:cNvSpPr/>
              <p:nvPr/>
            </p:nvSpPr>
            <p:spPr>
              <a:xfrm>
                <a:off x="418090" y="355467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pic>
        <p:nvPicPr>
          <p:cNvPr id="581" name="Google Shape;581;p70"/>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582" name="Google Shape;582;p70"/>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583" name="Google Shape;583;p70"/>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584" name="Google Shape;584;p70"/>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585" name="Google Shape;585;p70"/>
          <p:cNvGrpSpPr/>
          <p:nvPr/>
        </p:nvGrpSpPr>
        <p:grpSpPr>
          <a:xfrm>
            <a:off x="3824629" y="2727358"/>
            <a:ext cx="1650743" cy="1038721"/>
            <a:chOff x="3824629" y="2635918"/>
            <a:chExt cx="1650743" cy="1038721"/>
          </a:xfrm>
        </p:grpSpPr>
        <p:sp>
          <p:nvSpPr>
            <p:cNvPr id="586" name="Google Shape;586;p70"/>
            <p:cNvSpPr txBox="1"/>
            <p:nvPr/>
          </p:nvSpPr>
          <p:spPr>
            <a:xfrm>
              <a:off x="4206014" y="2635918"/>
              <a:ext cx="8001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Inventory</a:t>
              </a:r>
              <a:endParaRPr b="0" i="0" sz="1100" u="none" cap="none" strike="noStrike">
                <a:solidFill>
                  <a:schemeClr val="dk1"/>
                </a:solidFill>
                <a:latin typeface="Arial"/>
                <a:ea typeface="Arial"/>
                <a:cs typeface="Arial"/>
                <a:sym typeface="Arial"/>
              </a:endParaRPr>
            </a:p>
          </p:txBody>
        </p:sp>
        <p:grpSp>
          <p:nvGrpSpPr>
            <p:cNvPr id="587" name="Google Shape;587;p70"/>
            <p:cNvGrpSpPr/>
            <p:nvPr/>
          </p:nvGrpSpPr>
          <p:grpSpPr>
            <a:xfrm>
              <a:off x="4019397" y="2921664"/>
              <a:ext cx="1455975" cy="752975"/>
              <a:chOff x="5653100" y="3529078"/>
              <a:chExt cx="1941300" cy="1003967"/>
            </a:xfrm>
          </p:grpSpPr>
          <p:sp>
            <p:nvSpPr>
              <p:cNvPr id="588" name="Google Shape;588;p70"/>
              <p:cNvSpPr txBox="1"/>
              <p:nvPr/>
            </p:nvSpPr>
            <p:spPr>
              <a:xfrm>
                <a:off x="5653100" y="3529078"/>
                <a:ext cx="1941300" cy="1698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Virtual Inventory Segmentation</a:t>
                </a:r>
                <a:endParaRPr b="0" i="0" sz="700" u="none" cap="none" strike="noStrike">
                  <a:solidFill>
                    <a:schemeClr val="dk1"/>
                  </a:solidFill>
                  <a:latin typeface="Arial"/>
                  <a:ea typeface="Arial"/>
                  <a:cs typeface="Arial"/>
                  <a:sym typeface="Arial"/>
                </a:endParaRPr>
              </a:p>
            </p:txBody>
          </p:sp>
          <p:sp>
            <p:nvSpPr>
              <p:cNvPr id="589" name="Google Shape;589;p70"/>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Inventory Classification</a:t>
                </a:r>
                <a:endParaRPr b="0" i="0" sz="700" u="none" cap="none" strike="noStrike">
                  <a:solidFill>
                    <a:schemeClr val="dk1"/>
                  </a:solidFill>
                  <a:latin typeface="Arial"/>
                  <a:ea typeface="Arial"/>
                  <a:cs typeface="Arial"/>
                  <a:sym typeface="Arial"/>
                </a:endParaRPr>
              </a:p>
            </p:txBody>
          </p:sp>
          <p:sp>
            <p:nvSpPr>
              <p:cNvPr id="590" name="Google Shape;590;p70"/>
              <p:cNvSpPr txBox="1"/>
              <p:nvPr/>
            </p:nvSpPr>
            <p:spPr>
              <a:xfrm>
                <a:off x="5653510" y="4103360"/>
                <a:ext cx="1917900" cy="1698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Buffer / Safety Stock Management</a:t>
                </a:r>
                <a:endParaRPr b="0" i="0" sz="700" u="none" cap="none" strike="noStrike">
                  <a:solidFill>
                    <a:schemeClr val="dk1"/>
                  </a:solidFill>
                  <a:latin typeface="Arial"/>
                  <a:ea typeface="Arial"/>
                  <a:cs typeface="Arial"/>
                  <a:sym typeface="Arial"/>
                </a:endParaRPr>
              </a:p>
            </p:txBody>
          </p:sp>
          <p:sp>
            <p:nvSpPr>
              <p:cNvPr id="591" name="Google Shape;591;p70"/>
              <p:cNvSpPr txBox="1"/>
              <p:nvPr/>
            </p:nvSpPr>
            <p:spPr>
              <a:xfrm>
                <a:off x="5653500" y="4374345"/>
                <a:ext cx="19179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Product / Category Exclusions</a:t>
                </a:r>
                <a:endParaRPr b="0" i="0" sz="700" u="none" cap="none" strike="noStrike">
                  <a:solidFill>
                    <a:schemeClr val="dk1"/>
                  </a:solidFill>
                  <a:latin typeface="Arial"/>
                  <a:ea typeface="Arial"/>
                  <a:cs typeface="Arial"/>
                  <a:sym typeface="Arial"/>
                </a:endParaRPr>
              </a:p>
            </p:txBody>
          </p:sp>
        </p:grpSp>
        <p:grpSp>
          <p:nvGrpSpPr>
            <p:cNvPr id="592" name="Google Shape;592;p70"/>
            <p:cNvGrpSpPr/>
            <p:nvPr/>
          </p:nvGrpSpPr>
          <p:grpSpPr>
            <a:xfrm>
              <a:off x="3824629" y="2935500"/>
              <a:ext cx="91500" cy="715284"/>
              <a:chOff x="418090" y="2930893"/>
              <a:chExt cx="91500" cy="715284"/>
            </a:xfrm>
          </p:grpSpPr>
          <p:sp>
            <p:nvSpPr>
              <p:cNvPr id="593" name="Google Shape;593;p70"/>
              <p:cNvSpPr/>
              <p:nvPr/>
            </p:nvSpPr>
            <p:spPr>
              <a:xfrm>
                <a:off x="418090" y="2930893"/>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94" name="Google Shape;594;p70"/>
              <p:cNvSpPr/>
              <p:nvPr/>
            </p:nvSpPr>
            <p:spPr>
              <a:xfrm>
                <a:off x="418090" y="314491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95" name="Google Shape;595;p70"/>
              <p:cNvSpPr/>
              <p:nvPr/>
            </p:nvSpPr>
            <p:spPr>
              <a:xfrm>
                <a:off x="418090" y="3358941"/>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96" name="Google Shape;596;p70"/>
              <p:cNvSpPr/>
              <p:nvPr/>
            </p:nvSpPr>
            <p:spPr>
              <a:xfrm>
                <a:off x="418090" y="355467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597" name="Google Shape;597;p70"/>
          <p:cNvGrpSpPr/>
          <p:nvPr/>
        </p:nvGrpSpPr>
        <p:grpSpPr>
          <a:xfrm>
            <a:off x="363226" y="2727358"/>
            <a:ext cx="1548234" cy="1014416"/>
            <a:chOff x="363226" y="2635918"/>
            <a:chExt cx="1548234" cy="1014416"/>
          </a:xfrm>
        </p:grpSpPr>
        <p:grpSp>
          <p:nvGrpSpPr>
            <p:cNvPr id="598" name="Google Shape;598;p70"/>
            <p:cNvGrpSpPr/>
            <p:nvPr/>
          </p:nvGrpSpPr>
          <p:grpSpPr>
            <a:xfrm>
              <a:off x="363226" y="2930893"/>
              <a:ext cx="91500" cy="715284"/>
              <a:chOff x="418090" y="2930893"/>
              <a:chExt cx="91500" cy="715284"/>
            </a:xfrm>
          </p:grpSpPr>
          <p:sp>
            <p:nvSpPr>
              <p:cNvPr id="599" name="Google Shape;599;p70"/>
              <p:cNvSpPr/>
              <p:nvPr/>
            </p:nvSpPr>
            <p:spPr>
              <a:xfrm>
                <a:off x="418090" y="2930893"/>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0" name="Google Shape;600;p70"/>
              <p:cNvSpPr/>
              <p:nvPr/>
            </p:nvSpPr>
            <p:spPr>
              <a:xfrm>
                <a:off x="418090" y="314491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1" name="Google Shape;601;p70"/>
              <p:cNvSpPr/>
              <p:nvPr/>
            </p:nvSpPr>
            <p:spPr>
              <a:xfrm>
                <a:off x="418090" y="3358941"/>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02" name="Google Shape;602;p70"/>
              <p:cNvSpPr/>
              <p:nvPr/>
            </p:nvSpPr>
            <p:spPr>
              <a:xfrm>
                <a:off x="418090" y="355467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sp>
          <p:nvSpPr>
            <p:cNvPr id="603" name="Google Shape;603;p70"/>
            <p:cNvSpPr txBox="1"/>
            <p:nvPr/>
          </p:nvSpPr>
          <p:spPr>
            <a:xfrm>
              <a:off x="480996" y="2635918"/>
              <a:ext cx="957000"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Availability</a:t>
              </a:r>
              <a:endParaRPr b="0" i="0" sz="1100" u="none" cap="none" strike="noStrike">
                <a:solidFill>
                  <a:schemeClr val="dk1"/>
                </a:solidFill>
                <a:latin typeface="Arial"/>
                <a:ea typeface="Arial"/>
                <a:cs typeface="Arial"/>
                <a:sym typeface="Arial"/>
              </a:endParaRPr>
            </a:p>
          </p:txBody>
        </p:sp>
        <p:grpSp>
          <p:nvGrpSpPr>
            <p:cNvPr id="604" name="Google Shape;604;p70"/>
            <p:cNvGrpSpPr/>
            <p:nvPr/>
          </p:nvGrpSpPr>
          <p:grpSpPr>
            <a:xfrm>
              <a:off x="559435" y="2921664"/>
              <a:ext cx="1352025" cy="728670"/>
              <a:chOff x="1164983" y="3529078"/>
              <a:chExt cx="1802700" cy="971560"/>
            </a:xfrm>
          </p:grpSpPr>
          <p:sp>
            <p:nvSpPr>
              <p:cNvPr id="605" name="Google Shape;605;p70"/>
              <p:cNvSpPr txBox="1"/>
              <p:nvPr/>
            </p:nvSpPr>
            <p:spPr>
              <a:xfrm>
                <a:off x="1164991" y="3529078"/>
                <a:ext cx="1722000" cy="1698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Before-the-Buy-Button Sourcing</a:t>
                </a:r>
                <a:endParaRPr b="0" i="0" sz="1400" u="none" cap="none" strike="noStrike">
                  <a:solidFill>
                    <a:schemeClr val="dk1"/>
                  </a:solidFill>
                  <a:latin typeface="Arial"/>
                  <a:ea typeface="Arial"/>
                  <a:cs typeface="Arial"/>
                  <a:sym typeface="Arial"/>
                </a:endParaRPr>
              </a:p>
            </p:txBody>
          </p:sp>
          <p:sp>
            <p:nvSpPr>
              <p:cNvPr id="606" name="Google Shape;606;p70"/>
              <p:cNvSpPr txBox="1"/>
              <p:nvPr/>
            </p:nvSpPr>
            <p:spPr>
              <a:xfrm>
                <a:off x="1164983" y="3832376"/>
                <a:ext cx="18027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Calculate ETA</a:t>
                </a:r>
                <a:endParaRPr b="0" i="0" sz="700" u="none" cap="none" strike="noStrike">
                  <a:solidFill>
                    <a:schemeClr val="dk1"/>
                  </a:solidFill>
                  <a:latin typeface="Arial"/>
                  <a:ea typeface="Arial"/>
                  <a:cs typeface="Arial"/>
                  <a:sym typeface="Arial"/>
                </a:endParaRPr>
              </a:p>
            </p:txBody>
          </p:sp>
          <p:sp>
            <p:nvSpPr>
              <p:cNvPr id="607" name="Google Shape;607;p70"/>
              <p:cNvSpPr txBox="1"/>
              <p:nvPr/>
            </p:nvSpPr>
            <p:spPr>
              <a:xfrm>
                <a:off x="1165375" y="4103344"/>
                <a:ext cx="17445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608" name="Google Shape;608;p70"/>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Multiple Fulfillment Options</a:t>
                </a:r>
                <a:endParaRPr b="0" i="0" sz="700" u="none" cap="none" strike="noStrike">
                  <a:solidFill>
                    <a:schemeClr val="dk1"/>
                  </a:solidFill>
                  <a:latin typeface="Arial"/>
                  <a:ea typeface="Arial"/>
                  <a:cs typeface="Arial"/>
                  <a:sym typeface="Arial"/>
                </a:endParaRPr>
              </a:p>
            </p:txBody>
          </p:sp>
        </p:grpSp>
      </p:grpSp>
      <p:grpSp>
        <p:nvGrpSpPr>
          <p:cNvPr id="609" name="Google Shape;609;p70"/>
          <p:cNvGrpSpPr/>
          <p:nvPr/>
        </p:nvGrpSpPr>
        <p:grpSpPr>
          <a:xfrm>
            <a:off x="7711339" y="2727358"/>
            <a:ext cx="1706987" cy="1010366"/>
            <a:chOff x="7711339" y="2635918"/>
            <a:chExt cx="1706987" cy="1010366"/>
          </a:xfrm>
        </p:grpSpPr>
        <p:sp>
          <p:nvSpPr>
            <p:cNvPr id="610" name="Google Shape;610;p70"/>
            <p:cNvSpPr txBox="1"/>
            <p:nvPr/>
          </p:nvSpPr>
          <p:spPr>
            <a:xfrm>
              <a:off x="8005150" y="2635918"/>
              <a:ext cx="713100"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26105C"/>
                  </a:solidFill>
                  <a:latin typeface="Arial"/>
                  <a:ea typeface="Arial"/>
                  <a:cs typeface="Arial"/>
                  <a:sym typeface="Arial"/>
                </a:rPr>
                <a:t>Service</a:t>
              </a:r>
              <a:endParaRPr b="0" i="0" sz="1100" u="none" cap="none" strike="noStrike">
                <a:solidFill>
                  <a:srgbClr val="26105C"/>
                </a:solidFill>
                <a:latin typeface="Arial"/>
                <a:ea typeface="Arial"/>
                <a:cs typeface="Arial"/>
                <a:sym typeface="Arial"/>
              </a:endParaRPr>
            </a:p>
          </p:txBody>
        </p:sp>
        <p:grpSp>
          <p:nvGrpSpPr>
            <p:cNvPr id="611" name="Google Shape;611;p70"/>
            <p:cNvGrpSpPr/>
            <p:nvPr/>
          </p:nvGrpSpPr>
          <p:grpSpPr>
            <a:xfrm>
              <a:off x="7880217" y="2921667"/>
              <a:ext cx="1538109" cy="724617"/>
              <a:chOff x="10141200" y="3529077"/>
              <a:chExt cx="2050812" cy="966156"/>
            </a:xfrm>
          </p:grpSpPr>
          <p:sp>
            <p:nvSpPr>
              <p:cNvPr id="612" name="Google Shape;612;p70"/>
              <p:cNvSpPr txBox="1"/>
              <p:nvPr/>
            </p:nvSpPr>
            <p:spPr>
              <a:xfrm>
                <a:off x="10141200" y="3529077"/>
                <a:ext cx="19536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Amendments</a:t>
                </a:r>
                <a:endParaRPr b="0" i="0" sz="700" u="none" cap="none" strike="noStrike">
                  <a:solidFill>
                    <a:schemeClr val="dk1"/>
                  </a:solidFill>
                  <a:latin typeface="Arial"/>
                  <a:ea typeface="Arial"/>
                  <a:cs typeface="Arial"/>
                  <a:sym typeface="Arial"/>
                </a:endParaRPr>
              </a:p>
            </p:txBody>
          </p:sp>
          <p:sp>
            <p:nvSpPr>
              <p:cNvPr id="613" name="Google Shape;613;p70"/>
              <p:cNvSpPr txBox="1"/>
              <p:nvPr/>
            </p:nvSpPr>
            <p:spPr>
              <a:xfrm>
                <a:off x="10141212" y="3807057"/>
                <a:ext cx="2050800" cy="1698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Appeasements</a:t>
                </a:r>
                <a:endParaRPr b="0" i="0" sz="1400" u="none" cap="none" strike="noStrike">
                  <a:solidFill>
                    <a:srgbClr val="000000"/>
                  </a:solidFill>
                  <a:latin typeface="Arial"/>
                  <a:ea typeface="Arial"/>
                  <a:cs typeface="Arial"/>
                  <a:sym typeface="Arial"/>
                </a:endParaRPr>
              </a:p>
            </p:txBody>
          </p:sp>
          <p:sp>
            <p:nvSpPr>
              <p:cNvPr id="614" name="Google Shape;614;p70"/>
              <p:cNvSpPr txBox="1"/>
              <p:nvPr/>
            </p:nvSpPr>
            <p:spPr>
              <a:xfrm>
                <a:off x="10141617" y="4103360"/>
                <a:ext cx="17301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Returns and Refunds</a:t>
                </a:r>
                <a:endParaRPr b="0" i="0" sz="1400" u="none" cap="none" strike="noStrike">
                  <a:solidFill>
                    <a:srgbClr val="000000"/>
                  </a:solidFill>
                  <a:latin typeface="Arial"/>
                  <a:ea typeface="Arial"/>
                  <a:cs typeface="Arial"/>
                  <a:sym typeface="Arial"/>
                </a:endParaRPr>
              </a:p>
            </p:txBody>
          </p:sp>
          <p:sp>
            <p:nvSpPr>
              <p:cNvPr id="615" name="Google Shape;615;p70"/>
              <p:cNvSpPr txBox="1"/>
              <p:nvPr/>
            </p:nvSpPr>
            <p:spPr>
              <a:xfrm>
                <a:off x="10141618" y="4374333"/>
                <a:ext cx="1802400" cy="120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rgbClr val="FF0000"/>
                    </a:solidFill>
                    <a:latin typeface="Arial"/>
                    <a:ea typeface="Arial"/>
                    <a:cs typeface="Arial"/>
                    <a:sym typeface="Arial"/>
                  </a:rPr>
                  <a:t>Payments</a:t>
                </a:r>
                <a:endParaRPr b="0" i="0" sz="1400" u="none" cap="none" strike="noStrike">
                  <a:solidFill>
                    <a:srgbClr val="FF0000"/>
                  </a:solidFill>
                  <a:latin typeface="Arial"/>
                  <a:ea typeface="Arial"/>
                  <a:cs typeface="Arial"/>
                  <a:sym typeface="Arial"/>
                </a:endParaRPr>
              </a:p>
            </p:txBody>
          </p:sp>
        </p:grpSp>
        <p:grpSp>
          <p:nvGrpSpPr>
            <p:cNvPr id="616" name="Google Shape;616;p70"/>
            <p:cNvGrpSpPr/>
            <p:nvPr/>
          </p:nvGrpSpPr>
          <p:grpSpPr>
            <a:xfrm>
              <a:off x="7711339" y="2928938"/>
              <a:ext cx="91500" cy="715284"/>
              <a:chOff x="418090" y="2930893"/>
              <a:chExt cx="91500" cy="715284"/>
            </a:xfrm>
          </p:grpSpPr>
          <p:sp>
            <p:nvSpPr>
              <p:cNvPr id="617" name="Google Shape;617;p70"/>
              <p:cNvSpPr/>
              <p:nvPr/>
            </p:nvSpPr>
            <p:spPr>
              <a:xfrm>
                <a:off x="418090" y="2930893"/>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18" name="Google Shape;618;p70"/>
              <p:cNvSpPr/>
              <p:nvPr/>
            </p:nvSpPr>
            <p:spPr>
              <a:xfrm>
                <a:off x="418090" y="314491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19" name="Google Shape;619;p70"/>
              <p:cNvSpPr/>
              <p:nvPr/>
            </p:nvSpPr>
            <p:spPr>
              <a:xfrm>
                <a:off x="418090" y="3358941"/>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0" name="Google Shape;620;p70"/>
              <p:cNvSpPr/>
              <p:nvPr/>
            </p:nvSpPr>
            <p:spPr>
              <a:xfrm>
                <a:off x="418090" y="3554677"/>
                <a:ext cx="91500" cy="9150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71"/>
          <p:cNvSpPr txBox="1"/>
          <p:nvPr/>
        </p:nvSpPr>
        <p:spPr>
          <a:xfrm>
            <a:off x="1756492" y="822671"/>
            <a:ext cx="1477800" cy="346200"/>
          </a:xfrm>
          <a:prstGeom prst="rect">
            <a:avLst/>
          </a:prstGeom>
          <a:noFill/>
          <a:ln>
            <a:noFill/>
          </a:ln>
        </p:spPr>
        <p:txBody>
          <a:bodyPr anchorCtr="0" anchor="t" bIns="34275" lIns="68575" spcFirstLastPara="1" rIns="68575" wrap="square" tIns="34275">
            <a:noAutofit/>
          </a:bodyPr>
          <a:lstStyle/>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 Status Updates</a:t>
            </a:r>
            <a:endParaRPr b="0" i="0" sz="900" u="none" cap="none" strike="noStrike">
              <a:solidFill>
                <a:srgbClr val="0096D7"/>
              </a:solidFill>
              <a:latin typeface="Arial"/>
              <a:ea typeface="Arial"/>
              <a:cs typeface="Arial"/>
              <a:sym typeface="Arial"/>
            </a:endParaRPr>
          </a:p>
        </p:txBody>
      </p:sp>
      <p:sp>
        <p:nvSpPr>
          <p:cNvPr id="626" name="Google Shape;626;p71"/>
          <p:cNvSpPr txBox="1"/>
          <p:nvPr/>
        </p:nvSpPr>
        <p:spPr>
          <a:xfrm>
            <a:off x="1756492" y="1365400"/>
            <a:ext cx="18159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Available to Sell</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Options</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Order Status Updates</a:t>
            </a:r>
            <a:endParaRPr b="0" i="0" sz="900" u="none" cap="none" strike="noStrike">
              <a:solidFill>
                <a:schemeClr val="dk2"/>
              </a:solidFill>
              <a:latin typeface="Arial"/>
              <a:ea typeface="Arial"/>
              <a:cs typeface="Arial"/>
              <a:sym typeface="Arial"/>
            </a:endParaRPr>
          </a:p>
        </p:txBody>
      </p:sp>
      <p:sp>
        <p:nvSpPr>
          <p:cNvPr id="627" name="Google Shape;627;p71"/>
          <p:cNvSpPr txBox="1"/>
          <p:nvPr/>
        </p:nvSpPr>
        <p:spPr>
          <a:xfrm>
            <a:off x="1786762" y="2327200"/>
            <a:ext cx="14778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Category</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Product</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SKU create</a:t>
            </a:r>
            <a:endParaRPr b="0" i="0" sz="900" u="none" cap="none" strike="noStrike">
              <a:solidFill>
                <a:srgbClr val="0096D7"/>
              </a:solidFill>
              <a:latin typeface="Arial"/>
              <a:ea typeface="Arial"/>
              <a:cs typeface="Arial"/>
              <a:sym typeface="Arial"/>
            </a:endParaRPr>
          </a:p>
        </p:txBody>
      </p:sp>
      <p:sp>
        <p:nvSpPr>
          <p:cNvPr id="628" name="Google Shape;628;p71"/>
          <p:cNvSpPr txBox="1"/>
          <p:nvPr/>
        </p:nvSpPr>
        <p:spPr>
          <a:xfrm>
            <a:off x="1782649" y="3160825"/>
            <a:ext cx="180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locations/nodes</a:t>
            </a:r>
            <a:endParaRPr b="0" i="0" sz="900" u="none" cap="none" strike="noStrike">
              <a:solidFill>
                <a:srgbClr val="0096D7"/>
              </a:solidFill>
              <a:latin typeface="Arial"/>
              <a:ea typeface="Arial"/>
              <a:cs typeface="Arial"/>
              <a:sym typeface="Arial"/>
            </a:endParaRPr>
          </a:p>
        </p:txBody>
      </p:sp>
      <p:sp>
        <p:nvSpPr>
          <p:cNvPr id="629" name="Google Shape;629;p71"/>
          <p:cNvSpPr txBox="1"/>
          <p:nvPr/>
        </p:nvSpPr>
        <p:spPr>
          <a:xfrm>
            <a:off x="1785675" y="3675111"/>
            <a:ext cx="1839900" cy="2076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Inventory / Sales updates</a:t>
            </a:r>
            <a:endParaRPr b="0" i="0" sz="900" u="none" cap="none" strike="noStrike">
              <a:solidFill>
                <a:schemeClr val="dk2"/>
              </a:solidFill>
              <a:latin typeface="Arial"/>
              <a:ea typeface="Arial"/>
              <a:cs typeface="Arial"/>
              <a:sym typeface="Arial"/>
            </a:endParaRPr>
          </a:p>
        </p:txBody>
      </p:sp>
      <p:sp>
        <p:nvSpPr>
          <p:cNvPr id="630" name="Google Shape;630;p71"/>
          <p:cNvSpPr txBox="1"/>
          <p:nvPr/>
        </p:nvSpPr>
        <p:spPr>
          <a:xfrm>
            <a:off x="5714054" y="963718"/>
            <a:ext cx="1565400" cy="2493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Consignment updates</a:t>
            </a:r>
            <a:endParaRPr b="0" i="0" sz="900" u="none" cap="none" strike="noStrike">
              <a:solidFill>
                <a:srgbClr val="0096D7"/>
              </a:solidFill>
              <a:latin typeface="Arial"/>
              <a:ea typeface="Arial"/>
              <a:cs typeface="Arial"/>
              <a:sym typeface="Arial"/>
            </a:endParaRPr>
          </a:p>
        </p:txBody>
      </p:sp>
      <p:sp>
        <p:nvSpPr>
          <p:cNvPr id="631" name="Google Shape;631;p71"/>
          <p:cNvSpPr txBox="1"/>
          <p:nvPr/>
        </p:nvSpPr>
        <p:spPr>
          <a:xfrm>
            <a:off x="5714054" y="205088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Refund transaction requests</a:t>
            </a:r>
            <a:endParaRPr b="0" i="0" sz="900" u="none" cap="none" strike="noStrike">
              <a:solidFill>
                <a:srgbClr val="0096D7"/>
              </a:solidFill>
              <a:latin typeface="Arial"/>
              <a:ea typeface="Arial"/>
              <a:cs typeface="Arial"/>
              <a:sym typeface="Arial"/>
            </a:endParaRPr>
          </a:p>
        </p:txBody>
      </p:sp>
      <p:sp>
        <p:nvSpPr>
          <p:cNvPr id="632" name="Google Shape;632;p71"/>
          <p:cNvSpPr txBox="1"/>
          <p:nvPr/>
        </p:nvSpPr>
        <p:spPr>
          <a:xfrm>
            <a:off x="5714054" y="2443285"/>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Refund transaction updates</a:t>
            </a:r>
            <a:endParaRPr b="0" i="0" sz="900" u="none" cap="none" strike="noStrike">
              <a:solidFill>
                <a:schemeClr val="dk2"/>
              </a:solidFill>
              <a:latin typeface="Arial"/>
              <a:ea typeface="Arial"/>
              <a:cs typeface="Arial"/>
              <a:sym typeface="Arial"/>
            </a:endParaRPr>
          </a:p>
        </p:txBody>
      </p:sp>
      <p:sp>
        <p:nvSpPr>
          <p:cNvPr id="633" name="Google Shape;633;p71"/>
          <p:cNvSpPr txBox="1"/>
          <p:nvPr/>
        </p:nvSpPr>
        <p:spPr>
          <a:xfrm>
            <a:off x="5714054" y="3651338"/>
            <a:ext cx="18159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Email / SMS send requests</a:t>
            </a:r>
            <a:endParaRPr b="0" i="0" sz="900" u="none" cap="none" strike="noStrike">
              <a:solidFill>
                <a:schemeClr val="dk2"/>
              </a:solidFill>
              <a:latin typeface="Arial"/>
              <a:ea typeface="Arial"/>
              <a:cs typeface="Arial"/>
              <a:sym typeface="Arial"/>
            </a:endParaRPr>
          </a:p>
        </p:txBody>
      </p:sp>
      <p:cxnSp>
        <p:nvCxnSpPr>
          <p:cNvPr id="634" name="Google Shape;634;p71"/>
          <p:cNvCxnSpPr/>
          <p:nvPr/>
        </p:nvCxnSpPr>
        <p:spPr>
          <a:xfrm>
            <a:off x="1669622"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635" name="Google Shape;635;p71"/>
          <p:cNvCxnSpPr/>
          <p:nvPr/>
        </p:nvCxnSpPr>
        <p:spPr>
          <a:xfrm rot="10800000">
            <a:off x="1709010" y="1333260"/>
            <a:ext cx="2099100" cy="0"/>
          </a:xfrm>
          <a:prstGeom prst="straightConnector1">
            <a:avLst/>
          </a:prstGeom>
          <a:noFill/>
          <a:ln cap="flat" cmpd="sng" w="9525">
            <a:solidFill>
              <a:schemeClr val="dk2"/>
            </a:solidFill>
            <a:prstDash val="solid"/>
            <a:round/>
            <a:headEnd len="sm" w="sm" type="none"/>
            <a:tailEnd len="med" w="med" type="triangle"/>
          </a:ln>
        </p:spPr>
      </p:cxnSp>
      <p:cxnSp>
        <p:nvCxnSpPr>
          <p:cNvPr id="636" name="Google Shape;636;p71"/>
          <p:cNvCxnSpPr/>
          <p:nvPr/>
        </p:nvCxnSpPr>
        <p:spPr>
          <a:xfrm rot="10800000">
            <a:off x="5666053"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637" name="Google Shape;637;p71"/>
          <p:cNvCxnSpPr/>
          <p:nvPr/>
        </p:nvCxnSpPr>
        <p:spPr>
          <a:xfrm>
            <a:off x="5585524" y="1333260"/>
            <a:ext cx="1849200" cy="0"/>
          </a:xfrm>
          <a:prstGeom prst="straightConnector1">
            <a:avLst/>
          </a:prstGeom>
          <a:noFill/>
          <a:ln cap="flat" cmpd="sng" w="9525">
            <a:solidFill>
              <a:schemeClr val="dk2"/>
            </a:solidFill>
            <a:prstDash val="solid"/>
            <a:round/>
            <a:headEnd len="sm" w="sm" type="none"/>
            <a:tailEnd len="med" w="med" type="triangle"/>
          </a:ln>
        </p:spPr>
      </p:cxnSp>
      <p:sp>
        <p:nvSpPr>
          <p:cNvPr id="638" name="Google Shape;638;p71"/>
          <p:cNvSpPr txBox="1"/>
          <p:nvPr/>
        </p:nvSpPr>
        <p:spPr>
          <a:xfrm>
            <a:off x="5714054" y="1372298"/>
            <a:ext cx="17427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Consignment Consignment booking and manifests</a:t>
            </a:r>
            <a:endParaRPr b="0" i="0" sz="1400" u="none" cap="none" strike="noStrike">
              <a:solidFill>
                <a:srgbClr val="000000"/>
              </a:solidFill>
              <a:latin typeface="Arial"/>
              <a:ea typeface="Arial"/>
              <a:cs typeface="Arial"/>
              <a:sym typeface="Arial"/>
            </a:endParaRPr>
          </a:p>
        </p:txBody>
      </p:sp>
      <p:cxnSp>
        <p:nvCxnSpPr>
          <p:cNvPr id="639" name="Google Shape;639;p71"/>
          <p:cNvCxnSpPr/>
          <p:nvPr/>
        </p:nvCxnSpPr>
        <p:spPr>
          <a:xfrm>
            <a:off x="1669622" y="22999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640" name="Google Shape;640;p71"/>
          <p:cNvCxnSpPr/>
          <p:nvPr/>
        </p:nvCxnSpPr>
        <p:spPr>
          <a:xfrm>
            <a:off x="1669622" y="3550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641" name="Google Shape;641;p71"/>
          <p:cNvCxnSpPr/>
          <p:nvPr/>
        </p:nvCxnSpPr>
        <p:spPr>
          <a:xfrm rot="10800000">
            <a:off x="1709085" y="3650260"/>
            <a:ext cx="2127600" cy="0"/>
          </a:xfrm>
          <a:prstGeom prst="straightConnector1">
            <a:avLst/>
          </a:prstGeom>
          <a:noFill/>
          <a:ln cap="flat" cmpd="sng" w="9525">
            <a:solidFill>
              <a:schemeClr val="dk2"/>
            </a:solidFill>
            <a:prstDash val="solid"/>
            <a:round/>
            <a:headEnd len="sm" w="sm" type="none"/>
            <a:tailEnd len="med" w="med" type="triangle"/>
          </a:ln>
        </p:spPr>
      </p:cxnSp>
      <p:cxnSp>
        <p:nvCxnSpPr>
          <p:cNvPr id="642" name="Google Shape;642;p71"/>
          <p:cNvCxnSpPr/>
          <p:nvPr/>
        </p:nvCxnSpPr>
        <p:spPr>
          <a:xfrm rot="10800000">
            <a:off x="5666053" y="2291229"/>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643" name="Google Shape;643;p71"/>
          <p:cNvCxnSpPr/>
          <p:nvPr/>
        </p:nvCxnSpPr>
        <p:spPr>
          <a:xfrm>
            <a:off x="5563733" y="239266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644" name="Google Shape;644;p71"/>
          <p:cNvCxnSpPr/>
          <p:nvPr/>
        </p:nvCxnSpPr>
        <p:spPr>
          <a:xfrm>
            <a:off x="5559332" y="3625024"/>
            <a:ext cx="1875600" cy="0"/>
          </a:xfrm>
          <a:prstGeom prst="straightConnector1">
            <a:avLst/>
          </a:prstGeom>
          <a:noFill/>
          <a:ln cap="flat" cmpd="sng" w="9525">
            <a:solidFill>
              <a:schemeClr val="dk2"/>
            </a:solidFill>
            <a:prstDash val="solid"/>
            <a:round/>
            <a:headEnd len="sm" w="sm" type="none"/>
            <a:tailEnd len="med" w="med" type="triangle"/>
          </a:ln>
        </p:spPr>
      </p:cxnSp>
      <p:sp>
        <p:nvSpPr>
          <p:cNvPr id="645" name="Google Shape;645;p71"/>
          <p:cNvSpPr/>
          <p:nvPr/>
        </p:nvSpPr>
        <p:spPr>
          <a:xfrm>
            <a:off x="7462221" y="685310"/>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Carrier Service</a:t>
            </a:r>
            <a:endParaRPr b="1" i="0" sz="900" u="none" cap="none" strike="noStrike">
              <a:solidFill>
                <a:srgbClr val="0096D7"/>
              </a:solidFill>
              <a:latin typeface="Arial"/>
              <a:ea typeface="Arial"/>
              <a:cs typeface="Arial"/>
              <a:sym typeface="Arial"/>
            </a:endParaRPr>
          </a:p>
        </p:txBody>
      </p:sp>
      <p:sp>
        <p:nvSpPr>
          <p:cNvPr id="646" name="Google Shape;646;p71"/>
          <p:cNvSpPr/>
          <p:nvPr/>
        </p:nvSpPr>
        <p:spPr>
          <a:xfrm>
            <a:off x="7462221" y="1807707"/>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Payment Service</a:t>
            </a:r>
            <a:endParaRPr b="1" i="0" sz="900" u="none" cap="none" strike="noStrike">
              <a:solidFill>
                <a:srgbClr val="0096D7"/>
              </a:solidFill>
              <a:latin typeface="Arial"/>
              <a:ea typeface="Arial"/>
              <a:cs typeface="Arial"/>
              <a:sym typeface="Arial"/>
            </a:endParaRPr>
          </a:p>
        </p:txBody>
      </p:sp>
      <p:sp>
        <p:nvSpPr>
          <p:cNvPr id="647" name="Google Shape;647;p71"/>
          <p:cNvSpPr/>
          <p:nvPr/>
        </p:nvSpPr>
        <p:spPr>
          <a:xfrm>
            <a:off x="7462221" y="2930104"/>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Notification Service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0096D7"/>
              </a:solidFill>
              <a:latin typeface="Arial"/>
              <a:ea typeface="Arial"/>
              <a:cs typeface="Arial"/>
              <a:sym typeface="Arial"/>
            </a:endParaRPr>
          </a:p>
        </p:txBody>
      </p:sp>
      <p:sp>
        <p:nvSpPr>
          <p:cNvPr id="648" name="Google Shape;648;p71"/>
          <p:cNvSpPr/>
          <p:nvPr/>
        </p:nvSpPr>
        <p:spPr>
          <a:xfrm>
            <a:off x="265315" y="685310"/>
            <a:ext cx="1425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Online Store</a:t>
            </a:r>
            <a:endParaRPr b="0" i="0" sz="1400" u="none" cap="none" strike="noStrike">
              <a:solidFill>
                <a:srgbClr val="000000"/>
              </a:solidFill>
              <a:latin typeface="Arial"/>
              <a:ea typeface="Arial"/>
              <a:cs typeface="Arial"/>
              <a:sym typeface="Arial"/>
            </a:endParaRPr>
          </a:p>
        </p:txBody>
      </p:sp>
      <p:sp>
        <p:nvSpPr>
          <p:cNvPr id="649" name="Google Shape;649;p71"/>
          <p:cNvSpPr/>
          <p:nvPr/>
        </p:nvSpPr>
        <p:spPr>
          <a:xfrm>
            <a:off x="265560" y="1811215"/>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PIM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Product Master</a:t>
            </a:r>
            <a:endParaRPr b="0" i="0" sz="750" u="none" cap="none" strike="noStrike">
              <a:solidFill>
                <a:srgbClr val="0096D7"/>
              </a:solidFill>
              <a:latin typeface="Arial"/>
              <a:ea typeface="Arial"/>
              <a:cs typeface="Arial"/>
              <a:sym typeface="Arial"/>
            </a:endParaRPr>
          </a:p>
        </p:txBody>
      </p:sp>
      <p:sp>
        <p:nvSpPr>
          <p:cNvPr id="650" name="Google Shape;650;p71"/>
          <p:cNvSpPr/>
          <p:nvPr/>
        </p:nvSpPr>
        <p:spPr>
          <a:xfrm>
            <a:off x="265560" y="2937119"/>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ERP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Inventory Master</a:t>
            </a:r>
            <a:endParaRPr b="0" i="0" sz="750" u="none" cap="none" strike="noStrike">
              <a:solidFill>
                <a:srgbClr val="0096D7"/>
              </a:solidFill>
              <a:latin typeface="Arial"/>
              <a:ea typeface="Arial"/>
              <a:cs typeface="Arial"/>
              <a:sym typeface="Arial"/>
            </a:endParaRPr>
          </a:p>
        </p:txBody>
      </p:sp>
      <p:sp>
        <p:nvSpPr>
          <p:cNvPr id="651" name="Google Shape;651;p71"/>
          <p:cNvSpPr/>
          <p:nvPr/>
        </p:nvSpPr>
        <p:spPr>
          <a:xfrm>
            <a:off x="265560" y="4063024"/>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Store Inventory Master</a:t>
            </a:r>
            <a:endParaRPr b="0" i="0" sz="1400" u="none" cap="none" strike="noStrike">
              <a:solidFill>
                <a:srgbClr val="000000"/>
              </a:solidFill>
              <a:latin typeface="Arial"/>
              <a:ea typeface="Arial"/>
              <a:cs typeface="Arial"/>
              <a:sym typeface="Arial"/>
            </a:endParaRPr>
          </a:p>
        </p:txBody>
      </p:sp>
      <p:sp>
        <p:nvSpPr>
          <p:cNvPr id="652" name="Google Shape;652;p71"/>
          <p:cNvSpPr txBox="1"/>
          <p:nvPr/>
        </p:nvSpPr>
        <p:spPr>
          <a:xfrm>
            <a:off x="1767086" y="4432108"/>
            <a:ext cx="16161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p:txBody>
      </p:sp>
      <p:sp>
        <p:nvSpPr>
          <p:cNvPr id="653" name="Google Shape;653;p71"/>
          <p:cNvSpPr/>
          <p:nvPr/>
        </p:nvSpPr>
        <p:spPr>
          <a:xfrm>
            <a:off x="7479249" y="4052501"/>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WMS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Warehouse Inventory Master</a:t>
            </a:r>
            <a:endParaRPr b="1" i="0" sz="750" u="none" cap="none" strike="noStrike">
              <a:solidFill>
                <a:srgbClr val="0096D7"/>
              </a:solidFill>
              <a:latin typeface="Arial"/>
              <a:ea typeface="Arial"/>
              <a:cs typeface="Arial"/>
              <a:sym typeface="Arial"/>
            </a:endParaRPr>
          </a:p>
        </p:txBody>
      </p:sp>
      <p:sp>
        <p:nvSpPr>
          <p:cNvPr id="654" name="Google Shape;654;p71"/>
          <p:cNvSpPr txBox="1"/>
          <p:nvPr/>
        </p:nvSpPr>
        <p:spPr>
          <a:xfrm>
            <a:off x="5714054" y="416280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updates</a:t>
            </a:r>
            <a:endParaRPr b="0" i="0" sz="900" u="none" cap="none" strike="noStrike">
              <a:solidFill>
                <a:srgbClr val="0096D7"/>
              </a:solidFill>
              <a:latin typeface="Arial"/>
              <a:ea typeface="Arial"/>
              <a:cs typeface="Arial"/>
              <a:sym typeface="Arial"/>
            </a:endParaRPr>
          </a:p>
        </p:txBody>
      </p:sp>
      <p:sp>
        <p:nvSpPr>
          <p:cNvPr id="655" name="Google Shape;655;p71"/>
          <p:cNvSpPr txBox="1"/>
          <p:nvPr/>
        </p:nvSpPr>
        <p:spPr>
          <a:xfrm>
            <a:off x="5714054" y="4563887"/>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Requests</a:t>
            </a:r>
            <a:endParaRPr b="0" i="0" sz="900" u="none" cap="none" strike="noStrike">
              <a:solidFill>
                <a:schemeClr val="dk2"/>
              </a:solidFill>
              <a:latin typeface="Arial"/>
              <a:ea typeface="Arial"/>
              <a:cs typeface="Arial"/>
              <a:sym typeface="Arial"/>
            </a:endParaRPr>
          </a:p>
        </p:txBody>
      </p:sp>
      <p:cxnSp>
        <p:nvCxnSpPr>
          <p:cNvPr id="656" name="Google Shape;656;p71"/>
          <p:cNvCxnSpPr/>
          <p:nvPr/>
        </p:nvCxnSpPr>
        <p:spPr>
          <a:xfrm rot="10800000">
            <a:off x="5651529" y="440315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657" name="Google Shape;657;p71"/>
          <p:cNvCxnSpPr/>
          <p:nvPr/>
        </p:nvCxnSpPr>
        <p:spPr>
          <a:xfrm>
            <a:off x="5564974" y="450458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658" name="Google Shape;658;p71"/>
          <p:cNvCxnSpPr/>
          <p:nvPr/>
        </p:nvCxnSpPr>
        <p:spPr>
          <a:xfrm>
            <a:off x="1669622" y="4414204"/>
            <a:ext cx="1815900" cy="0"/>
          </a:xfrm>
          <a:prstGeom prst="straightConnector1">
            <a:avLst/>
          </a:prstGeom>
          <a:noFill/>
          <a:ln cap="flat" cmpd="sng" w="9525">
            <a:solidFill>
              <a:srgbClr val="0096D7"/>
            </a:solidFill>
            <a:prstDash val="solid"/>
            <a:round/>
            <a:headEnd len="sm" w="sm" type="none"/>
            <a:tailEnd len="med" w="med" type="triangle"/>
          </a:ln>
        </p:spPr>
      </p:cxnSp>
      <p:grpSp>
        <p:nvGrpSpPr>
          <p:cNvPr id="659" name="Google Shape;659;p71"/>
          <p:cNvGrpSpPr/>
          <p:nvPr/>
        </p:nvGrpSpPr>
        <p:grpSpPr>
          <a:xfrm>
            <a:off x="3521289" y="685311"/>
            <a:ext cx="2108925" cy="4269600"/>
            <a:chOff x="4690047" y="340396"/>
            <a:chExt cx="2811900" cy="5692800"/>
          </a:xfrm>
        </p:grpSpPr>
        <p:sp>
          <p:nvSpPr>
            <p:cNvPr id="660" name="Google Shape;660;p71"/>
            <p:cNvSpPr/>
            <p:nvPr/>
          </p:nvSpPr>
          <p:spPr>
            <a:xfrm>
              <a:off x="4690047" y="340396"/>
              <a:ext cx="2811900" cy="56928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Availability Master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Order Master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FFFFFF"/>
                </a:solidFill>
                <a:latin typeface="Arial"/>
                <a:ea typeface="Arial"/>
                <a:cs typeface="Arial"/>
                <a:sym typeface="Arial"/>
              </a:endParaRPr>
            </a:p>
          </p:txBody>
        </p:sp>
        <p:sp>
          <p:nvSpPr>
            <p:cNvPr id="661" name="Google Shape;661;p71"/>
            <p:cNvSpPr/>
            <p:nvPr/>
          </p:nvSpPr>
          <p:spPr>
            <a:xfrm>
              <a:off x="5020426" y="1653264"/>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 Availability</a:t>
              </a:r>
              <a:endParaRPr b="0" i="0" sz="1100" u="none" cap="none" strike="noStrike">
                <a:solidFill>
                  <a:schemeClr val="dk1"/>
                </a:solidFill>
                <a:latin typeface="Arial"/>
                <a:ea typeface="Arial"/>
                <a:cs typeface="Arial"/>
                <a:sym typeface="Arial"/>
              </a:endParaRPr>
            </a:p>
          </p:txBody>
        </p:sp>
        <p:sp>
          <p:nvSpPr>
            <p:cNvPr id="662" name="Google Shape;662;p71"/>
            <p:cNvSpPr/>
            <p:nvPr/>
          </p:nvSpPr>
          <p:spPr>
            <a:xfrm>
              <a:off x="5020426" y="2429366"/>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chemeClr val="dk1"/>
                </a:solidFill>
                <a:latin typeface="Arial"/>
                <a:ea typeface="Arial"/>
                <a:cs typeface="Arial"/>
                <a:sym typeface="Arial"/>
              </a:endParaRPr>
            </a:p>
          </p:txBody>
        </p:sp>
        <p:sp>
          <p:nvSpPr>
            <p:cNvPr id="663" name="Google Shape;663;p71"/>
            <p:cNvSpPr/>
            <p:nvPr/>
          </p:nvSpPr>
          <p:spPr>
            <a:xfrm>
              <a:off x="5020426" y="3205468"/>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 Inventory</a:t>
              </a:r>
              <a:endParaRPr b="0" i="0" sz="1100" u="none" cap="none" strike="noStrike">
                <a:solidFill>
                  <a:schemeClr val="dk1"/>
                </a:solidFill>
                <a:latin typeface="Arial"/>
                <a:ea typeface="Arial"/>
                <a:cs typeface="Arial"/>
                <a:sym typeface="Arial"/>
              </a:endParaRPr>
            </a:p>
          </p:txBody>
        </p:sp>
        <p:sp>
          <p:nvSpPr>
            <p:cNvPr id="664" name="Google Shape;664;p71"/>
            <p:cNvSpPr/>
            <p:nvPr/>
          </p:nvSpPr>
          <p:spPr>
            <a:xfrm>
              <a:off x="5020426" y="3981569"/>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 Fulfillment</a:t>
              </a:r>
              <a:endParaRPr b="0" i="0" sz="1100" u="none" cap="none" strike="noStrike">
                <a:solidFill>
                  <a:schemeClr val="dk1"/>
                </a:solidFill>
                <a:latin typeface="Arial"/>
                <a:ea typeface="Arial"/>
                <a:cs typeface="Arial"/>
                <a:sym typeface="Arial"/>
              </a:endParaRPr>
            </a:p>
          </p:txBody>
        </p:sp>
      </p:grpSp>
      <p:pic>
        <p:nvPicPr>
          <p:cNvPr descr="Icon&#10;&#10;Description automatically generated" id="665" name="Google Shape;665;p71"/>
          <p:cNvPicPr preferRelativeResize="0"/>
          <p:nvPr/>
        </p:nvPicPr>
        <p:blipFill rotWithShape="1">
          <a:blip r:embed="rId3">
            <a:alphaModFix/>
          </a:blip>
          <a:srcRect b="0" l="0" r="0" t="0"/>
          <a:stretch/>
        </p:blipFill>
        <p:spPr>
          <a:xfrm>
            <a:off x="855526" y="773135"/>
            <a:ext cx="283427" cy="421620"/>
          </a:xfrm>
          <a:prstGeom prst="rect">
            <a:avLst/>
          </a:prstGeom>
          <a:noFill/>
          <a:ln>
            <a:noFill/>
          </a:ln>
        </p:spPr>
      </p:pic>
      <p:pic>
        <p:nvPicPr>
          <p:cNvPr descr="Graphical user interface, application, Teams&#10;&#10;Description automatically generated" id="666" name="Google Shape;666;p71"/>
          <p:cNvPicPr preferRelativeResize="0"/>
          <p:nvPr/>
        </p:nvPicPr>
        <p:blipFill rotWithShape="1">
          <a:blip r:embed="rId4">
            <a:alphaModFix/>
          </a:blip>
          <a:srcRect b="0" l="0" r="0" t="0"/>
          <a:stretch/>
        </p:blipFill>
        <p:spPr>
          <a:xfrm>
            <a:off x="748743" y="1852318"/>
            <a:ext cx="512556" cy="490921"/>
          </a:xfrm>
          <a:prstGeom prst="rect">
            <a:avLst/>
          </a:prstGeom>
          <a:noFill/>
          <a:ln>
            <a:noFill/>
          </a:ln>
        </p:spPr>
      </p:pic>
      <p:pic>
        <p:nvPicPr>
          <p:cNvPr descr="Icon&#10;&#10;Description automatically generated" id="667" name="Google Shape;667;p71"/>
          <p:cNvPicPr preferRelativeResize="0"/>
          <p:nvPr/>
        </p:nvPicPr>
        <p:blipFill rotWithShape="1">
          <a:blip r:embed="rId5">
            <a:alphaModFix/>
          </a:blip>
          <a:srcRect b="0" l="0" r="0" t="0"/>
          <a:stretch/>
        </p:blipFill>
        <p:spPr>
          <a:xfrm>
            <a:off x="796990" y="3033222"/>
            <a:ext cx="410763" cy="440851"/>
          </a:xfrm>
          <a:prstGeom prst="rect">
            <a:avLst/>
          </a:prstGeom>
          <a:noFill/>
          <a:ln>
            <a:noFill/>
          </a:ln>
        </p:spPr>
      </p:pic>
      <p:pic>
        <p:nvPicPr>
          <p:cNvPr descr="Icon&#10;&#10;Description automatically generated with low confidence" id="668" name="Google Shape;668;p71"/>
          <p:cNvPicPr preferRelativeResize="0"/>
          <p:nvPr/>
        </p:nvPicPr>
        <p:blipFill rotWithShape="1">
          <a:blip r:embed="rId6">
            <a:alphaModFix/>
          </a:blip>
          <a:srcRect b="0" l="0" r="0" t="0"/>
          <a:stretch/>
        </p:blipFill>
        <p:spPr>
          <a:xfrm>
            <a:off x="745870" y="4138454"/>
            <a:ext cx="498953" cy="461847"/>
          </a:xfrm>
          <a:prstGeom prst="rect">
            <a:avLst/>
          </a:prstGeom>
          <a:noFill/>
          <a:ln>
            <a:noFill/>
          </a:ln>
        </p:spPr>
      </p:pic>
      <p:pic>
        <p:nvPicPr>
          <p:cNvPr descr="Graphical user interface, application, Teams&#10;&#10;Description automatically generated" id="669" name="Google Shape;669;p71"/>
          <p:cNvPicPr preferRelativeResize="0"/>
          <p:nvPr/>
        </p:nvPicPr>
        <p:blipFill rotWithShape="1">
          <a:blip r:embed="rId7">
            <a:alphaModFix/>
          </a:blip>
          <a:srcRect b="0" l="0" r="0" t="0"/>
          <a:stretch/>
        </p:blipFill>
        <p:spPr>
          <a:xfrm>
            <a:off x="7801231" y="814433"/>
            <a:ext cx="716693" cy="410432"/>
          </a:xfrm>
          <a:prstGeom prst="rect">
            <a:avLst/>
          </a:prstGeom>
          <a:noFill/>
          <a:ln>
            <a:noFill/>
          </a:ln>
        </p:spPr>
      </p:pic>
      <p:pic>
        <p:nvPicPr>
          <p:cNvPr descr="Graphical user interface, application, icon, Teams&#10;&#10;Description automatically generated" id="670" name="Google Shape;670;p71"/>
          <p:cNvPicPr preferRelativeResize="0"/>
          <p:nvPr/>
        </p:nvPicPr>
        <p:blipFill rotWithShape="1">
          <a:blip r:embed="rId8">
            <a:alphaModFix/>
          </a:blip>
          <a:srcRect b="0" l="0" r="0" t="0"/>
          <a:stretch/>
        </p:blipFill>
        <p:spPr>
          <a:xfrm>
            <a:off x="7859526" y="1858727"/>
            <a:ext cx="588628" cy="478101"/>
          </a:xfrm>
          <a:prstGeom prst="rect">
            <a:avLst/>
          </a:prstGeom>
          <a:noFill/>
          <a:ln>
            <a:noFill/>
          </a:ln>
        </p:spPr>
      </p:pic>
      <p:pic>
        <p:nvPicPr>
          <p:cNvPr descr="Icon&#10;&#10;Description automatically generated" id="671" name="Google Shape;671;p71"/>
          <p:cNvPicPr preferRelativeResize="0"/>
          <p:nvPr/>
        </p:nvPicPr>
        <p:blipFill rotWithShape="1">
          <a:blip r:embed="rId9">
            <a:alphaModFix/>
          </a:blip>
          <a:srcRect b="0" l="0" r="0" t="0"/>
          <a:stretch/>
        </p:blipFill>
        <p:spPr>
          <a:xfrm>
            <a:off x="7911763" y="2995001"/>
            <a:ext cx="445440" cy="479072"/>
          </a:xfrm>
          <a:prstGeom prst="rect">
            <a:avLst/>
          </a:prstGeom>
          <a:noFill/>
          <a:ln>
            <a:noFill/>
          </a:ln>
        </p:spPr>
      </p:pic>
      <p:pic>
        <p:nvPicPr>
          <p:cNvPr descr="Icon&#10;&#10;Description automatically generated" id="672" name="Google Shape;672;p71"/>
          <p:cNvPicPr preferRelativeResize="0"/>
          <p:nvPr/>
        </p:nvPicPr>
        <p:blipFill rotWithShape="1">
          <a:blip r:embed="rId10">
            <a:alphaModFix/>
          </a:blip>
          <a:srcRect b="0" l="0" r="0" t="0"/>
          <a:stretch/>
        </p:blipFill>
        <p:spPr>
          <a:xfrm>
            <a:off x="7911763" y="4154562"/>
            <a:ext cx="552867" cy="401088"/>
          </a:xfrm>
          <a:prstGeom prst="rect">
            <a:avLst/>
          </a:prstGeom>
          <a:noFill/>
          <a:ln>
            <a:noFill/>
          </a:ln>
        </p:spPr>
      </p:pic>
      <p:sp>
        <p:nvSpPr>
          <p:cNvPr id="673" name="Google Shape;673;p71"/>
          <p:cNvSpPr txBox="1"/>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800"/>
              <a:buFont typeface="Arial"/>
              <a:buNone/>
            </a:pPr>
            <a:r>
              <a:rPr b="1" i="0" lang="en-GB" sz="1800" u="none" cap="none" strike="noStrike">
                <a:solidFill>
                  <a:schemeClr val="dk1"/>
                </a:solidFill>
                <a:latin typeface="Arial"/>
                <a:ea typeface="Arial"/>
                <a:cs typeface="Arial"/>
                <a:sym typeface="Arial"/>
              </a:rPr>
              <a:t>Architecture and Integrations</a:t>
            </a:r>
            <a:endParaRPr b="1" i="0" sz="1800" u="none" cap="none" strike="noStrike">
              <a:solidFill>
                <a:schemeClr val="dk1"/>
              </a:solidFill>
              <a:latin typeface="Arial"/>
              <a:ea typeface="Arial"/>
              <a:cs typeface="Arial"/>
              <a:sym typeface="Arial"/>
            </a:endParaRPr>
          </a:p>
        </p:txBody>
      </p:sp>
      <p:sp>
        <p:nvSpPr>
          <p:cNvPr id="674" name="Google Shape;674;p71"/>
          <p:cNvSpPr/>
          <p:nvPr/>
        </p:nvSpPr>
        <p:spPr>
          <a:xfrm>
            <a:off x="310675" y="685300"/>
            <a:ext cx="3276900" cy="11259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75" name="Google Shape;675;p71"/>
          <p:cNvSpPr/>
          <p:nvPr/>
        </p:nvSpPr>
        <p:spPr>
          <a:xfrm>
            <a:off x="5564975" y="1830450"/>
            <a:ext cx="3401700" cy="9591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sp>
        <p:nvSpPr>
          <p:cNvPr id="680" name="Google Shape;680;p7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Payment Flows</a:t>
            </a:r>
            <a:endParaRPr/>
          </a:p>
        </p:txBody>
      </p:sp>
      <p:sp>
        <p:nvSpPr>
          <p:cNvPr id="681" name="Google Shape;681;p7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1</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86" name="Shape 686"/>
        <p:cNvGrpSpPr/>
        <p:nvPr/>
      </p:nvGrpSpPr>
      <p:grpSpPr>
        <a:xfrm>
          <a:off x="0" y="0"/>
          <a:ext cx="0" cy="0"/>
          <a:chOff x="0" y="0"/>
          <a:chExt cx="0" cy="0"/>
        </a:xfrm>
      </p:grpSpPr>
      <p:sp>
        <p:nvSpPr>
          <p:cNvPr id="687" name="Google Shape;687;p73"/>
          <p:cNvSpPr/>
          <p:nvPr/>
        </p:nvSpPr>
        <p:spPr>
          <a:xfrm>
            <a:off x="2497447" y="1999666"/>
            <a:ext cx="4133336" cy="990396"/>
          </a:xfrm>
          <a:prstGeom prst="roundRect">
            <a:avLst>
              <a:gd fmla="val 4147" name="adj"/>
            </a:avLst>
          </a:prstGeom>
          <a:solidFill>
            <a:srgbClr val="0070C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13"/>
              <a:buFont typeface="Arial"/>
              <a:buNone/>
            </a:pPr>
            <a:r>
              <a:t/>
            </a:r>
            <a:endParaRPr b="1" i="0" sz="1013" u="none" cap="none" strike="noStrike">
              <a:solidFill>
                <a:schemeClr val="lt1"/>
              </a:solidFill>
              <a:latin typeface="Calibri"/>
              <a:ea typeface="Calibri"/>
              <a:cs typeface="Calibri"/>
              <a:sym typeface="Calibri"/>
            </a:endParaRPr>
          </a:p>
        </p:txBody>
      </p:sp>
      <p:sp>
        <p:nvSpPr>
          <p:cNvPr id="688" name="Google Shape;688;p73"/>
          <p:cNvSpPr/>
          <p:nvPr/>
        </p:nvSpPr>
        <p:spPr>
          <a:xfrm>
            <a:off x="2497447" y="3091457"/>
            <a:ext cx="4133336" cy="990396"/>
          </a:xfrm>
          <a:prstGeom prst="roundRect">
            <a:avLst>
              <a:gd fmla="val 4716" name="adj"/>
            </a:avLst>
          </a:prstGeom>
          <a:solidFill>
            <a:srgbClr val="7030A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13"/>
              <a:buFont typeface="Arial"/>
              <a:buNone/>
            </a:pPr>
            <a:r>
              <a:t/>
            </a:r>
            <a:endParaRPr b="1" i="0" sz="1013" u="none" cap="none" strike="noStrike">
              <a:solidFill>
                <a:schemeClr val="lt1"/>
              </a:solidFill>
              <a:latin typeface="Calibri"/>
              <a:ea typeface="Calibri"/>
              <a:cs typeface="Calibri"/>
              <a:sym typeface="Calibri"/>
            </a:endParaRPr>
          </a:p>
        </p:txBody>
      </p:sp>
      <p:sp>
        <p:nvSpPr>
          <p:cNvPr id="689" name="Google Shape;689;p73"/>
          <p:cNvSpPr/>
          <p:nvPr/>
        </p:nvSpPr>
        <p:spPr>
          <a:xfrm>
            <a:off x="2497447" y="1727719"/>
            <a:ext cx="2054405" cy="282918"/>
          </a:xfrm>
          <a:prstGeom prst="roundRect">
            <a:avLst>
              <a:gd fmla="val 8700" name="adj"/>
            </a:avLst>
          </a:prstGeom>
          <a:solidFill>
            <a:srgbClr val="69943E"/>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Calibri"/>
                <a:ea typeface="Calibri"/>
                <a:cs typeface="Calibri"/>
                <a:sym typeface="Calibri"/>
              </a:rPr>
              <a:t>Customer Experience</a:t>
            </a:r>
            <a:endParaRPr b="0" i="0" sz="1400" u="none" cap="none" strike="noStrike">
              <a:solidFill>
                <a:srgbClr val="000000"/>
              </a:solidFill>
              <a:latin typeface="Arial"/>
              <a:ea typeface="Arial"/>
              <a:cs typeface="Arial"/>
              <a:sym typeface="Arial"/>
            </a:endParaRPr>
          </a:p>
        </p:txBody>
      </p:sp>
      <p:sp>
        <p:nvSpPr>
          <p:cNvPr id="690" name="Google Shape;690;p73"/>
          <p:cNvSpPr/>
          <p:nvPr/>
        </p:nvSpPr>
        <p:spPr>
          <a:xfrm>
            <a:off x="4551852" y="1727719"/>
            <a:ext cx="2078930" cy="282918"/>
          </a:xfrm>
          <a:prstGeom prst="roundRect">
            <a:avLst>
              <a:gd fmla="val 8700" name="adj"/>
            </a:avLst>
          </a:prstGeom>
          <a:solidFill>
            <a:srgbClr val="FFC00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Calibri"/>
                <a:ea typeface="Calibri"/>
                <a:cs typeface="Calibri"/>
                <a:sym typeface="Calibri"/>
              </a:rPr>
              <a:t>CS Experience</a:t>
            </a:r>
            <a:endParaRPr b="0" i="0" sz="1400" u="none" cap="none" strike="noStrike">
              <a:solidFill>
                <a:srgbClr val="000000"/>
              </a:solidFill>
              <a:latin typeface="Arial"/>
              <a:ea typeface="Arial"/>
              <a:cs typeface="Arial"/>
              <a:sym typeface="Arial"/>
            </a:endParaRPr>
          </a:p>
        </p:txBody>
      </p:sp>
      <p:pic>
        <p:nvPicPr>
          <p:cNvPr descr="mage result for customer service icon" id="691" name="Google Shape;691;p73"/>
          <p:cNvPicPr preferRelativeResize="0"/>
          <p:nvPr/>
        </p:nvPicPr>
        <p:blipFill rotWithShape="1">
          <a:blip r:embed="rId3">
            <a:alphaModFix/>
          </a:blip>
          <a:srcRect b="0" l="0" r="0" t="0"/>
          <a:stretch/>
        </p:blipFill>
        <p:spPr>
          <a:xfrm>
            <a:off x="5325434" y="1033928"/>
            <a:ext cx="520547" cy="520547"/>
          </a:xfrm>
          <a:prstGeom prst="rect">
            <a:avLst/>
          </a:prstGeom>
          <a:noFill/>
          <a:ln>
            <a:noFill/>
          </a:ln>
        </p:spPr>
      </p:pic>
      <p:pic>
        <p:nvPicPr>
          <p:cNvPr descr="mage result for customer online shopper icon" id="692" name="Google Shape;692;p73"/>
          <p:cNvPicPr preferRelativeResize="0"/>
          <p:nvPr/>
        </p:nvPicPr>
        <p:blipFill rotWithShape="1">
          <a:blip r:embed="rId4">
            <a:alphaModFix/>
          </a:blip>
          <a:srcRect b="0" l="0" r="0" t="0"/>
          <a:stretch/>
        </p:blipFill>
        <p:spPr>
          <a:xfrm>
            <a:off x="3274388" y="1041213"/>
            <a:ext cx="462677" cy="462677"/>
          </a:xfrm>
          <a:prstGeom prst="rect">
            <a:avLst/>
          </a:prstGeom>
          <a:noFill/>
          <a:ln>
            <a:noFill/>
          </a:ln>
        </p:spPr>
      </p:pic>
      <p:sp>
        <p:nvSpPr>
          <p:cNvPr id="693" name="Google Shape;693;p73"/>
          <p:cNvSpPr/>
          <p:nvPr/>
        </p:nvSpPr>
        <p:spPr>
          <a:xfrm>
            <a:off x="3902218" y="4301803"/>
            <a:ext cx="1332980" cy="282917"/>
          </a:xfrm>
          <a:prstGeom prst="roundRect">
            <a:avLst>
              <a:gd fmla="val 14220"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STORES</a:t>
            </a:r>
            <a:endParaRPr b="0" i="0" sz="1400" u="none" cap="none" strike="noStrike">
              <a:solidFill>
                <a:srgbClr val="000000"/>
              </a:solidFill>
              <a:latin typeface="Arial"/>
              <a:ea typeface="Arial"/>
              <a:cs typeface="Arial"/>
              <a:sym typeface="Arial"/>
            </a:endParaRPr>
          </a:p>
        </p:txBody>
      </p:sp>
      <p:sp>
        <p:nvSpPr>
          <p:cNvPr id="694" name="Google Shape;694;p73"/>
          <p:cNvSpPr/>
          <p:nvPr/>
        </p:nvSpPr>
        <p:spPr>
          <a:xfrm>
            <a:off x="2497447" y="4301804"/>
            <a:ext cx="1332980" cy="282918"/>
          </a:xfrm>
          <a:prstGeom prst="roundRect">
            <a:avLst>
              <a:gd fmla="val 12319"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WAREHOUSES</a:t>
            </a:r>
            <a:endParaRPr b="0" i="0" sz="1400" u="none" cap="none" strike="noStrike">
              <a:solidFill>
                <a:srgbClr val="000000"/>
              </a:solidFill>
              <a:latin typeface="Arial"/>
              <a:ea typeface="Arial"/>
              <a:cs typeface="Arial"/>
              <a:sym typeface="Arial"/>
            </a:endParaRPr>
          </a:p>
        </p:txBody>
      </p:sp>
      <p:sp>
        <p:nvSpPr>
          <p:cNvPr id="695" name="Google Shape;695;p73"/>
          <p:cNvSpPr/>
          <p:nvPr/>
        </p:nvSpPr>
        <p:spPr>
          <a:xfrm>
            <a:off x="5306989" y="4301804"/>
            <a:ext cx="1332980" cy="282918"/>
          </a:xfrm>
          <a:prstGeom prst="roundRect">
            <a:avLst>
              <a:gd fmla="val 16436"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BACKOFFICE</a:t>
            </a:r>
            <a:endParaRPr b="0" i="0" sz="1400" u="none" cap="none" strike="noStrike">
              <a:solidFill>
                <a:srgbClr val="000000"/>
              </a:solidFill>
              <a:latin typeface="Arial"/>
              <a:ea typeface="Arial"/>
              <a:cs typeface="Arial"/>
              <a:sym typeface="Arial"/>
            </a:endParaRPr>
          </a:p>
        </p:txBody>
      </p:sp>
      <p:sp>
        <p:nvSpPr>
          <p:cNvPr id="696" name="Google Shape;696;p73"/>
          <p:cNvSpPr/>
          <p:nvPr/>
        </p:nvSpPr>
        <p:spPr>
          <a:xfrm>
            <a:off x="2571302" y="3149081"/>
            <a:ext cx="3985626" cy="209954"/>
          </a:xfrm>
          <a:prstGeom prst="roundRect">
            <a:avLst>
              <a:gd fmla="val 11266"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7030A0"/>
                </a:solidFill>
                <a:latin typeface="Calibri"/>
                <a:ea typeface="Calibri"/>
                <a:cs typeface="Calibri"/>
                <a:sym typeface="Calibri"/>
              </a:rPr>
              <a:t>Orchestration</a:t>
            </a:r>
            <a:endParaRPr b="1" i="0" sz="900" u="none" cap="none" strike="noStrike">
              <a:solidFill>
                <a:srgbClr val="7030A0"/>
              </a:solidFill>
              <a:latin typeface="Calibri"/>
              <a:ea typeface="Calibri"/>
              <a:cs typeface="Calibri"/>
              <a:sym typeface="Calibri"/>
            </a:endParaRPr>
          </a:p>
        </p:txBody>
      </p:sp>
      <p:sp>
        <p:nvSpPr>
          <p:cNvPr id="697" name="Google Shape;697;p73"/>
          <p:cNvSpPr/>
          <p:nvPr/>
        </p:nvSpPr>
        <p:spPr>
          <a:xfrm>
            <a:off x="2569488" y="2067800"/>
            <a:ext cx="1927595" cy="209954"/>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0E6C6E"/>
                </a:solidFill>
                <a:latin typeface="Calibri"/>
                <a:ea typeface="Calibri"/>
                <a:cs typeface="Calibri"/>
                <a:sym typeface="Calibri"/>
              </a:rPr>
              <a:t>Order Capture</a:t>
            </a:r>
            <a:endParaRPr b="0" i="0" sz="1400" u="none" cap="none" strike="noStrike">
              <a:solidFill>
                <a:srgbClr val="000000"/>
              </a:solidFill>
              <a:latin typeface="Arial"/>
              <a:ea typeface="Arial"/>
              <a:cs typeface="Arial"/>
              <a:sym typeface="Arial"/>
            </a:endParaRPr>
          </a:p>
        </p:txBody>
      </p:sp>
      <p:sp>
        <p:nvSpPr>
          <p:cNvPr id="698" name="Google Shape;698;p73"/>
          <p:cNvSpPr/>
          <p:nvPr/>
        </p:nvSpPr>
        <p:spPr>
          <a:xfrm>
            <a:off x="4616301" y="2067800"/>
            <a:ext cx="1938814" cy="209954"/>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0E6C6E"/>
                </a:solidFill>
                <a:latin typeface="Calibri"/>
                <a:ea typeface="Calibri"/>
                <a:cs typeface="Calibri"/>
                <a:sym typeface="Calibri"/>
              </a:rPr>
              <a:t>Return Capture</a:t>
            </a:r>
            <a:endParaRPr b="0" i="0" sz="1400" u="none" cap="none" strike="noStrike">
              <a:solidFill>
                <a:srgbClr val="000000"/>
              </a:solidFill>
              <a:latin typeface="Arial"/>
              <a:ea typeface="Arial"/>
              <a:cs typeface="Arial"/>
              <a:sym typeface="Arial"/>
            </a:endParaRPr>
          </a:p>
        </p:txBody>
      </p:sp>
      <p:sp>
        <p:nvSpPr>
          <p:cNvPr id="699" name="Google Shape;699;p73"/>
          <p:cNvSpPr/>
          <p:nvPr/>
        </p:nvSpPr>
        <p:spPr>
          <a:xfrm>
            <a:off x="2571300" y="2705825"/>
            <a:ext cx="703200" cy="228900"/>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0E6C6E"/>
                </a:solidFill>
                <a:latin typeface="Calibri"/>
                <a:ea typeface="Calibri"/>
                <a:cs typeface="Calibri"/>
                <a:sym typeface="Calibri"/>
              </a:rPr>
              <a:t>Product</a:t>
            </a:r>
            <a:endParaRPr b="0" i="0" sz="1400" u="none" cap="none" strike="noStrike">
              <a:solidFill>
                <a:srgbClr val="000000"/>
              </a:solidFill>
              <a:latin typeface="Arial"/>
              <a:ea typeface="Arial"/>
              <a:cs typeface="Arial"/>
              <a:sym typeface="Arial"/>
            </a:endParaRPr>
          </a:p>
        </p:txBody>
      </p:sp>
      <p:sp>
        <p:nvSpPr>
          <p:cNvPr id="700" name="Google Shape;700;p73"/>
          <p:cNvSpPr/>
          <p:nvPr/>
        </p:nvSpPr>
        <p:spPr>
          <a:xfrm>
            <a:off x="3394225" y="2705876"/>
            <a:ext cx="703200" cy="228900"/>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0E6C6E"/>
                </a:solidFill>
                <a:latin typeface="Calibri"/>
                <a:ea typeface="Calibri"/>
                <a:cs typeface="Calibri"/>
                <a:sym typeface="Calibri"/>
              </a:rPr>
              <a:t>Pricing</a:t>
            </a:r>
            <a:endParaRPr b="0" i="0" sz="1400" u="none" cap="none" strike="noStrike">
              <a:solidFill>
                <a:srgbClr val="000000"/>
              </a:solidFill>
              <a:latin typeface="Arial"/>
              <a:ea typeface="Arial"/>
              <a:cs typeface="Arial"/>
              <a:sym typeface="Arial"/>
            </a:endParaRPr>
          </a:p>
        </p:txBody>
      </p:sp>
      <p:sp>
        <p:nvSpPr>
          <p:cNvPr id="701" name="Google Shape;701;p73"/>
          <p:cNvSpPr/>
          <p:nvPr/>
        </p:nvSpPr>
        <p:spPr>
          <a:xfrm>
            <a:off x="4223425" y="2705902"/>
            <a:ext cx="703200" cy="228900"/>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0E6C6E"/>
                </a:solidFill>
                <a:latin typeface="Calibri"/>
                <a:ea typeface="Calibri"/>
                <a:cs typeface="Calibri"/>
                <a:sym typeface="Calibri"/>
              </a:rPr>
              <a:t>Promotion</a:t>
            </a:r>
            <a:endParaRPr b="0" i="0" sz="1400" u="none" cap="none" strike="noStrike">
              <a:solidFill>
                <a:srgbClr val="000000"/>
              </a:solidFill>
              <a:latin typeface="Arial"/>
              <a:ea typeface="Arial"/>
              <a:cs typeface="Arial"/>
              <a:sym typeface="Arial"/>
            </a:endParaRPr>
          </a:p>
        </p:txBody>
      </p:sp>
      <p:sp>
        <p:nvSpPr>
          <p:cNvPr id="702" name="Google Shape;702;p73"/>
          <p:cNvSpPr/>
          <p:nvPr/>
        </p:nvSpPr>
        <p:spPr>
          <a:xfrm>
            <a:off x="5104900" y="2705877"/>
            <a:ext cx="703200" cy="228900"/>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0E6C6E"/>
                </a:solidFill>
                <a:latin typeface="Calibri"/>
                <a:ea typeface="Calibri"/>
                <a:cs typeface="Calibri"/>
                <a:sym typeface="Calibri"/>
              </a:rPr>
              <a:t>My Account</a:t>
            </a:r>
            <a:endParaRPr b="0" i="0" sz="1400" u="none" cap="none" strike="noStrike">
              <a:solidFill>
                <a:srgbClr val="000000"/>
              </a:solidFill>
              <a:latin typeface="Arial"/>
              <a:ea typeface="Arial"/>
              <a:cs typeface="Arial"/>
              <a:sym typeface="Arial"/>
            </a:endParaRPr>
          </a:p>
        </p:txBody>
      </p:sp>
      <p:sp>
        <p:nvSpPr>
          <p:cNvPr id="703" name="Google Shape;703;p73"/>
          <p:cNvSpPr/>
          <p:nvPr/>
        </p:nvSpPr>
        <p:spPr>
          <a:xfrm>
            <a:off x="2571301" y="3811467"/>
            <a:ext cx="630996" cy="209954"/>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7030A0"/>
                </a:solidFill>
                <a:latin typeface="Calibri"/>
                <a:ea typeface="Calibri"/>
                <a:cs typeface="Calibri"/>
                <a:sym typeface="Calibri"/>
              </a:rPr>
              <a:t>Inventory</a:t>
            </a:r>
            <a:endParaRPr b="0" i="0" sz="1400" u="none" cap="none" strike="noStrike">
              <a:solidFill>
                <a:srgbClr val="000000"/>
              </a:solidFill>
              <a:latin typeface="Arial"/>
              <a:ea typeface="Arial"/>
              <a:cs typeface="Arial"/>
              <a:sym typeface="Arial"/>
            </a:endParaRPr>
          </a:p>
        </p:txBody>
      </p:sp>
      <p:sp>
        <p:nvSpPr>
          <p:cNvPr id="704" name="Google Shape;704;p73"/>
          <p:cNvSpPr/>
          <p:nvPr/>
        </p:nvSpPr>
        <p:spPr>
          <a:xfrm>
            <a:off x="3235910" y="3811467"/>
            <a:ext cx="650374" cy="209954"/>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7030A0"/>
                </a:solidFill>
                <a:latin typeface="Calibri"/>
                <a:ea typeface="Calibri"/>
                <a:cs typeface="Calibri"/>
                <a:sym typeface="Calibri"/>
              </a:rPr>
              <a:t>Availability</a:t>
            </a:r>
            <a:endParaRPr b="0" i="0" sz="1400" u="none" cap="none" strike="noStrike">
              <a:solidFill>
                <a:srgbClr val="000000"/>
              </a:solidFill>
              <a:latin typeface="Arial"/>
              <a:ea typeface="Arial"/>
              <a:cs typeface="Arial"/>
              <a:sym typeface="Arial"/>
            </a:endParaRPr>
          </a:p>
        </p:txBody>
      </p:sp>
      <p:sp>
        <p:nvSpPr>
          <p:cNvPr id="705" name="Google Shape;705;p73"/>
          <p:cNvSpPr/>
          <p:nvPr/>
        </p:nvSpPr>
        <p:spPr>
          <a:xfrm>
            <a:off x="3924794" y="3811467"/>
            <a:ext cx="630996" cy="209954"/>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1" i="0" lang="en-GB" sz="800" u="none" cap="none" strike="noStrike">
                <a:solidFill>
                  <a:srgbClr val="7030A0"/>
                </a:solidFill>
                <a:latin typeface="Calibri"/>
                <a:ea typeface="Calibri"/>
                <a:cs typeface="Calibri"/>
                <a:sym typeface="Calibri"/>
              </a:rPr>
              <a:t>Order</a:t>
            </a:r>
            <a:endParaRPr b="0" i="0" sz="1400" u="none" cap="none" strike="noStrike">
              <a:solidFill>
                <a:srgbClr val="000000"/>
              </a:solidFill>
              <a:latin typeface="Arial"/>
              <a:ea typeface="Arial"/>
              <a:cs typeface="Arial"/>
              <a:sym typeface="Arial"/>
            </a:endParaRPr>
          </a:p>
        </p:txBody>
      </p:sp>
      <p:sp>
        <p:nvSpPr>
          <p:cNvPr id="706" name="Google Shape;706;p73"/>
          <p:cNvSpPr/>
          <p:nvPr/>
        </p:nvSpPr>
        <p:spPr>
          <a:xfrm>
            <a:off x="5255517" y="3811467"/>
            <a:ext cx="630996" cy="209954"/>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7030A0"/>
                </a:solidFill>
                <a:latin typeface="Calibri"/>
                <a:ea typeface="Calibri"/>
                <a:cs typeface="Calibri"/>
                <a:sym typeface="Calibri"/>
              </a:rPr>
              <a:t>Billing</a:t>
            </a:r>
            <a:endParaRPr b="0" i="0" sz="1400" u="none" cap="none" strike="noStrike">
              <a:solidFill>
                <a:srgbClr val="000000"/>
              </a:solidFill>
              <a:latin typeface="Arial"/>
              <a:ea typeface="Arial"/>
              <a:cs typeface="Arial"/>
              <a:sym typeface="Arial"/>
            </a:endParaRPr>
          </a:p>
        </p:txBody>
      </p:sp>
      <p:sp>
        <p:nvSpPr>
          <p:cNvPr id="707" name="Google Shape;707;p73"/>
          <p:cNvSpPr/>
          <p:nvPr/>
        </p:nvSpPr>
        <p:spPr>
          <a:xfrm>
            <a:off x="5919020" y="3811467"/>
            <a:ext cx="636093" cy="209954"/>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7030A0"/>
                </a:solidFill>
                <a:latin typeface="Calibri"/>
                <a:ea typeface="Calibri"/>
                <a:cs typeface="Calibri"/>
                <a:sym typeface="Calibri"/>
              </a:rPr>
              <a:t>Return</a:t>
            </a:r>
            <a:endParaRPr b="0" i="0" sz="1400" u="none" cap="none" strike="noStrike">
              <a:solidFill>
                <a:srgbClr val="000000"/>
              </a:solidFill>
              <a:latin typeface="Arial"/>
              <a:ea typeface="Arial"/>
              <a:cs typeface="Arial"/>
              <a:sym typeface="Arial"/>
            </a:endParaRPr>
          </a:p>
        </p:txBody>
      </p:sp>
      <p:pic>
        <p:nvPicPr>
          <p:cNvPr id="708" name="Google Shape;708;p73"/>
          <p:cNvPicPr preferRelativeResize="0"/>
          <p:nvPr/>
        </p:nvPicPr>
        <p:blipFill rotWithShape="1">
          <a:blip r:embed="rId5">
            <a:alphaModFix/>
          </a:blip>
          <a:srcRect b="0" l="0" r="0" t="0"/>
          <a:stretch/>
        </p:blipFill>
        <p:spPr>
          <a:xfrm>
            <a:off x="3966316" y="3487415"/>
            <a:ext cx="1322406" cy="186339"/>
          </a:xfrm>
          <a:prstGeom prst="rect">
            <a:avLst/>
          </a:prstGeom>
          <a:noFill/>
          <a:ln>
            <a:noFill/>
          </a:ln>
        </p:spPr>
      </p:pic>
      <p:sp>
        <p:nvSpPr>
          <p:cNvPr id="709" name="Google Shape;709;p73"/>
          <p:cNvSpPr/>
          <p:nvPr/>
        </p:nvSpPr>
        <p:spPr>
          <a:xfrm rot="-5400000">
            <a:off x="1069245" y="2904821"/>
            <a:ext cx="2071287" cy="282917"/>
          </a:xfrm>
          <a:prstGeom prst="roundRect">
            <a:avLst>
              <a:gd fmla="val 14220"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CARRIER</a:t>
            </a:r>
            <a:endParaRPr b="1" i="0" sz="1050" u="none" cap="none" strike="noStrike">
              <a:solidFill>
                <a:schemeClr val="lt1"/>
              </a:solidFill>
              <a:latin typeface="Calibri"/>
              <a:ea typeface="Calibri"/>
              <a:cs typeface="Calibri"/>
              <a:sym typeface="Calibri"/>
            </a:endParaRPr>
          </a:p>
        </p:txBody>
      </p:sp>
      <p:sp>
        <p:nvSpPr>
          <p:cNvPr id="710" name="Google Shape;710;p73"/>
          <p:cNvSpPr/>
          <p:nvPr/>
        </p:nvSpPr>
        <p:spPr>
          <a:xfrm rot="5400000">
            <a:off x="5983253" y="2904821"/>
            <a:ext cx="2071287" cy="282917"/>
          </a:xfrm>
          <a:prstGeom prst="roundRect">
            <a:avLst>
              <a:gd fmla="val 14220" name="adj"/>
            </a:avLst>
          </a:prstGeom>
          <a:solidFill>
            <a:srgbClr val="9BA1A7">
              <a:alpha val="42352"/>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1" i="0" lang="en-GB" sz="1050" u="none" cap="none" strike="noStrike">
                <a:solidFill>
                  <a:schemeClr val="lt1"/>
                </a:solidFill>
                <a:latin typeface="Calibri"/>
                <a:ea typeface="Calibri"/>
                <a:cs typeface="Calibri"/>
                <a:sym typeface="Calibri"/>
              </a:rPr>
              <a:t>PAYMENT</a:t>
            </a:r>
            <a:endParaRPr b="0" i="0" sz="1400" u="none" cap="none" strike="noStrike">
              <a:solidFill>
                <a:srgbClr val="000000"/>
              </a:solidFill>
              <a:latin typeface="Arial"/>
              <a:ea typeface="Arial"/>
              <a:cs typeface="Arial"/>
              <a:sym typeface="Arial"/>
            </a:endParaRPr>
          </a:p>
        </p:txBody>
      </p:sp>
      <p:pic>
        <p:nvPicPr>
          <p:cNvPr id="711" name="Google Shape;711;p73"/>
          <p:cNvPicPr preferRelativeResize="0"/>
          <p:nvPr/>
        </p:nvPicPr>
        <p:blipFill rotWithShape="1">
          <a:blip r:embed="rId6">
            <a:alphaModFix/>
          </a:blip>
          <a:srcRect b="0" l="0" r="0" t="0"/>
          <a:stretch/>
        </p:blipFill>
        <p:spPr>
          <a:xfrm>
            <a:off x="6904388" y="2031145"/>
            <a:ext cx="229016" cy="229016"/>
          </a:xfrm>
          <a:prstGeom prst="rect">
            <a:avLst/>
          </a:prstGeom>
          <a:noFill/>
          <a:ln>
            <a:noFill/>
          </a:ln>
        </p:spPr>
      </p:pic>
      <p:pic>
        <p:nvPicPr>
          <p:cNvPr id="712" name="Google Shape;712;p73"/>
          <p:cNvPicPr preferRelativeResize="0"/>
          <p:nvPr/>
        </p:nvPicPr>
        <p:blipFill rotWithShape="1">
          <a:blip r:embed="rId7">
            <a:alphaModFix/>
          </a:blip>
          <a:srcRect b="0" l="0" r="0" t="0"/>
          <a:stretch/>
        </p:blipFill>
        <p:spPr>
          <a:xfrm>
            <a:off x="1990380" y="2031145"/>
            <a:ext cx="229016" cy="229016"/>
          </a:xfrm>
          <a:prstGeom prst="rect">
            <a:avLst/>
          </a:prstGeom>
          <a:noFill/>
          <a:ln>
            <a:noFill/>
          </a:ln>
        </p:spPr>
      </p:pic>
      <p:sp>
        <p:nvSpPr>
          <p:cNvPr id="713" name="Google Shape;713;p73"/>
          <p:cNvSpPr/>
          <p:nvPr/>
        </p:nvSpPr>
        <p:spPr>
          <a:xfrm>
            <a:off x="4592013" y="3811467"/>
            <a:ext cx="630996" cy="209954"/>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1" i="0" lang="en-GB" sz="800" u="none" cap="none" strike="noStrike">
                <a:solidFill>
                  <a:srgbClr val="7030A0"/>
                </a:solidFill>
                <a:latin typeface="Calibri"/>
                <a:ea typeface="Calibri"/>
                <a:cs typeface="Calibri"/>
                <a:sym typeface="Calibri"/>
              </a:rPr>
              <a:t>Fulfilment</a:t>
            </a:r>
            <a:endParaRPr b="1" i="0" sz="800" u="none" cap="none" strike="noStrike">
              <a:solidFill>
                <a:srgbClr val="7030A0"/>
              </a:solidFill>
              <a:latin typeface="Calibri"/>
              <a:ea typeface="Calibri"/>
              <a:cs typeface="Calibri"/>
              <a:sym typeface="Calibri"/>
            </a:endParaRPr>
          </a:p>
        </p:txBody>
      </p:sp>
      <p:sp>
        <p:nvSpPr>
          <p:cNvPr id="714" name="Google Shape;714;p73"/>
          <p:cNvSpPr txBox="1"/>
          <p:nvPr/>
        </p:nvSpPr>
        <p:spPr>
          <a:xfrm>
            <a:off x="2988778" y="2321625"/>
            <a:ext cx="3157500" cy="35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GB" sz="1400" u="none" cap="none" strike="noStrike">
                <a:solidFill>
                  <a:srgbClr val="FFFFFF"/>
                </a:solidFill>
                <a:latin typeface="Arial"/>
                <a:ea typeface="Arial"/>
                <a:cs typeface="Arial"/>
                <a:sym typeface="Arial"/>
              </a:rPr>
              <a:t>ECommerce / ERP/ Customer Care </a:t>
            </a:r>
            <a:endParaRPr b="0" i="0" sz="1400" u="none" cap="none" strike="noStrike">
              <a:solidFill>
                <a:srgbClr val="FFFFFF"/>
              </a:solidFill>
              <a:latin typeface="Arial"/>
              <a:ea typeface="Arial"/>
              <a:cs typeface="Arial"/>
              <a:sym typeface="Arial"/>
            </a:endParaRPr>
          </a:p>
        </p:txBody>
      </p:sp>
      <p:sp>
        <p:nvSpPr>
          <p:cNvPr id="715" name="Google Shape;715;p73"/>
          <p:cNvSpPr/>
          <p:nvPr/>
        </p:nvSpPr>
        <p:spPr>
          <a:xfrm>
            <a:off x="5885475" y="2705875"/>
            <a:ext cx="703200" cy="228900"/>
          </a:xfrm>
          <a:prstGeom prst="roundRect">
            <a:avLst>
              <a:gd fmla="val 17643" name="adj"/>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1" i="0" lang="en-GB" sz="825" u="none" cap="none" strike="noStrike">
                <a:solidFill>
                  <a:srgbClr val="0E6C6E"/>
                </a:solidFill>
                <a:latin typeface="Calibri"/>
                <a:ea typeface="Calibri"/>
                <a:cs typeface="Calibri"/>
                <a:sym typeface="Calibri"/>
              </a:rPr>
              <a:t>Assisted Checkout</a:t>
            </a:r>
            <a:endParaRPr b="0" i="0" sz="1400" u="none" cap="none" strike="noStrike">
              <a:solidFill>
                <a:srgbClr val="000000"/>
              </a:solidFill>
              <a:latin typeface="Arial"/>
              <a:ea typeface="Arial"/>
              <a:cs typeface="Arial"/>
              <a:sym typeface="Arial"/>
            </a:endParaRPr>
          </a:p>
        </p:txBody>
      </p:sp>
      <p:sp>
        <p:nvSpPr>
          <p:cNvPr id="716" name="Google Shape;716;p73"/>
          <p:cNvSpPr txBox="1"/>
          <p:nvPr>
            <p:ph type="title"/>
          </p:nvPr>
        </p:nvSpPr>
        <p:spPr>
          <a:xfrm>
            <a:off x="354080" y="288753"/>
            <a:ext cx="7736100" cy="343500"/>
          </a:xfrm>
          <a:prstGeom prst="rect">
            <a:avLst/>
          </a:prstGeom>
        </p:spPr>
        <p:txBody>
          <a:bodyPr anchorCtr="0" anchor="t" bIns="34275" lIns="68575" spcFirstLastPara="1" rIns="68575" wrap="square" tIns="34275">
            <a:noAutofit/>
          </a:bodyPr>
          <a:lstStyle/>
          <a:p>
            <a:pPr indent="0" lvl="0" marL="0" rtl="0" algn="l">
              <a:spcBef>
                <a:spcPts val="0"/>
              </a:spcBef>
              <a:spcAft>
                <a:spcPts val="0"/>
              </a:spcAft>
              <a:buNone/>
            </a:pPr>
            <a:r>
              <a:rPr lang="en-GB"/>
              <a:t>Fluent Commerce OMS Ecosystem Overview</a:t>
            </a:r>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1" name="Shape 721"/>
        <p:cNvGrpSpPr/>
        <p:nvPr/>
      </p:nvGrpSpPr>
      <p:grpSpPr>
        <a:xfrm>
          <a:off x="0" y="0"/>
          <a:ext cx="0" cy="0"/>
          <a:chOff x="0" y="0"/>
          <a:chExt cx="0" cy="0"/>
        </a:xfrm>
      </p:grpSpPr>
      <p:pic>
        <p:nvPicPr>
          <p:cNvPr id="722" name="Google Shape;722;p74"/>
          <p:cNvPicPr preferRelativeResize="0"/>
          <p:nvPr/>
        </p:nvPicPr>
        <p:blipFill rotWithShape="1">
          <a:blip r:embed="rId3">
            <a:alphaModFix/>
          </a:blip>
          <a:srcRect b="0" l="0" r="0" t="0"/>
          <a:stretch/>
        </p:blipFill>
        <p:spPr>
          <a:xfrm>
            <a:off x="3404491" y="711298"/>
            <a:ext cx="5084813" cy="4432202"/>
          </a:xfrm>
          <a:prstGeom prst="rect">
            <a:avLst/>
          </a:prstGeom>
          <a:noFill/>
          <a:ln>
            <a:noFill/>
          </a:ln>
        </p:spPr>
      </p:pic>
      <p:sp>
        <p:nvSpPr>
          <p:cNvPr id="723" name="Google Shape;723;p74"/>
          <p:cNvSpPr txBox="1"/>
          <p:nvPr/>
        </p:nvSpPr>
        <p:spPr>
          <a:xfrm>
            <a:off x="354075" y="1247950"/>
            <a:ext cx="2990100" cy="291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rgbClr val="360055"/>
                </a:solidFill>
                <a:latin typeface="Calibri"/>
                <a:ea typeface="Calibri"/>
                <a:cs typeface="Calibri"/>
                <a:sym typeface="Calibri"/>
              </a:rPr>
              <a:t>Relevant domain entities:</a:t>
            </a:r>
            <a:endParaRPr b="0" i="0" sz="1800" u="none" cap="none" strike="noStrike">
              <a:solidFill>
                <a:srgbClr val="360055"/>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360055"/>
              </a:solidFill>
              <a:latin typeface="Calibri"/>
              <a:ea typeface="Calibri"/>
              <a:cs typeface="Calibri"/>
              <a:sym typeface="Calibri"/>
            </a:endParaRPr>
          </a:p>
          <a:p>
            <a:pPr indent="-330200" lvl="0" marL="457200" marR="0" rtl="0" algn="l">
              <a:lnSpc>
                <a:spcPct val="115000"/>
              </a:lnSpc>
              <a:spcBef>
                <a:spcPts val="0"/>
              </a:spcBef>
              <a:spcAft>
                <a:spcPts val="0"/>
              </a:spcAft>
              <a:buClr>
                <a:srgbClr val="360055"/>
              </a:buClr>
              <a:buSzPts val="1600"/>
              <a:buFont typeface="Calibri"/>
              <a:buChar char="●"/>
            </a:pPr>
            <a:r>
              <a:rPr b="0" i="0" lang="en-GB" sz="1600" u="none" cap="none" strike="noStrike">
                <a:solidFill>
                  <a:srgbClr val="360055"/>
                </a:solidFill>
                <a:latin typeface="Calibri"/>
                <a:ea typeface="Calibri"/>
                <a:cs typeface="Calibri"/>
                <a:sym typeface="Calibri"/>
              </a:rPr>
              <a:t>Order</a:t>
            </a:r>
            <a:endParaRPr b="0" i="0" sz="1600" u="none" cap="none" strike="noStrike">
              <a:solidFill>
                <a:srgbClr val="360055"/>
              </a:solidFill>
              <a:latin typeface="Calibri"/>
              <a:ea typeface="Calibri"/>
              <a:cs typeface="Calibri"/>
              <a:sym typeface="Calibri"/>
            </a:endParaRPr>
          </a:p>
          <a:p>
            <a:pPr indent="-330200" lvl="0" marL="457200" marR="0" rtl="0" algn="l">
              <a:lnSpc>
                <a:spcPct val="115000"/>
              </a:lnSpc>
              <a:spcBef>
                <a:spcPts val="0"/>
              </a:spcBef>
              <a:spcAft>
                <a:spcPts val="0"/>
              </a:spcAft>
              <a:buClr>
                <a:srgbClr val="360055"/>
              </a:buClr>
              <a:buSzPts val="1600"/>
              <a:buFont typeface="Calibri"/>
              <a:buChar char="●"/>
            </a:pPr>
            <a:r>
              <a:rPr b="0" i="0" lang="en-GB" sz="1600" u="none" cap="none" strike="noStrike">
                <a:solidFill>
                  <a:srgbClr val="360055"/>
                </a:solidFill>
                <a:latin typeface="Calibri"/>
                <a:ea typeface="Calibri"/>
                <a:cs typeface="Calibri"/>
                <a:sym typeface="Calibri"/>
              </a:rPr>
              <a:t>FinancialTransaction</a:t>
            </a:r>
            <a:endParaRPr b="0" i="0" sz="1600" u="none" cap="none" strike="noStrike">
              <a:solidFill>
                <a:srgbClr val="360055"/>
              </a:solidFill>
              <a:latin typeface="Calibri"/>
              <a:ea typeface="Calibri"/>
              <a:cs typeface="Calibri"/>
              <a:sym typeface="Calibri"/>
            </a:endParaRPr>
          </a:p>
          <a:p>
            <a:pPr indent="-330200" lvl="0" marL="457200" marR="0" rtl="0" algn="l">
              <a:lnSpc>
                <a:spcPct val="115000"/>
              </a:lnSpc>
              <a:spcBef>
                <a:spcPts val="0"/>
              </a:spcBef>
              <a:spcAft>
                <a:spcPts val="0"/>
              </a:spcAft>
              <a:buClr>
                <a:srgbClr val="360055"/>
              </a:buClr>
              <a:buSzPts val="1600"/>
              <a:buFont typeface="Calibri"/>
              <a:buChar char="●"/>
            </a:pPr>
            <a:r>
              <a:rPr b="0" i="0" lang="en-GB" sz="1600" u="none" cap="none" strike="noStrike">
                <a:solidFill>
                  <a:srgbClr val="360055"/>
                </a:solidFill>
                <a:latin typeface="Calibri"/>
                <a:ea typeface="Calibri"/>
                <a:cs typeface="Calibri"/>
                <a:sym typeface="Calibri"/>
              </a:rPr>
              <a:t>ReturnOrder</a:t>
            </a:r>
            <a:endParaRPr b="0" i="0" sz="1600" u="none" cap="none" strike="noStrike">
              <a:solidFill>
                <a:srgbClr val="360055"/>
              </a:solidFill>
              <a:latin typeface="Calibri"/>
              <a:ea typeface="Calibri"/>
              <a:cs typeface="Calibri"/>
              <a:sym typeface="Calibri"/>
            </a:endParaRPr>
          </a:p>
          <a:p>
            <a:pPr indent="-330200" lvl="1" marL="914400" marR="0" rtl="0" algn="l">
              <a:lnSpc>
                <a:spcPct val="115000"/>
              </a:lnSpc>
              <a:spcBef>
                <a:spcPts val="0"/>
              </a:spcBef>
              <a:spcAft>
                <a:spcPts val="0"/>
              </a:spcAft>
              <a:buClr>
                <a:srgbClr val="360055"/>
              </a:buClr>
              <a:buSzPts val="1600"/>
              <a:buFont typeface="Calibri"/>
              <a:buChar char="○"/>
            </a:pPr>
            <a:r>
              <a:rPr b="0" i="0" lang="en-GB" sz="1600" u="none" cap="none" strike="noStrike">
                <a:solidFill>
                  <a:srgbClr val="360055"/>
                </a:solidFill>
                <a:latin typeface="Calibri"/>
                <a:ea typeface="Calibri"/>
                <a:cs typeface="Calibri"/>
                <a:sym typeface="Calibri"/>
              </a:rPr>
              <a:t>ReturnFulfilment</a:t>
            </a:r>
            <a:endParaRPr b="0" i="0" sz="1600" u="none" cap="none" strike="noStrike">
              <a:solidFill>
                <a:srgbClr val="360055"/>
              </a:solidFill>
              <a:latin typeface="Calibri"/>
              <a:ea typeface="Calibri"/>
              <a:cs typeface="Calibri"/>
              <a:sym typeface="Calibri"/>
            </a:endParaRPr>
          </a:p>
          <a:p>
            <a:pPr indent="-330200" lvl="0" marL="457200" marR="0" rtl="0" algn="l">
              <a:lnSpc>
                <a:spcPct val="115000"/>
              </a:lnSpc>
              <a:spcBef>
                <a:spcPts val="0"/>
              </a:spcBef>
              <a:spcAft>
                <a:spcPts val="0"/>
              </a:spcAft>
              <a:buClr>
                <a:srgbClr val="360055"/>
              </a:buClr>
              <a:buSzPts val="1600"/>
              <a:buFont typeface="Calibri"/>
              <a:buChar char="●"/>
            </a:pPr>
            <a:r>
              <a:rPr b="0" i="0" lang="en-GB" sz="1600" u="none" cap="none" strike="noStrike">
                <a:solidFill>
                  <a:srgbClr val="360055"/>
                </a:solidFill>
                <a:latin typeface="Calibri"/>
                <a:ea typeface="Calibri"/>
                <a:cs typeface="Calibri"/>
                <a:sym typeface="Calibri"/>
              </a:rPr>
              <a:t>BillingAccount</a:t>
            </a:r>
            <a:endParaRPr b="0" i="0" sz="1600" u="none" cap="none" strike="noStrike">
              <a:solidFill>
                <a:srgbClr val="360055"/>
              </a:solidFill>
              <a:latin typeface="Calibri"/>
              <a:ea typeface="Calibri"/>
              <a:cs typeface="Calibri"/>
              <a:sym typeface="Calibri"/>
            </a:endParaRPr>
          </a:p>
          <a:p>
            <a:pPr indent="-330200" lvl="1" marL="914400" marR="0" rtl="0" algn="l">
              <a:lnSpc>
                <a:spcPct val="115000"/>
              </a:lnSpc>
              <a:spcBef>
                <a:spcPts val="0"/>
              </a:spcBef>
              <a:spcAft>
                <a:spcPts val="0"/>
              </a:spcAft>
              <a:buClr>
                <a:srgbClr val="360055"/>
              </a:buClr>
              <a:buSzPts val="1600"/>
              <a:buFont typeface="Calibri"/>
              <a:buChar char="○"/>
            </a:pPr>
            <a:r>
              <a:rPr b="0" i="0" lang="en-GB" sz="1600" u="none" cap="none" strike="noStrike">
                <a:solidFill>
                  <a:srgbClr val="360055"/>
                </a:solidFill>
                <a:latin typeface="Calibri"/>
                <a:ea typeface="Calibri"/>
                <a:cs typeface="Calibri"/>
                <a:sym typeface="Calibri"/>
              </a:rPr>
              <a:t>Invoice</a:t>
            </a:r>
            <a:endParaRPr b="0" i="0" sz="1600" u="none" cap="none" strike="noStrike">
              <a:solidFill>
                <a:srgbClr val="360055"/>
              </a:solidFill>
              <a:latin typeface="Calibri"/>
              <a:ea typeface="Calibri"/>
              <a:cs typeface="Calibri"/>
              <a:sym typeface="Calibri"/>
            </a:endParaRPr>
          </a:p>
          <a:p>
            <a:pPr indent="-330200" lvl="1" marL="914400" marR="0" rtl="0" algn="l">
              <a:lnSpc>
                <a:spcPct val="115000"/>
              </a:lnSpc>
              <a:spcBef>
                <a:spcPts val="0"/>
              </a:spcBef>
              <a:spcAft>
                <a:spcPts val="0"/>
              </a:spcAft>
              <a:buClr>
                <a:srgbClr val="360055"/>
              </a:buClr>
              <a:buSzPts val="1600"/>
              <a:buFont typeface="Calibri"/>
              <a:buChar char="○"/>
            </a:pPr>
            <a:r>
              <a:rPr b="0" i="0" lang="en-GB" sz="1600" u="none" cap="none" strike="noStrike">
                <a:solidFill>
                  <a:srgbClr val="360055"/>
                </a:solidFill>
                <a:latin typeface="Calibri"/>
                <a:ea typeface="Calibri"/>
                <a:cs typeface="Calibri"/>
                <a:sym typeface="Calibri"/>
              </a:rPr>
              <a:t>Credit Memo</a:t>
            </a:r>
            <a:endParaRPr b="0" i="0" sz="1600" u="none" cap="none" strike="noStrike">
              <a:solidFill>
                <a:srgbClr val="360055"/>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360055"/>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360055"/>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360055"/>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360055"/>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360055"/>
              </a:solidFill>
              <a:latin typeface="Calibri"/>
              <a:ea typeface="Calibri"/>
              <a:cs typeface="Calibri"/>
              <a:sym typeface="Calibri"/>
            </a:endParaRPr>
          </a:p>
        </p:txBody>
      </p:sp>
      <p:sp>
        <p:nvSpPr>
          <p:cNvPr id="724" name="Google Shape;724;p74"/>
          <p:cNvSpPr txBox="1"/>
          <p:nvPr>
            <p:ph type="title"/>
          </p:nvPr>
        </p:nvSpPr>
        <p:spPr>
          <a:xfrm>
            <a:off x="354080" y="288753"/>
            <a:ext cx="7736100" cy="343500"/>
          </a:xfrm>
          <a:prstGeom prst="rect">
            <a:avLst/>
          </a:prstGeom>
        </p:spPr>
        <p:txBody>
          <a:bodyPr anchorCtr="0" anchor="t" bIns="34275" lIns="68575" spcFirstLastPara="1" rIns="68575" wrap="square" tIns="34275">
            <a:noAutofit/>
          </a:bodyPr>
          <a:lstStyle/>
          <a:p>
            <a:pPr indent="0" lvl="0" marL="0" rtl="0" algn="l">
              <a:spcBef>
                <a:spcPts val="0"/>
              </a:spcBef>
              <a:spcAft>
                <a:spcPts val="0"/>
              </a:spcAft>
              <a:buNone/>
            </a:pPr>
            <a:r>
              <a:rPr lang="en-GB"/>
              <a:t>Fluent Commerce OMS Domain Model</a:t>
            </a:r>
            <a:endParaRPr/>
          </a:p>
        </p:txBody>
      </p:sp>
      <p:sp>
        <p:nvSpPr>
          <p:cNvPr id="725" name="Google Shape;725;p74"/>
          <p:cNvSpPr txBox="1"/>
          <p:nvPr/>
        </p:nvSpPr>
        <p:spPr>
          <a:xfrm>
            <a:off x="526150" y="4300775"/>
            <a:ext cx="1242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solidFill>
                  <a:srgbClr val="000000"/>
                </a:solidFill>
                <a:highlight>
                  <a:srgbClr val="FF0000"/>
                </a:highlight>
              </a:rPr>
              <a:t>OUTDATED!</a:t>
            </a:r>
            <a:endParaRPr>
              <a:solidFill>
                <a:srgbClr val="000000"/>
              </a:solidFill>
              <a:highlight>
                <a:srgbClr val="FF0000"/>
              </a:highlight>
            </a:endParaRPr>
          </a:p>
        </p:txBody>
      </p:sp>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