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5143500" cx="9144000"/>
  <p:notesSz cx="6858000" cy="9144000"/>
  <p:embeddedFontLst>
    <p:embeddedFont>
      <p:font typeface="Roboto"/>
      <p:regular r:id="rId60"/>
      <p:bold r:id="rId61"/>
      <p:italic r:id="rId62"/>
      <p:boldItalic r:id="rId63"/>
    </p:embeddedFont>
    <p:embeddedFont>
      <p:font typeface="Inter SemiBold"/>
      <p:regular r:id="rId64"/>
      <p:bold r:id="rId65"/>
    </p:embeddedFont>
    <p:embeddedFont>
      <p:font typeface="Lato"/>
      <p:regular r:id="rId66"/>
      <p:bold r:id="rId67"/>
      <p:italic r:id="rId68"/>
      <p:boldItalic r:id="rId69"/>
    </p:embeddedFont>
    <p:embeddedFont>
      <p:font typeface="Inter"/>
      <p:regular r:id="rId70"/>
      <p:bold r:id="rId71"/>
    </p:embeddedFont>
    <p:embeddedFont>
      <p:font typeface="Arial Black"/>
      <p:regular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E288A0-E7F9-4B1E-A646-17DB199E6124}">
  <a:tblStyle styleId="{DAE288A0-E7F9-4B1E-A646-17DB199E6124}"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B4829AF-0DEF-4E42-B2CF-6C95BD39D892}"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A8959463-F731-44C2-81B9-2E7F04E39159}"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2" Type="http://schemas.openxmlformats.org/officeDocument/2006/relationships/font" Target="fonts/ArialBlack-regular.fntdata"/><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Inter-bold.fntdata"/><Relationship Id="rId70" Type="http://schemas.openxmlformats.org/officeDocument/2006/relationships/font" Target="fonts/Inter-regular.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Roboto-italic.fntdata"/><Relationship Id="rId61" Type="http://schemas.openxmlformats.org/officeDocument/2006/relationships/font" Target="fonts/Roboto-bold.fntdata"/><Relationship Id="rId20" Type="http://schemas.openxmlformats.org/officeDocument/2006/relationships/slide" Target="slides/slide15.xml"/><Relationship Id="rId64" Type="http://schemas.openxmlformats.org/officeDocument/2006/relationships/font" Target="fonts/InterSemiBold-regular.fntdata"/><Relationship Id="rId63" Type="http://schemas.openxmlformats.org/officeDocument/2006/relationships/font" Target="fonts/Roboto-boldItalic.fntdata"/><Relationship Id="rId22" Type="http://schemas.openxmlformats.org/officeDocument/2006/relationships/slide" Target="slides/slide17.xml"/><Relationship Id="rId66" Type="http://schemas.openxmlformats.org/officeDocument/2006/relationships/font" Target="fonts/Lato-regular.fntdata"/><Relationship Id="rId21" Type="http://schemas.openxmlformats.org/officeDocument/2006/relationships/slide" Target="slides/slide16.xml"/><Relationship Id="rId65" Type="http://schemas.openxmlformats.org/officeDocument/2006/relationships/font" Target="fonts/InterSemiBold-bold.fntdata"/><Relationship Id="rId24" Type="http://schemas.openxmlformats.org/officeDocument/2006/relationships/slide" Target="slides/slide19.xml"/><Relationship Id="rId68" Type="http://schemas.openxmlformats.org/officeDocument/2006/relationships/font" Target="fonts/Lato-italic.fntdata"/><Relationship Id="rId23" Type="http://schemas.openxmlformats.org/officeDocument/2006/relationships/slide" Target="slides/slide18.xml"/><Relationship Id="rId67" Type="http://schemas.openxmlformats.org/officeDocument/2006/relationships/font" Target="fonts/Lato-bold.fntdata"/><Relationship Id="rId60" Type="http://schemas.openxmlformats.org/officeDocument/2006/relationships/font" Target="fonts/Roboto-regular.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bold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ingo.fluentcommerce.com/configure/foundation/setup/accounts/" TargetMode="External"/><Relationship Id="rId3" Type="http://schemas.openxmlformats.org/officeDocument/2006/relationships/hyperlink" Target="https://lingo.fluentcommerce.com/overview/cloud-technology/support-slas/usage-limits/"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114902f9a7c_0_2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g114902f9a7c_0_2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1171459591a_0_10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1171459591a_0_1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761390c144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Cloud = AWS account</a:t>
            </a:r>
            <a:endParaRPr/>
          </a:p>
        </p:txBody>
      </p:sp>
      <p:sp>
        <p:nvSpPr>
          <p:cNvPr id="485" name="Google Shape;485;g2761390c144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2761390c144_1_34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lang="en">
                <a:solidFill>
                  <a:schemeClr val="dk1"/>
                </a:solidFill>
              </a:rPr>
              <a:t>Let’s cover some of the foundation aspects: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2 primary environments:</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sandbox vs. production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3 accounts (DEV or SIT / UAT / PROD)</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difference in the url</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more active regions (singapore)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Usage Limits</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 u="sng">
                <a:solidFill>
                  <a:schemeClr val="hlink"/>
                </a:solidFill>
                <a:hlinkClick r:id="rId2"/>
              </a:rPr>
              <a:t>https://lingo.fluentcommerce.com/configure/foundation/setup/accounts/</a:t>
            </a:r>
            <a:endParaRPr u="sng">
              <a:solidFill>
                <a:srgbClr val="0097A7"/>
              </a:solidFill>
            </a:endParaRPr>
          </a:p>
          <a:p>
            <a:pPr indent="-298450" lvl="1" marL="914400" rtl="0" algn="l">
              <a:lnSpc>
                <a:spcPct val="115000"/>
              </a:lnSpc>
              <a:spcBef>
                <a:spcPts val="0"/>
              </a:spcBef>
              <a:spcAft>
                <a:spcPts val="0"/>
              </a:spcAft>
              <a:buClr>
                <a:schemeClr val="dk1"/>
              </a:buClr>
              <a:buSzPts val="1100"/>
              <a:buChar char="-"/>
            </a:pPr>
            <a:r>
              <a:rPr lang="en" u="sng">
                <a:solidFill>
                  <a:schemeClr val="hlink"/>
                </a:solidFill>
                <a:hlinkClick r:id="rId3"/>
              </a:rPr>
              <a:t>https://lingo.fluentcommerce.com/overview/cloud-technology/support-slas/usage-limits/</a:t>
            </a:r>
            <a:endParaRPr>
              <a:solidFill>
                <a:schemeClr val="dk1"/>
              </a:solidFill>
            </a:endParaRPr>
          </a:p>
          <a:p>
            <a:pPr indent="0" lvl="0" marL="914400" rtl="0" algn="l">
              <a:lnSpc>
                <a:spcPct val="115000"/>
              </a:lnSpc>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p>
        </p:txBody>
      </p:sp>
      <p:sp>
        <p:nvSpPr>
          <p:cNvPr id="536" name="Google Shape;536;g2761390c144_1_3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2761390c144_1_66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g2761390c144_1_6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114902f9a7c_0_185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Multiple brands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Geographies e.g. France, Germany, Uk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Essentially different billing entities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Main entities that are retailer specific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Shared Location example:</a:t>
            </a:r>
            <a:endParaRPr>
              <a:solidFill>
                <a:schemeClr val="dk1"/>
              </a:solidFill>
            </a:endParaRPr>
          </a:p>
          <a:p>
            <a:pPr indent="-298450" lvl="1" marL="914400" rtl="0" algn="l">
              <a:spcBef>
                <a:spcPts val="0"/>
              </a:spcBef>
              <a:spcAft>
                <a:spcPts val="0"/>
              </a:spcAft>
              <a:buClr>
                <a:schemeClr val="dk1"/>
              </a:buClr>
              <a:buSzPts val="1100"/>
              <a:buChar char="-"/>
            </a:pPr>
            <a:r>
              <a:rPr lang="en">
                <a:solidFill>
                  <a:schemeClr val="dk1"/>
                </a:solidFill>
              </a:rPr>
              <a:t>Store of one retailer can be used by another retailer e.g. warehouse or collection point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Share Product Catalogue or Inventory</a:t>
            </a:r>
            <a:endParaRPr>
              <a:solidFill>
                <a:schemeClr val="dk1"/>
              </a:solidFill>
            </a:endParaRPr>
          </a:p>
          <a:p>
            <a:pPr indent="0" lvl="0" marL="0" rtl="0" algn="l">
              <a:spcBef>
                <a:spcPts val="0"/>
              </a:spcBef>
              <a:spcAft>
                <a:spcPts val="0"/>
              </a:spcAft>
              <a:buNone/>
            </a:pPr>
            <a:r>
              <a:t/>
            </a:r>
            <a:endParaRPr/>
          </a:p>
        </p:txBody>
      </p:sp>
      <p:sp>
        <p:nvSpPr>
          <p:cNvPr id="592" name="Google Shape;592;g114902f9a7c_0_18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1171459591a_0_185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g1171459591a_0_18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1069e81f827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0" name="Google Shape;630;g1069e81f827_1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400">
                <a:solidFill>
                  <a:srgbClr val="0096D7"/>
                </a:solidFill>
              </a:rPr>
              <a:t>Order Management:</a:t>
            </a:r>
            <a:r>
              <a:rPr b="1" lang="en" sz="1000">
                <a:solidFill>
                  <a:srgbClr val="434343"/>
                </a:solidFill>
              </a:rPr>
              <a:t> </a:t>
            </a:r>
            <a:r>
              <a:rPr lang="en" sz="1000">
                <a:solidFill>
                  <a:srgbClr val="434343"/>
                </a:solidFill>
              </a:rPr>
              <a:t>Represents and holds details about all orders across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Billing Management: </a:t>
            </a:r>
            <a:r>
              <a:rPr lang="en" sz="1000">
                <a:solidFill>
                  <a:srgbClr val="434343"/>
                </a:solidFill>
              </a:rPr>
              <a:t>Facilitates the management of all billing requirements across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Global Inventory:</a:t>
            </a:r>
            <a:r>
              <a:rPr b="1" lang="en" sz="1400">
                <a:solidFill>
                  <a:srgbClr val="434343"/>
                </a:solidFill>
              </a:rPr>
              <a:t> </a:t>
            </a:r>
            <a:r>
              <a:rPr lang="en" sz="1000">
                <a:solidFill>
                  <a:srgbClr val="434343"/>
                </a:solidFill>
              </a:rPr>
              <a:t>Represents aggregations of product inventory across ecommerce systems and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Foundation:</a:t>
            </a:r>
            <a:r>
              <a:rPr b="1" lang="en" sz="1200">
                <a:solidFill>
                  <a:srgbClr val="434343"/>
                </a:solidFill>
              </a:rPr>
              <a:t> </a:t>
            </a:r>
            <a:r>
              <a:rPr lang="en" sz="1000">
                <a:solidFill>
                  <a:srgbClr val="434343"/>
                </a:solidFill>
              </a:rPr>
              <a:t>Represents the setup and configurations needed in order to implement and build experiences using the Fluent Commerce app ecosystem.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Store Fulfillment:</a:t>
            </a:r>
            <a:r>
              <a:rPr b="1" lang="en" sz="1200">
                <a:solidFill>
                  <a:srgbClr val="434343"/>
                </a:solidFill>
              </a:rPr>
              <a:t> </a:t>
            </a:r>
            <a:r>
              <a:rPr lang="en" sz="1000">
                <a:solidFill>
                  <a:srgbClr val="434343"/>
                </a:solidFill>
              </a:rPr>
              <a:t>Provides the foundation for retailers to manage all aspects of order fulfillments.</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400">
                <a:solidFill>
                  <a:srgbClr val="0096D7"/>
                </a:solidFill>
              </a:rPr>
              <a:t>Shipping:</a:t>
            </a:r>
            <a:r>
              <a:rPr b="1" lang="en" sz="1000">
                <a:solidFill>
                  <a:srgbClr val="434343"/>
                </a:solidFill>
              </a:rPr>
              <a:t> </a:t>
            </a:r>
            <a:r>
              <a:rPr lang="en" sz="1000">
                <a:solidFill>
                  <a:srgbClr val="434343"/>
                </a:solidFill>
              </a:rPr>
              <a:t>Holds and records shipping details about an order. These details include the chosen carrier and consignment for each article associated with an order.</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Manifest:</a:t>
            </a:r>
            <a:r>
              <a:rPr b="1" lang="en" sz="1000">
                <a:solidFill>
                  <a:srgbClr val="434343"/>
                </a:solidFill>
              </a:rPr>
              <a:t> </a:t>
            </a:r>
            <a:r>
              <a:rPr lang="en" sz="1000">
                <a:solidFill>
                  <a:srgbClr val="434343"/>
                </a:solidFill>
              </a:rPr>
              <a:t>Records and documents all details pertaining to the shipping of an order. These details include name, carrier and location.</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Payments:</a:t>
            </a:r>
            <a:r>
              <a:rPr b="1" lang="en" sz="1400">
                <a:solidFill>
                  <a:srgbClr val="434343"/>
                </a:solidFill>
              </a:rPr>
              <a:t> </a:t>
            </a:r>
            <a:r>
              <a:rPr lang="en" sz="1000">
                <a:solidFill>
                  <a:srgbClr val="434343"/>
                </a:solidFill>
              </a:rPr>
              <a:t>Holds payments details specific to a payment provider and all of Fluent's interactions with that specific identified payment provider.</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 sz="1400">
                <a:solidFill>
                  <a:srgbClr val="0096D7"/>
                </a:solidFill>
              </a:rPr>
              <a:t>Product Availability:</a:t>
            </a:r>
            <a:r>
              <a:rPr b="1" lang="en" sz="1400">
                <a:solidFill>
                  <a:srgbClr val="434343"/>
                </a:solidFill>
              </a:rPr>
              <a:t> </a:t>
            </a:r>
            <a:r>
              <a:rPr lang="en" sz="1000">
                <a:solidFill>
                  <a:srgbClr val="434343"/>
                </a:solidFill>
              </a:rPr>
              <a:t>Provides a range of availability information for different products. This information is provided by considering custom attributes defined in a business workflow.</a:t>
            </a:r>
            <a:endParaRPr sz="1000">
              <a:solidFill>
                <a:srgbClr val="434343"/>
              </a:solidFill>
            </a:endParaRPr>
          </a:p>
          <a:p>
            <a:pPr indent="0" lvl="0" marL="0" rtl="0" algn="l">
              <a:lnSpc>
                <a:spcPct val="100000"/>
              </a:lnSpc>
              <a:spcBef>
                <a:spcPts val="100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2761390c144_1_91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g2761390c144_1_9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2761390c144_1_91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g2761390c144_1_9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1053e1eeb97_2_23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0" name="Google Shape;790;g1053e1eeb97_2_23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chemeClr val="dk1"/>
              </a:buClr>
              <a:buSzPts val="1400"/>
              <a:buFont typeface="Calibri"/>
              <a:buNone/>
            </a:pPr>
            <a:r>
              <a:t/>
            </a:r>
            <a:endParaRPr/>
          </a:p>
        </p:txBody>
      </p:sp>
      <p:sp>
        <p:nvSpPr>
          <p:cNvPr id="791" name="Google Shape;791;g1053e1eeb97_2_23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14902f9a7c_0_7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g114902f9a7c_0_7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114902f9a7c_0_215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9" name="Google Shape;809;g114902f9a7c_0_21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1171459591a_0_13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815" name="Google Shape;815;g1171459591a_0_13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1171459591a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861" name="Google Shape;861;g1171459591a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1053e1eeb97_2_28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6" name="Google Shape;886;g1053e1eeb97_2_28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chemeClr val="dk1"/>
              </a:buClr>
              <a:buSzPts val="1400"/>
              <a:buFont typeface="Calibri"/>
              <a:buNone/>
            </a:pPr>
            <a:r>
              <a:t/>
            </a:r>
            <a:endParaRPr/>
          </a:p>
        </p:txBody>
      </p:sp>
      <p:sp>
        <p:nvSpPr>
          <p:cNvPr id="887" name="Google Shape;887;g1053e1eeb97_2_28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1053e1eeb97_2_26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907" name="Google Shape;907;g1053e1eeb97_2_26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1053e1eeb97_2_27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0" name="Google Shape;930;g1053e1eeb97_2_27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1" marL="45720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g1171459591a_0_2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69850" lvl="0" marL="365760" rtl="0" algn="l">
              <a:spcBef>
                <a:spcPts val="0"/>
              </a:spcBef>
              <a:spcAft>
                <a:spcPts val="0"/>
              </a:spcAft>
              <a:buClr>
                <a:schemeClr val="dk1"/>
              </a:buClr>
              <a:buSzPts val="1100"/>
              <a:buChar char="•"/>
            </a:pPr>
            <a:r>
              <a:rPr lang="en">
                <a:solidFill>
                  <a:schemeClr val="dk1"/>
                </a:solidFill>
                <a:latin typeface="Lato"/>
                <a:ea typeface="Lato"/>
                <a:cs typeface="Lato"/>
                <a:sym typeface="Lato"/>
              </a:rPr>
              <a:t>All Events come into the OMX Workflow Framework via the Fluent APIs.</a:t>
            </a:r>
            <a:endParaRPr>
              <a:solidFill>
                <a:schemeClr val="dk1"/>
              </a:solidFill>
            </a:endParaRPr>
          </a:p>
          <a:p>
            <a:pPr indent="-69850" lvl="0" marL="365760" rtl="0" algn="l">
              <a:spcBef>
                <a:spcPts val="1200"/>
              </a:spcBef>
              <a:spcAft>
                <a:spcPts val="0"/>
              </a:spcAft>
              <a:buClr>
                <a:schemeClr val="dk1"/>
              </a:buClr>
              <a:buSzPts val="1100"/>
              <a:buChar char="•"/>
            </a:pPr>
            <a:r>
              <a:rPr lang="en">
                <a:solidFill>
                  <a:schemeClr val="dk1"/>
                </a:solidFill>
                <a:latin typeface="Lato"/>
                <a:ea typeface="Lato"/>
                <a:cs typeface="Lato"/>
                <a:sym typeface="Lato"/>
              </a:rPr>
              <a:t>The framework processes those Events, matching the correct workflow and Rulesets, to execute the logic within the Rules.</a:t>
            </a:r>
            <a:endParaRPr>
              <a:solidFill>
                <a:schemeClr val="dk1"/>
              </a:solidFill>
            </a:endParaRPr>
          </a:p>
          <a:p>
            <a:pPr indent="-69850" lvl="0" marL="365760" rtl="0" algn="l">
              <a:spcBef>
                <a:spcPts val="1200"/>
              </a:spcBef>
              <a:spcAft>
                <a:spcPts val="0"/>
              </a:spcAft>
              <a:buClr>
                <a:schemeClr val="dk1"/>
              </a:buClr>
              <a:buSzPts val="1100"/>
              <a:buChar char="•"/>
            </a:pPr>
            <a:r>
              <a:rPr lang="en">
                <a:solidFill>
                  <a:schemeClr val="dk1"/>
                </a:solidFill>
                <a:latin typeface="Lato"/>
                <a:ea typeface="Lato"/>
                <a:cs typeface="Lato"/>
                <a:sym typeface="Lato"/>
              </a:rPr>
              <a:t>The Actions collected from the Rules are in turn applied via the Fluent APIs.</a:t>
            </a:r>
            <a:endParaRPr>
              <a:solidFill>
                <a:schemeClr val="dk1"/>
              </a:solidFill>
              <a:latin typeface="Lato"/>
              <a:ea typeface="Lato"/>
              <a:cs typeface="Lato"/>
              <a:sym typeface="Lato"/>
            </a:endParaRPr>
          </a:p>
          <a:p>
            <a:pPr indent="-69850" lvl="0" marL="365760" rtl="0" algn="l">
              <a:spcBef>
                <a:spcPts val="1200"/>
              </a:spcBef>
              <a:spcAft>
                <a:spcPts val="0"/>
              </a:spcAft>
              <a:buClr>
                <a:schemeClr val="dk1"/>
              </a:buClr>
              <a:buSzPts val="1100"/>
              <a:buChar char="•"/>
            </a:pPr>
            <a:r>
              <a:rPr lang="en">
                <a:solidFill>
                  <a:schemeClr val="dk1"/>
                </a:solidFill>
                <a:latin typeface="Lato"/>
                <a:ea typeface="Lato"/>
                <a:cs typeface="Lato"/>
                <a:sym typeface="Lato"/>
              </a:rPr>
              <a:t>The framework itself does not have any logic.</a:t>
            </a:r>
            <a:endParaRPr>
              <a:solidFill>
                <a:schemeClr val="dk1"/>
              </a:solidFill>
              <a:latin typeface="Lato"/>
              <a:ea typeface="Lato"/>
              <a:cs typeface="Lato"/>
              <a:sym typeface="Lato"/>
            </a:endParaRPr>
          </a:p>
          <a:p>
            <a:pPr indent="-69850" lvl="0" marL="365760" rtl="0" algn="l">
              <a:spcBef>
                <a:spcPts val="1200"/>
              </a:spcBef>
              <a:spcAft>
                <a:spcPts val="0"/>
              </a:spcAft>
              <a:buClr>
                <a:schemeClr val="dk1"/>
              </a:buClr>
              <a:buSzPts val="1100"/>
              <a:buChar char="•"/>
            </a:pPr>
            <a:r>
              <a:rPr lang="en">
                <a:solidFill>
                  <a:schemeClr val="dk1"/>
                </a:solidFill>
                <a:latin typeface="Lato"/>
                <a:ea typeface="Lato"/>
                <a:cs typeface="Lato"/>
                <a:sym typeface="Lato"/>
              </a:rPr>
              <a:t>New Rules are available to the framework via Plugins.</a:t>
            </a:r>
            <a:endParaRPr>
              <a:solidFill>
                <a:schemeClr val="dk1"/>
              </a:solidFill>
            </a:endParaRPr>
          </a:p>
          <a:p>
            <a:pPr indent="0" lvl="0" marL="0" rtl="0" algn="l">
              <a:spcBef>
                <a:spcPts val="600"/>
              </a:spcBef>
              <a:spcAft>
                <a:spcPts val="0"/>
              </a:spcAft>
              <a:buClr>
                <a:schemeClr val="dk1"/>
              </a:buClr>
              <a:buFont typeface="Arial"/>
              <a:buNone/>
            </a:pPr>
            <a:r>
              <a:t/>
            </a:r>
            <a:endParaRPr>
              <a:solidFill>
                <a:schemeClr val="dk1"/>
              </a:solidFill>
            </a:endParaRPr>
          </a:p>
          <a:p>
            <a:pPr indent="0" lvl="0" marL="0" rtl="0" algn="l">
              <a:spcBef>
                <a:spcPts val="0"/>
              </a:spcBef>
              <a:spcAft>
                <a:spcPts val="0"/>
              </a:spcAft>
              <a:buNone/>
            </a:pPr>
            <a:r>
              <a:t/>
            </a:r>
            <a:endParaRPr/>
          </a:p>
        </p:txBody>
      </p:sp>
      <p:sp>
        <p:nvSpPr>
          <p:cNvPr id="937" name="Google Shape;937;g1171459591a_0_21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1053e1eeb97_2_27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982" name="Google Shape;982;g1053e1eeb97_2_27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1053e1eeb97_2_27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 sz="1100">
                <a:latin typeface="Arial"/>
                <a:ea typeface="Arial"/>
                <a:cs typeface="Arial"/>
                <a:sym typeface="Arial"/>
              </a:rPr>
              <a:t>Out of the box rulesets resolve primarily about 80% of retailer business logic &amp; real time tested.</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 sz="1100">
                <a:latin typeface="Arial"/>
                <a:ea typeface="Arial"/>
                <a:cs typeface="Arial"/>
                <a:sym typeface="Arial"/>
              </a:rPr>
              <a:t>These can be updated and configured to suit business logic by adding additional building blocks to the foundation of the out of the box workflows.</a:t>
            </a:r>
            <a:endParaRPr/>
          </a:p>
        </p:txBody>
      </p:sp>
      <p:sp>
        <p:nvSpPr>
          <p:cNvPr id="996" name="Google Shape;996;g1053e1eeb97_2_27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g1053e1eeb97_2_278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g1053e1eeb97_2_27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114902f9a7c_0_10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g114902f9a7c_0_10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1" name="Shape 1051"/>
        <p:cNvGrpSpPr/>
        <p:nvPr/>
      </p:nvGrpSpPr>
      <p:grpSpPr>
        <a:xfrm>
          <a:off x="0" y="0"/>
          <a:ext cx="0" cy="0"/>
          <a:chOff x="0" y="0"/>
          <a:chExt cx="0" cy="0"/>
        </a:xfrm>
      </p:grpSpPr>
      <p:sp>
        <p:nvSpPr>
          <p:cNvPr id="1052" name="Google Shape;1052;g1053e1eeb97_2_27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3" name="Google Shape;1053;g1053e1eeb97_2_27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4" name="Google Shape;1054;g1053e1eeb97_2_27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1053e1eeb97_2_287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1" name="Google Shape;1131;g1053e1eeb97_2_28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5" name="Shape 1135"/>
        <p:cNvGrpSpPr/>
        <p:nvPr/>
      </p:nvGrpSpPr>
      <p:grpSpPr>
        <a:xfrm>
          <a:off x="0" y="0"/>
          <a:ext cx="0" cy="0"/>
          <a:chOff x="0" y="0"/>
          <a:chExt cx="0" cy="0"/>
        </a:xfrm>
      </p:grpSpPr>
      <p:sp>
        <p:nvSpPr>
          <p:cNvPr id="1136" name="Google Shape;1136;g1053e1eeb97_2_28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137" name="Google Shape;1137;g1053e1eeb97_2_28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g1053e1eeb97_2_29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145" name="Google Shape;1145;g1053e1eeb97_2_29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g1053e1eeb97_2_29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2" name="Google Shape;1152;g1053e1eeb97_2_29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153" name="Google Shape;1153;g1053e1eeb97_2_290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1053e1eeb97_2_29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3" name="Google Shape;1173;g1053e1eeb97_2_29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chemeClr val="dk1"/>
              </a:buClr>
              <a:buSzPts val="1400"/>
              <a:buFont typeface="Calibri"/>
              <a:buNone/>
            </a:pPr>
            <a:r>
              <a:t/>
            </a:r>
            <a:endParaRPr/>
          </a:p>
        </p:txBody>
      </p:sp>
      <p:sp>
        <p:nvSpPr>
          <p:cNvPr id="1174" name="Google Shape;1174;g1053e1eeb97_2_29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g1053e1eeb97_2_29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4" name="Google Shape;1194;g1053e1eeb97_2_294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g1053e1eeb97_2_29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Java based SDK</a:t>
            </a:r>
            <a:endParaRPr/>
          </a:p>
          <a:p>
            <a:pPr indent="0" lvl="0" marL="0" rtl="0" algn="l">
              <a:spcBef>
                <a:spcPts val="0"/>
              </a:spcBef>
              <a:spcAft>
                <a:spcPts val="0"/>
              </a:spcAft>
              <a:buNone/>
            </a:pPr>
            <a:r>
              <a:rPr lang="en"/>
              <a:t>Allows you to create new rules in Rubix with the end to end workflow</a:t>
            </a:r>
            <a:endParaRPr/>
          </a:p>
          <a:p>
            <a:pPr indent="0" lvl="0" marL="0" rtl="0" algn="l">
              <a:spcBef>
                <a:spcPts val="0"/>
              </a:spcBef>
              <a:spcAft>
                <a:spcPts val="0"/>
              </a:spcAft>
              <a:buNone/>
            </a:pPr>
            <a:r>
              <a:rPr lang="en"/>
              <a:t>Example –you need a new sourcing logic, you can use the SDK to inject code, plugin and then activate it…the rules can be made immediately without any re-initialization to enable the new logic.</a:t>
            </a:r>
            <a:endParaRPr/>
          </a:p>
          <a:p>
            <a:pPr indent="0" lvl="0" marL="0" rtl="0" algn="l">
              <a:spcBef>
                <a:spcPts val="0"/>
              </a:spcBef>
              <a:spcAft>
                <a:spcPts val="0"/>
              </a:spcAft>
              <a:buClr>
                <a:schemeClr val="dk1"/>
              </a:buClr>
              <a:buSzPts val="1200"/>
              <a:buFont typeface="Calibri"/>
              <a:buNone/>
            </a:pPr>
            <a:r>
              <a:t/>
            </a:r>
            <a:endParaRPr/>
          </a:p>
        </p:txBody>
      </p:sp>
      <p:sp>
        <p:nvSpPr>
          <p:cNvPr id="1207" name="Google Shape;1207;g1053e1eeb97_2_29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9" name="Shape 1219"/>
        <p:cNvGrpSpPr/>
        <p:nvPr/>
      </p:nvGrpSpPr>
      <p:grpSpPr>
        <a:xfrm>
          <a:off x="0" y="0"/>
          <a:ext cx="0" cy="0"/>
          <a:chOff x="0" y="0"/>
          <a:chExt cx="0" cy="0"/>
        </a:xfrm>
      </p:grpSpPr>
      <p:sp>
        <p:nvSpPr>
          <p:cNvPr id="1220" name="Google Shape;1220;g1069e81f827_1_14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221" name="Google Shape;1221;g1069e81f827_1_14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5" name="Shape 1225"/>
        <p:cNvGrpSpPr/>
        <p:nvPr/>
      </p:nvGrpSpPr>
      <p:grpSpPr>
        <a:xfrm>
          <a:off x="0" y="0"/>
          <a:ext cx="0" cy="0"/>
          <a:chOff x="0" y="0"/>
          <a:chExt cx="0" cy="0"/>
        </a:xfrm>
      </p:grpSpPr>
      <p:sp>
        <p:nvSpPr>
          <p:cNvPr id="1226" name="Google Shape;1226;g1069e81f827_1_14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27" name="Google Shape;1227;g1069e81f827_1_14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14902f9a7c_0_158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2" name="Google Shape;332;g114902f9a7c_0_15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g1069e81f827_1_6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1241" name="Google Shape;1241;g1069e81f827_1_6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4" name="Shape 1254"/>
        <p:cNvGrpSpPr/>
        <p:nvPr/>
      </p:nvGrpSpPr>
      <p:grpSpPr>
        <a:xfrm>
          <a:off x="0" y="0"/>
          <a:ext cx="0" cy="0"/>
          <a:chOff x="0" y="0"/>
          <a:chExt cx="0" cy="0"/>
        </a:xfrm>
      </p:grpSpPr>
      <p:sp>
        <p:nvSpPr>
          <p:cNvPr id="1255" name="Google Shape;1255;g105cbb69a50_0_1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6" name="Google Shape;1256;g105cbb69a50_0_1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257" name="Google Shape;1257;g105cbb69a50_0_19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g1069e81f827_1_14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5" name="Google Shape;1265;g1069e81f827_1_14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114902f9a7c_0_24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Calibri"/>
              <a:buNone/>
            </a:pPr>
            <a:r>
              <a:t/>
            </a:r>
            <a:endParaRPr/>
          </a:p>
        </p:txBody>
      </p:sp>
      <p:sp>
        <p:nvSpPr>
          <p:cNvPr id="1280" name="Google Shape;1280;g114902f9a7c_0_24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4" name="Shape 1284"/>
        <p:cNvGrpSpPr/>
        <p:nvPr/>
      </p:nvGrpSpPr>
      <p:grpSpPr>
        <a:xfrm>
          <a:off x="0" y="0"/>
          <a:ext cx="0" cy="0"/>
          <a:chOff x="0" y="0"/>
          <a:chExt cx="0" cy="0"/>
        </a:xfrm>
      </p:grpSpPr>
      <p:sp>
        <p:nvSpPr>
          <p:cNvPr id="1285" name="Google Shape;1285;g1171459591a_0_24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a:p>
        </p:txBody>
      </p:sp>
      <p:sp>
        <p:nvSpPr>
          <p:cNvPr id="1286" name="Google Shape;1286;g1171459591a_0_24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g104cbc77b5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lnSpc>
                <a:spcPct val="115000"/>
              </a:lnSpc>
              <a:spcBef>
                <a:spcPts val="0"/>
              </a:spcBef>
              <a:spcAft>
                <a:spcPts val="0"/>
              </a:spcAft>
              <a:buNone/>
            </a:pPr>
            <a:r>
              <a:t/>
            </a:r>
            <a:endParaRPr/>
          </a:p>
        </p:txBody>
      </p:sp>
      <p:sp>
        <p:nvSpPr>
          <p:cNvPr id="1291" name="Google Shape;1291;g104cbc77b5e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1171459591a_0_29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03" name="Google Shape;1303;g1171459591a_0_293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4" name="Google Shape;1304;g1171459591a_0_293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104cbc77b5e_1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104cbc77b5e_1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9" name="Shape 1319"/>
        <p:cNvGrpSpPr/>
        <p:nvPr/>
      </p:nvGrpSpPr>
      <p:grpSpPr>
        <a:xfrm>
          <a:off x="0" y="0"/>
          <a:ext cx="0" cy="0"/>
          <a:chOff x="0" y="0"/>
          <a:chExt cx="0" cy="0"/>
        </a:xfrm>
      </p:grpSpPr>
      <p:sp>
        <p:nvSpPr>
          <p:cNvPr id="1320" name="Google Shape;1320;g104cbc77b5e_1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1" name="Google Shape;1321;g104cbc77b5e_1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8" name="Shape 1338"/>
        <p:cNvGrpSpPr/>
        <p:nvPr/>
      </p:nvGrpSpPr>
      <p:grpSpPr>
        <a:xfrm>
          <a:off x="0" y="0"/>
          <a:ext cx="0" cy="0"/>
          <a:chOff x="0" y="0"/>
          <a:chExt cx="0" cy="0"/>
        </a:xfrm>
      </p:grpSpPr>
      <p:sp>
        <p:nvSpPr>
          <p:cNvPr id="1339" name="Google Shape;1339;g104cbc77b5e_1_3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0" name="Google Shape;1340;g104cbc77b5e_1_3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11978226cb4_2_28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00"/>
              <a:buFont typeface="Calibri"/>
              <a:buNone/>
            </a:pPr>
            <a:r>
              <a:t/>
            </a:r>
            <a:endParaRPr/>
          </a:p>
        </p:txBody>
      </p:sp>
      <p:sp>
        <p:nvSpPr>
          <p:cNvPr id="338" name="Google Shape;338;g11978226cb4_2_2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8" name="Shape 1348"/>
        <p:cNvGrpSpPr/>
        <p:nvPr/>
      </p:nvGrpSpPr>
      <p:grpSpPr>
        <a:xfrm>
          <a:off x="0" y="0"/>
          <a:ext cx="0" cy="0"/>
          <a:chOff x="0" y="0"/>
          <a:chExt cx="0" cy="0"/>
        </a:xfrm>
      </p:grpSpPr>
      <p:sp>
        <p:nvSpPr>
          <p:cNvPr id="1349" name="Google Shape;1349;g1171459591a_0_321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50" name="Google Shape;1350;g1171459591a_0_32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4" name="Shape 1354"/>
        <p:cNvGrpSpPr/>
        <p:nvPr/>
      </p:nvGrpSpPr>
      <p:grpSpPr>
        <a:xfrm>
          <a:off x="0" y="0"/>
          <a:ext cx="0" cy="0"/>
          <a:chOff x="0" y="0"/>
          <a:chExt cx="0" cy="0"/>
        </a:xfrm>
      </p:grpSpPr>
      <p:sp>
        <p:nvSpPr>
          <p:cNvPr id="1355" name="Google Shape;1355;g1171459591a_0_35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6" name="Google Shape;1356;g1171459591a_0_35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7" name="Google Shape;1357;g1171459591a_0_35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7" name="Shape 1377"/>
        <p:cNvGrpSpPr/>
        <p:nvPr/>
      </p:nvGrpSpPr>
      <p:grpSpPr>
        <a:xfrm>
          <a:off x="0" y="0"/>
          <a:ext cx="0" cy="0"/>
          <a:chOff x="0" y="0"/>
          <a:chExt cx="0" cy="0"/>
        </a:xfrm>
      </p:grpSpPr>
      <p:sp>
        <p:nvSpPr>
          <p:cNvPr id="1378" name="Google Shape;1378;g1171459591a_0_35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79" name="Google Shape;1379;g1171459591a_0_35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9" name="Shape 1399"/>
        <p:cNvGrpSpPr/>
        <p:nvPr/>
      </p:nvGrpSpPr>
      <p:grpSpPr>
        <a:xfrm>
          <a:off x="0" y="0"/>
          <a:ext cx="0" cy="0"/>
          <a:chOff x="0" y="0"/>
          <a:chExt cx="0" cy="0"/>
        </a:xfrm>
      </p:grpSpPr>
      <p:sp>
        <p:nvSpPr>
          <p:cNvPr id="1400" name="Google Shape;1400;g2761390c144_1_1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1" name="Google Shape;1401;g2761390c144_1_12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3" name="Shape 1403"/>
        <p:cNvGrpSpPr/>
        <p:nvPr/>
      </p:nvGrpSpPr>
      <p:grpSpPr>
        <a:xfrm>
          <a:off x="0" y="0"/>
          <a:ext cx="0" cy="0"/>
          <a:chOff x="0" y="0"/>
          <a:chExt cx="0" cy="0"/>
        </a:xfrm>
      </p:grpSpPr>
      <p:sp>
        <p:nvSpPr>
          <p:cNvPr id="1404" name="Google Shape;1404;gf3a29e3752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5" name="Google Shape;1405;gf3a29e375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1171459591a_0_1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9" name="Google Shape;399;g1171459591a_0_1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1171459591a_0_4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17" name="Google Shape;417;g1171459591a_0_4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1053e1eeb97_2_23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g1053e1eeb97_2_23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85750" lvl="0" marL="457200" rtl="0" algn="l">
              <a:lnSpc>
                <a:spcPct val="100000"/>
              </a:lnSpc>
              <a:spcBef>
                <a:spcPts val="500"/>
              </a:spcBef>
              <a:spcAft>
                <a:spcPts val="0"/>
              </a:spcAft>
              <a:buClr>
                <a:schemeClr val="dk1"/>
              </a:buClr>
              <a:buSzPts val="900"/>
              <a:buChar char="●"/>
            </a:pPr>
            <a:r>
              <a:rPr lang="en" sz="900">
                <a:solidFill>
                  <a:schemeClr val="dk1"/>
                </a:solidFill>
              </a:rPr>
              <a:t>Each service follows a similar pattern</a:t>
            </a:r>
            <a:endParaRPr sz="900">
              <a:solidFill>
                <a:schemeClr val="dk1"/>
              </a:solidFill>
            </a:endParaRPr>
          </a:p>
          <a:p>
            <a:pPr indent="-285750" lvl="0" marL="457200" rtl="0" algn="l">
              <a:lnSpc>
                <a:spcPct val="100000"/>
              </a:lnSpc>
              <a:spcBef>
                <a:spcPts val="0"/>
              </a:spcBef>
              <a:spcAft>
                <a:spcPts val="0"/>
              </a:spcAft>
              <a:buClr>
                <a:schemeClr val="dk1"/>
              </a:buClr>
              <a:buSzPts val="900"/>
              <a:buChar char="●"/>
            </a:pPr>
            <a:r>
              <a:rPr lang="en" sz="900">
                <a:solidFill>
                  <a:schemeClr val="dk1"/>
                </a:solidFill>
              </a:rPr>
              <a:t>Primarily reactive event driven architecture</a:t>
            </a:r>
            <a:endParaRPr sz="900">
              <a:solidFill>
                <a:schemeClr val="dk1"/>
              </a:solidFill>
            </a:endParaRPr>
          </a:p>
          <a:p>
            <a:pPr indent="-285750" lvl="0" marL="457200" rtl="0" algn="l">
              <a:lnSpc>
                <a:spcPct val="100000"/>
              </a:lnSpc>
              <a:spcBef>
                <a:spcPts val="0"/>
              </a:spcBef>
              <a:spcAft>
                <a:spcPts val="0"/>
              </a:spcAft>
              <a:buClr>
                <a:schemeClr val="dk1"/>
              </a:buClr>
              <a:buSzPts val="900"/>
              <a:buChar char="●"/>
            </a:pPr>
            <a:r>
              <a:rPr lang="en" sz="900">
                <a:solidFill>
                  <a:schemeClr val="dk1"/>
                </a:solidFill>
              </a:rPr>
              <a:t>Metrics include system operational metrics (e.g. CPU, requests per second, etc)</a:t>
            </a:r>
            <a:endParaRPr sz="900">
              <a:solidFill>
                <a:schemeClr val="dk1"/>
              </a:solidFill>
            </a:endParaRPr>
          </a:p>
          <a:p>
            <a:pPr indent="-285750" lvl="0" marL="457200" rtl="0" algn="l">
              <a:lnSpc>
                <a:spcPct val="100000"/>
              </a:lnSpc>
              <a:spcBef>
                <a:spcPts val="0"/>
              </a:spcBef>
              <a:spcAft>
                <a:spcPts val="0"/>
              </a:spcAft>
              <a:buClr>
                <a:srgbClr val="202224"/>
              </a:buClr>
              <a:buSzPts val="900"/>
              <a:buChar char="●"/>
            </a:pPr>
            <a:r>
              <a:rPr lang="en" sz="900">
                <a:solidFill>
                  <a:srgbClr val="202224"/>
                </a:solidFill>
              </a:rPr>
              <a:t>Application level metrics (transactional volumes and their types orders, inventory)</a:t>
            </a:r>
            <a:endParaRPr sz="900">
              <a:solidFill>
                <a:srgbClr val="202224"/>
              </a:solidFill>
            </a:endParaRPr>
          </a:p>
          <a:p>
            <a:pPr indent="-285750" lvl="0" marL="457200" rtl="0" algn="l">
              <a:lnSpc>
                <a:spcPct val="100000"/>
              </a:lnSpc>
              <a:spcBef>
                <a:spcPts val="0"/>
              </a:spcBef>
              <a:spcAft>
                <a:spcPts val="0"/>
              </a:spcAft>
              <a:buClr>
                <a:schemeClr val="dk1"/>
              </a:buClr>
              <a:buSzPts val="900"/>
              <a:buChar char="●"/>
            </a:pPr>
            <a:r>
              <a:rPr lang="en" sz="900">
                <a:solidFill>
                  <a:schemeClr val="dk1"/>
                </a:solidFill>
              </a:rPr>
              <a:t>Parallel job &amp; batch based processing</a:t>
            </a:r>
            <a:r>
              <a:rPr b="1" lang="en" sz="900">
                <a:solidFill>
                  <a:schemeClr val="dk1"/>
                </a:solidFill>
              </a:rPr>
              <a:t> </a:t>
            </a:r>
            <a:r>
              <a:rPr lang="en" sz="900">
                <a:solidFill>
                  <a:schemeClr val="dk1"/>
                </a:solidFill>
              </a:rPr>
              <a:t>facilitated by:</a:t>
            </a:r>
            <a:endParaRPr sz="900">
              <a:solidFill>
                <a:schemeClr val="dk1"/>
              </a:solidFill>
            </a:endParaRPr>
          </a:p>
          <a:p>
            <a:pPr indent="-285750" lvl="1" marL="914400" rtl="0" algn="l">
              <a:lnSpc>
                <a:spcPct val="100000"/>
              </a:lnSpc>
              <a:spcBef>
                <a:spcPts val="0"/>
              </a:spcBef>
              <a:spcAft>
                <a:spcPts val="0"/>
              </a:spcAft>
              <a:buClr>
                <a:schemeClr val="dk1"/>
              </a:buClr>
              <a:buSzPts val="900"/>
              <a:buChar char="○"/>
            </a:pPr>
            <a:r>
              <a:rPr lang="en" sz="900">
                <a:solidFill>
                  <a:schemeClr val="dk1"/>
                </a:solidFill>
              </a:rPr>
              <a:t>Core API design</a:t>
            </a:r>
            <a:endParaRPr sz="900">
              <a:solidFill>
                <a:schemeClr val="dk1"/>
              </a:solidFill>
            </a:endParaRPr>
          </a:p>
          <a:p>
            <a:pPr indent="-285750" lvl="1" marL="914400" rtl="0" algn="l">
              <a:lnSpc>
                <a:spcPct val="100000"/>
              </a:lnSpc>
              <a:spcBef>
                <a:spcPts val="0"/>
              </a:spcBef>
              <a:spcAft>
                <a:spcPts val="0"/>
              </a:spcAft>
              <a:buClr>
                <a:srgbClr val="202224"/>
              </a:buClr>
              <a:buSzPts val="900"/>
              <a:buChar char="○"/>
            </a:pPr>
            <a:r>
              <a:rPr lang="en" sz="900">
                <a:solidFill>
                  <a:srgbClr val="202224"/>
                </a:solidFill>
              </a:rPr>
              <a:t>Fluent light and modern architectural model delivers rapid build up and down processes</a:t>
            </a:r>
            <a:endParaRPr sz="1300">
              <a:solidFill>
                <a:srgbClr val="202224"/>
              </a:solidFill>
            </a:endParaRPr>
          </a:p>
          <a:p>
            <a:pPr indent="0" lvl="0" marL="0" rtl="0" algn="l">
              <a:spcBef>
                <a:spcPts val="1300"/>
              </a:spcBef>
              <a:spcAft>
                <a:spcPts val="0"/>
              </a:spcAft>
              <a:buClr>
                <a:schemeClr val="dk1"/>
              </a:buClr>
              <a:buSzPts val="1200"/>
              <a:buFont typeface="Calibri"/>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1171459591a_0_10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1171459591a_0_10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collection of those services together makes up an environment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2" name="Shape 12"/>
        <p:cNvGrpSpPr/>
        <p:nvPr/>
      </p:nvGrpSpPr>
      <p:grpSpPr>
        <a:xfrm>
          <a:off x="0" y="0"/>
          <a:ext cx="0" cy="0"/>
          <a:chOff x="0" y="0"/>
          <a:chExt cx="0" cy="0"/>
        </a:xfrm>
      </p:grpSpPr>
      <p:sp>
        <p:nvSpPr>
          <p:cNvPr id="13" name="Google Shape;13;p2"/>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 name="Google Shape;14;p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98" name="Shape 98"/>
        <p:cNvGrpSpPr/>
        <p:nvPr/>
      </p:nvGrpSpPr>
      <p:grpSpPr>
        <a:xfrm>
          <a:off x="0" y="0"/>
          <a:ext cx="0" cy="0"/>
          <a:chOff x="0" y="0"/>
          <a:chExt cx="0" cy="0"/>
        </a:xfrm>
      </p:grpSpPr>
      <p:sp>
        <p:nvSpPr>
          <p:cNvPr id="99" name="Google Shape;99;p11"/>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0" name="Google Shape;100;p11"/>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1" name="Google Shape;101;p11"/>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2" name="Google Shape;102;p11"/>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3" name="Google Shape;103;p11"/>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4" name="Google Shape;104;p11"/>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5" name="Google Shape;105;p11"/>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6" name="Google Shape;106;p1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07" name="Shape 107"/>
        <p:cNvGrpSpPr/>
        <p:nvPr/>
      </p:nvGrpSpPr>
      <p:grpSpPr>
        <a:xfrm>
          <a:off x="0" y="0"/>
          <a:ext cx="0" cy="0"/>
          <a:chOff x="0" y="0"/>
          <a:chExt cx="0" cy="0"/>
        </a:xfrm>
      </p:grpSpPr>
      <p:sp>
        <p:nvSpPr>
          <p:cNvPr id="108" name="Google Shape;108;p12"/>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9" name="Google Shape;109;p12"/>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0" name="Google Shape;110;p12"/>
          <p:cNvSpPr/>
          <p:nvPr>
            <p:ph idx="3" type="pic"/>
          </p:nvPr>
        </p:nvSpPr>
        <p:spPr>
          <a:xfrm>
            <a:off x="352427" y="1369220"/>
            <a:ext cx="783300" cy="782100"/>
          </a:xfrm>
          <a:prstGeom prst="rect">
            <a:avLst/>
          </a:prstGeom>
          <a:noFill/>
          <a:ln>
            <a:noFill/>
          </a:ln>
        </p:spPr>
      </p:sp>
      <p:sp>
        <p:nvSpPr>
          <p:cNvPr id="111" name="Google Shape;111;p12"/>
          <p:cNvSpPr/>
          <p:nvPr>
            <p:ph idx="4" type="pic"/>
          </p:nvPr>
        </p:nvSpPr>
        <p:spPr>
          <a:xfrm>
            <a:off x="4806466" y="1369220"/>
            <a:ext cx="783300" cy="782100"/>
          </a:xfrm>
          <a:prstGeom prst="rect">
            <a:avLst/>
          </a:prstGeom>
          <a:noFill/>
          <a:ln>
            <a:noFill/>
          </a:ln>
        </p:spPr>
      </p:sp>
      <p:sp>
        <p:nvSpPr>
          <p:cNvPr id="112" name="Google Shape;112;p12"/>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3" name="Google Shape;113;p1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14" name="Shape 114"/>
        <p:cNvGrpSpPr/>
        <p:nvPr/>
      </p:nvGrpSpPr>
      <p:grpSpPr>
        <a:xfrm>
          <a:off x="0" y="0"/>
          <a:ext cx="0" cy="0"/>
          <a:chOff x="0" y="0"/>
          <a:chExt cx="0" cy="0"/>
        </a:xfrm>
      </p:grpSpPr>
      <p:sp>
        <p:nvSpPr>
          <p:cNvPr id="115" name="Google Shape;115;p13"/>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6" name="Google Shape;116;p13"/>
          <p:cNvSpPr/>
          <p:nvPr>
            <p:ph idx="2" type="pic"/>
          </p:nvPr>
        </p:nvSpPr>
        <p:spPr>
          <a:xfrm>
            <a:off x="352427" y="1369220"/>
            <a:ext cx="783300" cy="782100"/>
          </a:xfrm>
          <a:prstGeom prst="rect">
            <a:avLst/>
          </a:prstGeom>
          <a:noFill/>
          <a:ln>
            <a:noFill/>
          </a:ln>
        </p:spPr>
      </p:sp>
      <p:sp>
        <p:nvSpPr>
          <p:cNvPr id="117" name="Google Shape;117;p13"/>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8" name="Google Shape;118;p13"/>
          <p:cNvSpPr/>
          <p:nvPr>
            <p:ph idx="4" type="pic"/>
          </p:nvPr>
        </p:nvSpPr>
        <p:spPr>
          <a:xfrm>
            <a:off x="3226700" y="1369220"/>
            <a:ext cx="783300" cy="782100"/>
          </a:xfrm>
          <a:prstGeom prst="rect">
            <a:avLst/>
          </a:prstGeom>
          <a:noFill/>
          <a:ln>
            <a:noFill/>
          </a:ln>
        </p:spPr>
      </p:sp>
      <p:sp>
        <p:nvSpPr>
          <p:cNvPr id="119" name="Google Shape;119;p13"/>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0" name="Google Shape;120;p13"/>
          <p:cNvSpPr/>
          <p:nvPr>
            <p:ph idx="6" type="pic"/>
          </p:nvPr>
        </p:nvSpPr>
        <p:spPr>
          <a:xfrm>
            <a:off x="6100794" y="1369220"/>
            <a:ext cx="783300" cy="782100"/>
          </a:xfrm>
          <a:prstGeom prst="rect">
            <a:avLst/>
          </a:prstGeom>
          <a:noFill/>
          <a:ln>
            <a:noFill/>
          </a:ln>
        </p:spPr>
      </p:sp>
      <p:sp>
        <p:nvSpPr>
          <p:cNvPr id="121" name="Google Shape;121;p13"/>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2" name="Google Shape;122;p1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23" name="Shape 123"/>
        <p:cNvGrpSpPr/>
        <p:nvPr/>
      </p:nvGrpSpPr>
      <p:grpSpPr>
        <a:xfrm>
          <a:off x="0" y="0"/>
          <a:ext cx="0" cy="0"/>
          <a:chOff x="0" y="0"/>
          <a:chExt cx="0" cy="0"/>
        </a:xfrm>
      </p:grpSpPr>
      <p:sp>
        <p:nvSpPr>
          <p:cNvPr id="124" name="Google Shape;124;p14"/>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5" name="Google Shape;125;p14"/>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6" name="Google Shape;126;p14"/>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7" name="Google Shape;127;p14"/>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8" name="Google Shape;128;p14"/>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9" name="Google Shape;129;p14"/>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0" name="Google Shape;130;p1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1" name="Google Shape;131;p1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32" name="Shape 132"/>
        <p:cNvGrpSpPr/>
        <p:nvPr/>
      </p:nvGrpSpPr>
      <p:grpSpPr>
        <a:xfrm>
          <a:off x="0" y="0"/>
          <a:ext cx="0" cy="0"/>
          <a:chOff x="0" y="0"/>
          <a:chExt cx="0" cy="0"/>
        </a:xfrm>
      </p:grpSpPr>
      <p:sp>
        <p:nvSpPr>
          <p:cNvPr id="133" name="Google Shape;133;p15"/>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4" name="Google Shape;134;p15"/>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5" name="Google Shape;135;p15"/>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6" name="Google Shape;136;p15"/>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7" name="Google Shape;137;p15"/>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8" name="Google Shape;138;p15"/>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39" name="Google Shape;139;p15"/>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0" name="Google Shape;140;p15"/>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1" name="Google Shape;141;p15"/>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2" name="Google Shape;142;p15"/>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3" name="Google Shape;143;p1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44" name="Shape 144"/>
        <p:cNvGrpSpPr/>
        <p:nvPr/>
      </p:nvGrpSpPr>
      <p:grpSpPr>
        <a:xfrm>
          <a:off x="0" y="0"/>
          <a:ext cx="0" cy="0"/>
          <a:chOff x="0" y="0"/>
          <a:chExt cx="0" cy="0"/>
        </a:xfrm>
      </p:grpSpPr>
      <p:sp>
        <p:nvSpPr>
          <p:cNvPr id="145" name="Google Shape;145;p16"/>
          <p:cNvSpPr/>
          <p:nvPr>
            <p:ph idx="2" type="pic"/>
          </p:nvPr>
        </p:nvSpPr>
        <p:spPr>
          <a:xfrm>
            <a:off x="352426" y="1369219"/>
            <a:ext cx="624600" cy="623700"/>
          </a:xfrm>
          <a:prstGeom prst="rect">
            <a:avLst/>
          </a:prstGeom>
          <a:noFill/>
          <a:ln>
            <a:noFill/>
          </a:ln>
        </p:spPr>
      </p:sp>
      <p:sp>
        <p:nvSpPr>
          <p:cNvPr id="146" name="Google Shape;146;p16"/>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7" name="Google Shape;147;p16"/>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8" name="Google Shape;148;p16"/>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49" name="Google Shape;149;p1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0" name="Google Shape;150;p16"/>
          <p:cNvSpPr/>
          <p:nvPr>
            <p:ph idx="5" type="pic"/>
          </p:nvPr>
        </p:nvSpPr>
        <p:spPr>
          <a:xfrm>
            <a:off x="352426" y="3007519"/>
            <a:ext cx="624600" cy="623700"/>
          </a:xfrm>
          <a:prstGeom prst="rect">
            <a:avLst/>
          </a:prstGeom>
          <a:noFill/>
          <a:ln>
            <a:noFill/>
          </a:ln>
        </p:spPr>
      </p:sp>
      <p:sp>
        <p:nvSpPr>
          <p:cNvPr id="151" name="Google Shape;151;p16"/>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2" name="Google Shape;152;p16"/>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3" name="Google Shape;153;p16"/>
          <p:cNvSpPr/>
          <p:nvPr>
            <p:ph idx="8" type="pic"/>
          </p:nvPr>
        </p:nvSpPr>
        <p:spPr>
          <a:xfrm>
            <a:off x="4807100" y="1369219"/>
            <a:ext cx="624600" cy="623700"/>
          </a:xfrm>
          <a:prstGeom prst="rect">
            <a:avLst/>
          </a:prstGeom>
          <a:noFill/>
          <a:ln>
            <a:noFill/>
          </a:ln>
        </p:spPr>
      </p:sp>
      <p:sp>
        <p:nvSpPr>
          <p:cNvPr id="154" name="Google Shape;154;p16"/>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5" name="Google Shape;155;p16"/>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6" name="Google Shape;156;p16"/>
          <p:cNvSpPr/>
          <p:nvPr>
            <p:ph idx="14" type="pic"/>
          </p:nvPr>
        </p:nvSpPr>
        <p:spPr>
          <a:xfrm>
            <a:off x="4807100" y="3007519"/>
            <a:ext cx="624600" cy="623700"/>
          </a:xfrm>
          <a:prstGeom prst="rect">
            <a:avLst/>
          </a:prstGeom>
          <a:noFill/>
          <a:ln>
            <a:noFill/>
          </a:ln>
        </p:spPr>
      </p:sp>
      <p:sp>
        <p:nvSpPr>
          <p:cNvPr id="157" name="Google Shape;157;p16"/>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8" name="Google Shape;158;p16"/>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59" name="Google Shape;159;p16"/>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0" name="Google Shape;160;p16"/>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1" name="Google Shape;161;p16"/>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2" name="Google Shape;162;p16"/>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63" name="Shape 163"/>
        <p:cNvGrpSpPr/>
        <p:nvPr/>
      </p:nvGrpSpPr>
      <p:grpSpPr>
        <a:xfrm>
          <a:off x="0" y="0"/>
          <a:ext cx="0" cy="0"/>
          <a:chOff x="0" y="0"/>
          <a:chExt cx="0" cy="0"/>
        </a:xfrm>
      </p:grpSpPr>
      <p:sp>
        <p:nvSpPr>
          <p:cNvPr id="164" name="Google Shape;164;p17"/>
          <p:cNvSpPr/>
          <p:nvPr>
            <p:ph idx="2" type="pic"/>
          </p:nvPr>
        </p:nvSpPr>
        <p:spPr>
          <a:xfrm>
            <a:off x="4806554" y="0"/>
            <a:ext cx="4337400" cy="5143500"/>
          </a:xfrm>
          <a:prstGeom prst="rect">
            <a:avLst/>
          </a:prstGeom>
          <a:noFill/>
          <a:ln>
            <a:noFill/>
          </a:ln>
        </p:spPr>
      </p:sp>
      <p:sp>
        <p:nvSpPr>
          <p:cNvPr id="165" name="Google Shape;165;p17"/>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6" name="Google Shape;166;p17"/>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7" name="Google Shape;167;p17"/>
          <p:cNvSpPr/>
          <p:nvPr>
            <p:ph idx="4" type="pic"/>
          </p:nvPr>
        </p:nvSpPr>
        <p:spPr>
          <a:xfrm>
            <a:off x="8320087" y="262855"/>
            <a:ext cx="494100" cy="445500"/>
          </a:xfrm>
          <a:prstGeom prst="rect">
            <a:avLst/>
          </a:prstGeom>
          <a:noFill/>
          <a:ln>
            <a:noFill/>
          </a:ln>
        </p:spPr>
      </p:sp>
      <p:sp>
        <p:nvSpPr>
          <p:cNvPr id="168" name="Google Shape;168;p17"/>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69" name="Shape 169"/>
        <p:cNvGrpSpPr/>
        <p:nvPr/>
      </p:nvGrpSpPr>
      <p:grpSpPr>
        <a:xfrm>
          <a:off x="0" y="0"/>
          <a:ext cx="0" cy="0"/>
          <a:chOff x="0" y="0"/>
          <a:chExt cx="0" cy="0"/>
        </a:xfrm>
      </p:grpSpPr>
      <p:sp>
        <p:nvSpPr>
          <p:cNvPr id="170" name="Google Shape;170;p18"/>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1" name="Google Shape;171;p18"/>
          <p:cNvSpPr/>
          <p:nvPr>
            <p:ph idx="2" type="pic"/>
          </p:nvPr>
        </p:nvSpPr>
        <p:spPr>
          <a:xfrm>
            <a:off x="352426" y="1369219"/>
            <a:ext cx="627300" cy="623700"/>
          </a:xfrm>
          <a:prstGeom prst="rect">
            <a:avLst/>
          </a:prstGeom>
          <a:noFill/>
          <a:ln>
            <a:noFill/>
          </a:ln>
        </p:spPr>
      </p:sp>
      <p:sp>
        <p:nvSpPr>
          <p:cNvPr id="172" name="Google Shape;172;p18"/>
          <p:cNvSpPr/>
          <p:nvPr>
            <p:ph idx="3" type="pic"/>
          </p:nvPr>
        </p:nvSpPr>
        <p:spPr>
          <a:xfrm>
            <a:off x="4806554" y="0"/>
            <a:ext cx="4337400" cy="5143500"/>
          </a:xfrm>
          <a:prstGeom prst="rect">
            <a:avLst/>
          </a:prstGeom>
          <a:noFill/>
          <a:ln>
            <a:noFill/>
          </a:ln>
        </p:spPr>
      </p:sp>
      <p:sp>
        <p:nvSpPr>
          <p:cNvPr id="173" name="Google Shape;173;p18"/>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 name="Google Shape;174;p18"/>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5" name="Google Shape;175;p18"/>
          <p:cNvSpPr/>
          <p:nvPr>
            <p:ph idx="5" type="pic"/>
          </p:nvPr>
        </p:nvSpPr>
        <p:spPr>
          <a:xfrm>
            <a:off x="352426" y="2149648"/>
            <a:ext cx="627300" cy="626400"/>
          </a:xfrm>
          <a:prstGeom prst="rect">
            <a:avLst/>
          </a:prstGeom>
          <a:noFill/>
          <a:ln>
            <a:noFill/>
          </a:ln>
        </p:spPr>
      </p:sp>
      <p:sp>
        <p:nvSpPr>
          <p:cNvPr id="176" name="Google Shape;176;p18"/>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7" name="Google Shape;177;p18"/>
          <p:cNvSpPr/>
          <p:nvPr>
            <p:ph idx="7" type="pic"/>
          </p:nvPr>
        </p:nvSpPr>
        <p:spPr>
          <a:xfrm>
            <a:off x="352426" y="2930077"/>
            <a:ext cx="627300" cy="626400"/>
          </a:xfrm>
          <a:prstGeom prst="rect">
            <a:avLst/>
          </a:prstGeom>
          <a:noFill/>
          <a:ln>
            <a:noFill/>
          </a:ln>
        </p:spPr>
      </p:sp>
      <p:sp>
        <p:nvSpPr>
          <p:cNvPr id="178" name="Google Shape;178;p18"/>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9" name="Google Shape;179;p18"/>
          <p:cNvSpPr/>
          <p:nvPr>
            <p:ph idx="9" type="pic"/>
          </p:nvPr>
        </p:nvSpPr>
        <p:spPr>
          <a:xfrm>
            <a:off x="352426" y="3710505"/>
            <a:ext cx="627300" cy="626400"/>
          </a:xfrm>
          <a:prstGeom prst="rect">
            <a:avLst/>
          </a:prstGeom>
          <a:noFill/>
          <a:ln>
            <a:noFill/>
          </a:ln>
        </p:spPr>
      </p:sp>
      <p:sp>
        <p:nvSpPr>
          <p:cNvPr id="180" name="Google Shape;180;p18"/>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181" name="Shape 181"/>
        <p:cNvGrpSpPr/>
        <p:nvPr/>
      </p:nvGrpSpPr>
      <p:grpSpPr>
        <a:xfrm>
          <a:off x="0" y="0"/>
          <a:ext cx="0" cy="0"/>
          <a:chOff x="0" y="0"/>
          <a:chExt cx="0" cy="0"/>
        </a:xfrm>
      </p:grpSpPr>
      <p:pic>
        <p:nvPicPr>
          <p:cNvPr id="182" name="Google Shape;182;p19"/>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183" name="Google Shape;183;p19"/>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184" name="Google Shape;184;p19"/>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5" name="Google Shape;185;p1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186" name="Google Shape;186;p19"/>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187" name="Google Shape;187;p19"/>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188" name="Shape 188"/>
        <p:cNvGrpSpPr/>
        <p:nvPr/>
      </p:nvGrpSpPr>
      <p:grpSpPr>
        <a:xfrm>
          <a:off x="0" y="0"/>
          <a:ext cx="0" cy="0"/>
          <a:chOff x="0" y="0"/>
          <a:chExt cx="0" cy="0"/>
        </a:xfrm>
      </p:grpSpPr>
      <p:pic>
        <p:nvPicPr>
          <p:cNvPr id="189" name="Google Shape;189;p20"/>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190" name="Google Shape;190;p20"/>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91" name="Google Shape;191;p20"/>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pic>
        <p:nvPicPr>
          <p:cNvPr id="192" name="Google Shape;192;p2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193" name="Google Shape;193;p2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4" name="Google Shape;194;p2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195" name="Google Shape;195;p20"/>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196" name="Google Shape;196;p2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15" name="Shape 15"/>
        <p:cNvGrpSpPr/>
        <p:nvPr/>
      </p:nvGrpSpPr>
      <p:grpSpPr>
        <a:xfrm>
          <a:off x="0" y="0"/>
          <a:ext cx="0" cy="0"/>
          <a:chOff x="0" y="0"/>
          <a:chExt cx="0" cy="0"/>
        </a:xfrm>
      </p:grpSpPr>
      <p:pic>
        <p:nvPicPr>
          <p:cNvPr id="16" name="Google Shape;16;p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17" name="Google Shape;17;p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 name="Google Shape;18;p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19" name="Google Shape;19;p3"/>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0" name="Google Shape;20;p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1" name="Google Shape;21;p3"/>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197" name="Shape 197"/>
        <p:cNvGrpSpPr/>
        <p:nvPr/>
      </p:nvGrpSpPr>
      <p:grpSpPr>
        <a:xfrm>
          <a:off x="0" y="0"/>
          <a:ext cx="0" cy="0"/>
          <a:chOff x="0" y="0"/>
          <a:chExt cx="0" cy="0"/>
        </a:xfrm>
      </p:grpSpPr>
      <p:sp>
        <p:nvSpPr>
          <p:cNvPr id="198" name="Google Shape;198;p21"/>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9" name="Google Shape;199;p21"/>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200" name="Google Shape;200;p21"/>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1" name="Google Shape;201;p21"/>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02" name="Shape 202"/>
        <p:cNvGrpSpPr/>
        <p:nvPr/>
      </p:nvGrpSpPr>
      <p:grpSpPr>
        <a:xfrm>
          <a:off x="0" y="0"/>
          <a:ext cx="0" cy="0"/>
          <a:chOff x="0" y="0"/>
          <a:chExt cx="0" cy="0"/>
        </a:xfrm>
      </p:grpSpPr>
      <p:sp>
        <p:nvSpPr>
          <p:cNvPr id="203" name="Google Shape;203;p2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204" name="Google Shape;204;p22"/>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05" name="Google Shape;205;p22"/>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6" name="Google Shape;206;p22"/>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7" name="Google Shape;207;p2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208" name="Google Shape;208;p22"/>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9" name="Shape 209"/>
        <p:cNvGrpSpPr/>
        <p:nvPr/>
      </p:nvGrpSpPr>
      <p:grpSpPr>
        <a:xfrm>
          <a:off x="0" y="0"/>
          <a:ext cx="0" cy="0"/>
          <a:chOff x="0" y="0"/>
          <a:chExt cx="0" cy="0"/>
        </a:xfrm>
      </p:grpSpPr>
      <p:pic>
        <p:nvPicPr>
          <p:cNvPr id="210" name="Google Shape;210;p23"/>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211" name="Google Shape;211;p23"/>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212" name="Google Shape;212;p23"/>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213" name="Google Shape;213;p23"/>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214" name="Shape 214"/>
        <p:cNvGrpSpPr/>
        <p:nvPr/>
      </p:nvGrpSpPr>
      <p:grpSpPr>
        <a:xfrm>
          <a:off x="0" y="0"/>
          <a:ext cx="0" cy="0"/>
          <a:chOff x="0" y="0"/>
          <a:chExt cx="0" cy="0"/>
        </a:xfrm>
      </p:grpSpPr>
      <p:sp>
        <p:nvSpPr>
          <p:cNvPr id="215" name="Google Shape;215;p24"/>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216" name="Google Shape;216;p24"/>
          <p:cNvPicPr preferRelativeResize="0"/>
          <p:nvPr/>
        </p:nvPicPr>
        <p:blipFill rotWithShape="1">
          <a:blip r:embed="rId2">
            <a:alphaModFix/>
          </a:blip>
          <a:srcRect b="0" l="0" r="0" t="0"/>
          <a:stretch/>
        </p:blipFill>
        <p:spPr>
          <a:xfrm>
            <a:off x="0" y="-1604"/>
            <a:ext cx="9144000" cy="5145107"/>
          </a:xfrm>
          <a:prstGeom prst="rect">
            <a:avLst/>
          </a:prstGeom>
          <a:noFill/>
          <a:ln>
            <a:noFill/>
          </a:ln>
        </p:spPr>
      </p:pic>
      <p:sp>
        <p:nvSpPr>
          <p:cNvPr id="217" name="Google Shape;217;p24"/>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18" name="Google Shape;218;p24"/>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19" name="Google Shape;219;p24"/>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220" name="Google Shape;220;p24"/>
          <p:cNvPicPr preferRelativeResize="0"/>
          <p:nvPr/>
        </p:nvPicPr>
        <p:blipFill rotWithShape="1">
          <a:blip r:embed="rId2">
            <a:alphaModFix/>
          </a:blip>
          <a:srcRect b="0" l="0" r="0" t="0"/>
          <a:stretch/>
        </p:blipFill>
        <p:spPr>
          <a:xfrm>
            <a:off x="0" y="-1604"/>
            <a:ext cx="9144000" cy="5145107"/>
          </a:xfrm>
          <a:prstGeom prst="rect">
            <a:avLst/>
          </a:prstGeom>
          <a:noFill/>
          <a:ln>
            <a:noFill/>
          </a:ln>
        </p:spPr>
      </p:pic>
      <p:pic>
        <p:nvPicPr>
          <p:cNvPr id="221" name="Google Shape;221;p24"/>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222" name="Google Shape;222;p24"/>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23" name="Google Shape;223;p24"/>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24" name="Shape 224"/>
        <p:cNvGrpSpPr/>
        <p:nvPr/>
      </p:nvGrpSpPr>
      <p:grpSpPr>
        <a:xfrm>
          <a:off x="0" y="0"/>
          <a:ext cx="0" cy="0"/>
          <a:chOff x="0" y="0"/>
          <a:chExt cx="0" cy="0"/>
        </a:xfrm>
      </p:grpSpPr>
      <p:pic>
        <p:nvPicPr>
          <p:cNvPr id="225" name="Google Shape;225;p25"/>
          <p:cNvPicPr preferRelativeResize="0"/>
          <p:nvPr/>
        </p:nvPicPr>
        <p:blipFill rotWithShape="1">
          <a:blip r:embed="rId2">
            <a:alphaModFix/>
          </a:blip>
          <a:srcRect b="0" l="0" r="0" t="0"/>
          <a:stretch/>
        </p:blipFill>
        <p:spPr>
          <a:xfrm>
            <a:off x="2663687" y="2218307"/>
            <a:ext cx="3700988" cy="706889"/>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226" name="Shape 226"/>
        <p:cNvGrpSpPr/>
        <p:nvPr/>
      </p:nvGrpSpPr>
      <p:grpSpPr>
        <a:xfrm>
          <a:off x="0" y="0"/>
          <a:ext cx="0" cy="0"/>
          <a:chOff x="0" y="0"/>
          <a:chExt cx="0" cy="0"/>
        </a:xfrm>
      </p:grpSpPr>
      <p:pic>
        <p:nvPicPr>
          <p:cNvPr id="227" name="Google Shape;227;p26"/>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28" name="Google Shape;228;p26"/>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29" name="Google Shape;229;p26"/>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30" name="Google Shape;230;p26"/>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pic>
        <p:nvPicPr>
          <p:cNvPr id="231" name="Google Shape;231;p26"/>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232" name="Google Shape;232;p26"/>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233" name="Shape 233"/>
        <p:cNvGrpSpPr/>
        <p:nvPr/>
      </p:nvGrpSpPr>
      <p:grpSpPr>
        <a:xfrm>
          <a:off x="0" y="0"/>
          <a:ext cx="0" cy="0"/>
          <a:chOff x="0" y="0"/>
          <a:chExt cx="0" cy="0"/>
        </a:xfrm>
      </p:grpSpPr>
      <p:pic>
        <p:nvPicPr>
          <p:cNvPr id="234" name="Google Shape;234;p27"/>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235" name="Google Shape;235;p27"/>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36" name="Google Shape;236;p27"/>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37" name="Google Shape;237;p27"/>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pic>
        <p:nvPicPr>
          <p:cNvPr id="238" name="Google Shape;238;p27"/>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239" name="Google Shape;239;p27"/>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240" name="Shape 240"/>
        <p:cNvGrpSpPr/>
        <p:nvPr/>
      </p:nvGrpSpPr>
      <p:grpSpPr>
        <a:xfrm>
          <a:off x="0" y="0"/>
          <a:ext cx="0" cy="0"/>
          <a:chOff x="0" y="0"/>
          <a:chExt cx="0" cy="0"/>
        </a:xfrm>
      </p:grpSpPr>
      <p:sp>
        <p:nvSpPr>
          <p:cNvPr id="241" name="Google Shape;241;p28"/>
          <p:cNvSpPr/>
          <p:nvPr>
            <p:ph idx="2" type="pic"/>
          </p:nvPr>
        </p:nvSpPr>
        <p:spPr>
          <a:xfrm>
            <a:off x="5019676" y="0"/>
            <a:ext cx="4124400" cy="5143500"/>
          </a:xfrm>
          <a:prstGeom prst="rect">
            <a:avLst/>
          </a:prstGeom>
          <a:noFill/>
          <a:ln>
            <a:noFill/>
          </a:ln>
        </p:spPr>
      </p:sp>
      <p:pic>
        <p:nvPicPr>
          <p:cNvPr id="242" name="Google Shape;242;p28"/>
          <p:cNvPicPr preferRelativeResize="0"/>
          <p:nvPr/>
        </p:nvPicPr>
        <p:blipFill rotWithShape="1">
          <a:blip r:embed="rId2">
            <a:alphaModFix/>
          </a:blip>
          <a:srcRect b="0" l="0" r="0" t="0"/>
          <a:stretch/>
        </p:blipFill>
        <p:spPr>
          <a:xfrm>
            <a:off x="465536" y="1246547"/>
            <a:ext cx="1772438" cy="338534"/>
          </a:xfrm>
          <a:prstGeom prst="rect">
            <a:avLst/>
          </a:prstGeom>
          <a:noFill/>
          <a:ln>
            <a:noFill/>
          </a:ln>
        </p:spPr>
      </p:pic>
      <p:sp>
        <p:nvSpPr>
          <p:cNvPr id="243" name="Google Shape;243;p28"/>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44" name="Google Shape;244;p28"/>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45" name="Google Shape;245;p28"/>
          <p:cNvPicPr preferRelativeResize="0"/>
          <p:nvPr/>
        </p:nvPicPr>
        <p:blipFill rotWithShape="1">
          <a:blip r:embed="rId2">
            <a:alphaModFix/>
          </a:blip>
          <a:srcRect b="0" l="0" r="0" t="0"/>
          <a:stretch/>
        </p:blipFill>
        <p:spPr>
          <a:xfrm>
            <a:off x="465536" y="1246547"/>
            <a:ext cx="1772438" cy="33853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246" name="Shape 246"/>
        <p:cNvGrpSpPr/>
        <p:nvPr/>
      </p:nvGrpSpPr>
      <p:grpSpPr>
        <a:xfrm>
          <a:off x="0" y="0"/>
          <a:ext cx="0" cy="0"/>
          <a:chOff x="0" y="0"/>
          <a:chExt cx="0" cy="0"/>
        </a:xfrm>
      </p:grpSpPr>
      <p:sp>
        <p:nvSpPr>
          <p:cNvPr id="247" name="Google Shape;247;p29"/>
          <p:cNvSpPr/>
          <p:nvPr>
            <p:ph idx="2" type="pic"/>
          </p:nvPr>
        </p:nvSpPr>
        <p:spPr>
          <a:xfrm>
            <a:off x="1" y="0"/>
            <a:ext cx="4124400" cy="5143500"/>
          </a:xfrm>
          <a:prstGeom prst="rect">
            <a:avLst/>
          </a:prstGeom>
          <a:noFill/>
          <a:ln>
            <a:noFill/>
          </a:ln>
        </p:spPr>
      </p:sp>
      <p:sp>
        <p:nvSpPr>
          <p:cNvPr id="248" name="Google Shape;248;p29"/>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49" name="Google Shape;249;p29"/>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50" name="Google Shape;250;p29"/>
          <p:cNvPicPr preferRelativeResize="0"/>
          <p:nvPr/>
        </p:nvPicPr>
        <p:blipFill rotWithShape="1">
          <a:blip r:embed="rId2">
            <a:alphaModFix/>
          </a:blip>
          <a:srcRect b="0" l="0" r="0" t="0"/>
          <a:stretch/>
        </p:blipFill>
        <p:spPr>
          <a:xfrm>
            <a:off x="4572002" y="1242614"/>
            <a:ext cx="1772438" cy="338534"/>
          </a:xfrm>
          <a:prstGeom prst="rect">
            <a:avLst/>
          </a:prstGeom>
          <a:noFill/>
          <a:ln>
            <a:noFill/>
          </a:ln>
        </p:spPr>
      </p:pic>
      <p:pic>
        <p:nvPicPr>
          <p:cNvPr id="251" name="Google Shape;251;p29"/>
          <p:cNvPicPr preferRelativeResize="0"/>
          <p:nvPr/>
        </p:nvPicPr>
        <p:blipFill rotWithShape="1">
          <a:blip r:embed="rId2">
            <a:alphaModFix/>
          </a:blip>
          <a:srcRect b="0" l="0" r="0" t="0"/>
          <a:stretch/>
        </p:blipFill>
        <p:spPr>
          <a:xfrm>
            <a:off x="4572002" y="1242614"/>
            <a:ext cx="1772438" cy="338534"/>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252" name="Shape 252"/>
        <p:cNvGrpSpPr/>
        <p:nvPr/>
      </p:nvGrpSpPr>
      <p:grpSpPr>
        <a:xfrm>
          <a:off x="0" y="0"/>
          <a:ext cx="0" cy="0"/>
          <a:chOff x="0" y="0"/>
          <a:chExt cx="0" cy="0"/>
        </a:xfrm>
      </p:grpSpPr>
      <p:sp>
        <p:nvSpPr>
          <p:cNvPr id="253" name="Google Shape;253;p30"/>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0"/>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5" name="Google Shape;255;p30"/>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30"/>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0"/>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0"/>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0"/>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30"/>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 name="Shape 22"/>
        <p:cNvGrpSpPr/>
        <p:nvPr/>
      </p:nvGrpSpPr>
      <p:grpSpPr>
        <a:xfrm>
          <a:off x="0" y="0"/>
          <a:ext cx="0" cy="0"/>
          <a:chOff x="0" y="0"/>
          <a:chExt cx="0" cy="0"/>
        </a:xfrm>
      </p:grpSpPr>
      <p:sp>
        <p:nvSpPr>
          <p:cNvPr id="23" name="Google Shape;23;p4"/>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4" name="Google Shape;24;p4"/>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5" name="Google Shape;25;p4"/>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 name="Google Shape;26;p4"/>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1" showMasterSp="0">
  <p:cSld name="Title Long - BG Image_1">
    <p:bg>
      <p:bgPr>
        <a:solidFill>
          <a:schemeClr val="lt1"/>
        </a:solidFill>
      </p:bgPr>
    </p:bg>
    <p:spTree>
      <p:nvGrpSpPr>
        <p:cNvPr id="262" name="Shape 262"/>
        <p:cNvGrpSpPr/>
        <p:nvPr/>
      </p:nvGrpSpPr>
      <p:grpSpPr>
        <a:xfrm>
          <a:off x="0" y="0"/>
          <a:ext cx="0" cy="0"/>
          <a:chOff x="0" y="0"/>
          <a:chExt cx="0" cy="0"/>
        </a:xfrm>
      </p:grpSpPr>
      <p:pic>
        <p:nvPicPr>
          <p:cNvPr id="263" name="Google Shape;263;p31"/>
          <p:cNvPicPr preferRelativeResize="0"/>
          <p:nvPr/>
        </p:nvPicPr>
        <p:blipFill rotWithShape="1">
          <a:blip r:embed="rId2">
            <a:alphaModFix/>
          </a:blip>
          <a:srcRect b="0" l="0" r="457" t="0"/>
          <a:stretch/>
        </p:blipFill>
        <p:spPr>
          <a:xfrm>
            <a:off x="0" y="-1604"/>
            <a:ext cx="9144006" cy="5145106"/>
          </a:xfrm>
          <a:prstGeom prst="rect">
            <a:avLst/>
          </a:prstGeom>
          <a:noFill/>
          <a:ln>
            <a:noFill/>
          </a:ln>
        </p:spPr>
      </p:pic>
      <p:sp>
        <p:nvSpPr>
          <p:cNvPr id="264" name="Google Shape;264;p31"/>
          <p:cNvSpPr txBox="1"/>
          <p:nvPr>
            <p:ph idx="1" type="body"/>
          </p:nvPr>
        </p:nvSpPr>
        <p:spPr>
          <a:xfrm>
            <a:off x="360760" y="1848565"/>
            <a:ext cx="5431200" cy="1620900"/>
          </a:xfrm>
          <a:prstGeom prst="rect">
            <a:avLst/>
          </a:prstGeom>
          <a:noFill/>
          <a:ln>
            <a:noFill/>
          </a:ln>
        </p:spPr>
        <p:txBody>
          <a:bodyPr anchorCtr="0" anchor="ctr" bIns="25700" lIns="51425" spcFirstLastPara="1" rIns="50625" wrap="square" tIns="25700">
            <a:noAutofit/>
          </a:bodyPr>
          <a:lstStyle>
            <a:lvl1pPr indent="-228600" lvl="0" marL="457200" rtl="0" algn="l">
              <a:lnSpc>
                <a:spcPct val="100000"/>
              </a:lnSpc>
              <a:spcBef>
                <a:spcPts val="0"/>
              </a:spcBef>
              <a:spcAft>
                <a:spcPts val="0"/>
              </a:spcAft>
              <a:buClr>
                <a:schemeClr val="dk1"/>
              </a:buClr>
              <a:buSzPts val="2500"/>
              <a:buNone/>
              <a:defRPr sz="3300">
                <a:solidFill>
                  <a:schemeClr val="dk1"/>
                </a:solidFill>
              </a:defRPr>
            </a:lvl1pPr>
            <a:lvl2pPr indent="-228600" lvl="1" marL="914400" rtl="0" algn="l">
              <a:lnSpc>
                <a:spcPct val="100000"/>
              </a:lnSpc>
              <a:spcBef>
                <a:spcPts val="200"/>
              </a:spcBef>
              <a:spcAft>
                <a:spcPts val="0"/>
              </a:spcAft>
              <a:buClr>
                <a:schemeClr val="lt1"/>
              </a:buClr>
              <a:buSzPts val="1100"/>
              <a:buNone/>
              <a:defRPr/>
            </a:lvl2pPr>
            <a:lvl3pPr indent="-298450" lvl="2" marL="1371600" rtl="0" algn="l">
              <a:lnSpc>
                <a:spcPct val="100000"/>
              </a:lnSpc>
              <a:spcBef>
                <a:spcPts val="200"/>
              </a:spcBef>
              <a:spcAft>
                <a:spcPts val="0"/>
              </a:spcAft>
              <a:buClr>
                <a:schemeClr val="dk1"/>
              </a:buClr>
              <a:buSzPts val="1100"/>
              <a:buChar char="•"/>
              <a:defRPr/>
            </a:lvl3pPr>
            <a:lvl4pPr indent="-298450" lvl="3" marL="1828800" rtl="0" algn="l">
              <a:lnSpc>
                <a:spcPct val="100000"/>
              </a:lnSpc>
              <a:spcBef>
                <a:spcPts val="200"/>
              </a:spcBef>
              <a:spcAft>
                <a:spcPts val="0"/>
              </a:spcAft>
              <a:buClr>
                <a:schemeClr val="dk1"/>
              </a:buClr>
              <a:buSzPts val="1100"/>
              <a:buChar char="o"/>
              <a:defRPr/>
            </a:lvl4pPr>
            <a:lvl5pPr indent="-298450" lvl="4" marL="2286000" rtl="0" algn="l">
              <a:lnSpc>
                <a:spcPct val="100000"/>
              </a:lnSpc>
              <a:spcBef>
                <a:spcPts val="200"/>
              </a:spcBef>
              <a:spcAft>
                <a:spcPts val="0"/>
              </a:spcAft>
              <a:buClr>
                <a:schemeClr val="dk1"/>
              </a:buClr>
              <a:buSzPts val="1100"/>
              <a:buChar char="‑"/>
              <a:defRPr/>
            </a:lvl5pPr>
            <a:lvl6pPr indent="-298450" lvl="5" marL="2743200" rtl="0" algn="l">
              <a:lnSpc>
                <a:spcPct val="90000"/>
              </a:lnSpc>
              <a:spcBef>
                <a:spcPts val="400"/>
              </a:spcBef>
              <a:spcAft>
                <a:spcPts val="0"/>
              </a:spcAft>
              <a:buClr>
                <a:schemeClr val="lt1"/>
              </a:buClr>
              <a:buSzPts val="1100"/>
              <a:buChar char="•"/>
              <a:defRPr/>
            </a:lvl6pPr>
            <a:lvl7pPr indent="-298450" lvl="6" marL="3200400" rtl="0" algn="l">
              <a:lnSpc>
                <a:spcPct val="90000"/>
              </a:lnSpc>
              <a:spcBef>
                <a:spcPts val="400"/>
              </a:spcBef>
              <a:spcAft>
                <a:spcPts val="0"/>
              </a:spcAft>
              <a:buClr>
                <a:schemeClr val="lt1"/>
              </a:buClr>
              <a:buSzPts val="1100"/>
              <a:buChar char="•"/>
              <a:defRPr/>
            </a:lvl7pPr>
            <a:lvl8pPr indent="-298450" lvl="7" marL="3657600" rtl="0" algn="l">
              <a:lnSpc>
                <a:spcPct val="90000"/>
              </a:lnSpc>
              <a:spcBef>
                <a:spcPts val="400"/>
              </a:spcBef>
              <a:spcAft>
                <a:spcPts val="0"/>
              </a:spcAft>
              <a:buClr>
                <a:schemeClr val="lt1"/>
              </a:buClr>
              <a:buSzPts val="1100"/>
              <a:buChar char="•"/>
              <a:defRPr/>
            </a:lvl8pPr>
            <a:lvl9pPr indent="-298450" lvl="8" marL="4114800" rtl="0" algn="l">
              <a:lnSpc>
                <a:spcPct val="90000"/>
              </a:lnSpc>
              <a:spcBef>
                <a:spcPts val="400"/>
              </a:spcBef>
              <a:spcAft>
                <a:spcPts val="0"/>
              </a:spcAft>
              <a:buClr>
                <a:schemeClr val="lt1"/>
              </a:buClr>
              <a:buSzPts val="1100"/>
              <a:buChar char="•"/>
              <a:defRPr/>
            </a:lvl9pPr>
          </a:lstStyle>
          <a:p/>
        </p:txBody>
      </p:sp>
      <p:sp>
        <p:nvSpPr>
          <p:cNvPr id="265" name="Google Shape;265;p31"/>
          <p:cNvSpPr txBox="1"/>
          <p:nvPr>
            <p:ph idx="2" type="body"/>
          </p:nvPr>
        </p:nvSpPr>
        <p:spPr>
          <a:xfrm>
            <a:off x="360760" y="3749268"/>
            <a:ext cx="5431200" cy="469500"/>
          </a:xfrm>
          <a:prstGeom prst="rect">
            <a:avLst/>
          </a:prstGeom>
          <a:noFill/>
          <a:ln>
            <a:noFill/>
          </a:ln>
        </p:spPr>
        <p:txBody>
          <a:bodyPr anchorCtr="0" anchor="t" bIns="25700" lIns="51425" spcFirstLastPara="1" rIns="50625" wrap="square" tIns="25700">
            <a:noAutofit/>
          </a:bodyPr>
          <a:lstStyle>
            <a:lvl1pPr indent="-228600" lvl="0" marL="457200" rtl="0" algn="l">
              <a:lnSpc>
                <a:spcPct val="100000"/>
              </a:lnSpc>
              <a:spcBef>
                <a:spcPts val="0"/>
              </a:spcBef>
              <a:spcAft>
                <a:spcPts val="0"/>
              </a:spcAft>
              <a:buClr>
                <a:schemeClr val="dk1"/>
              </a:buClr>
              <a:buSzPts val="900"/>
              <a:buNone/>
              <a:defRPr b="0" sz="1200">
                <a:solidFill>
                  <a:schemeClr val="dk1"/>
                </a:solidFill>
              </a:defRPr>
            </a:lvl1pPr>
            <a:lvl2pPr indent="-228600" lvl="1" marL="914400" rtl="0" algn="l">
              <a:lnSpc>
                <a:spcPct val="100000"/>
              </a:lnSpc>
              <a:spcBef>
                <a:spcPts val="200"/>
              </a:spcBef>
              <a:spcAft>
                <a:spcPts val="0"/>
              </a:spcAft>
              <a:buClr>
                <a:schemeClr val="lt1"/>
              </a:buClr>
              <a:buSzPts val="1100"/>
              <a:buNone/>
              <a:defRPr/>
            </a:lvl2pPr>
            <a:lvl3pPr indent="-298450" lvl="2" marL="1371600" rtl="0" algn="l">
              <a:lnSpc>
                <a:spcPct val="100000"/>
              </a:lnSpc>
              <a:spcBef>
                <a:spcPts val="200"/>
              </a:spcBef>
              <a:spcAft>
                <a:spcPts val="0"/>
              </a:spcAft>
              <a:buClr>
                <a:schemeClr val="dk1"/>
              </a:buClr>
              <a:buSzPts val="1100"/>
              <a:buChar char="•"/>
              <a:defRPr/>
            </a:lvl3pPr>
            <a:lvl4pPr indent="-298450" lvl="3" marL="1828800" rtl="0" algn="l">
              <a:lnSpc>
                <a:spcPct val="100000"/>
              </a:lnSpc>
              <a:spcBef>
                <a:spcPts val="200"/>
              </a:spcBef>
              <a:spcAft>
                <a:spcPts val="0"/>
              </a:spcAft>
              <a:buClr>
                <a:schemeClr val="dk1"/>
              </a:buClr>
              <a:buSzPts val="1100"/>
              <a:buChar char="o"/>
              <a:defRPr/>
            </a:lvl4pPr>
            <a:lvl5pPr indent="-298450" lvl="4" marL="2286000" rtl="0" algn="l">
              <a:lnSpc>
                <a:spcPct val="100000"/>
              </a:lnSpc>
              <a:spcBef>
                <a:spcPts val="200"/>
              </a:spcBef>
              <a:spcAft>
                <a:spcPts val="0"/>
              </a:spcAft>
              <a:buClr>
                <a:schemeClr val="dk1"/>
              </a:buClr>
              <a:buSzPts val="1100"/>
              <a:buChar char="‑"/>
              <a:defRPr/>
            </a:lvl5pPr>
            <a:lvl6pPr indent="-298450" lvl="5" marL="2743200" rtl="0" algn="l">
              <a:lnSpc>
                <a:spcPct val="90000"/>
              </a:lnSpc>
              <a:spcBef>
                <a:spcPts val="400"/>
              </a:spcBef>
              <a:spcAft>
                <a:spcPts val="0"/>
              </a:spcAft>
              <a:buClr>
                <a:schemeClr val="lt1"/>
              </a:buClr>
              <a:buSzPts val="1100"/>
              <a:buChar char="•"/>
              <a:defRPr/>
            </a:lvl6pPr>
            <a:lvl7pPr indent="-298450" lvl="6" marL="3200400" rtl="0" algn="l">
              <a:lnSpc>
                <a:spcPct val="90000"/>
              </a:lnSpc>
              <a:spcBef>
                <a:spcPts val="400"/>
              </a:spcBef>
              <a:spcAft>
                <a:spcPts val="0"/>
              </a:spcAft>
              <a:buClr>
                <a:schemeClr val="lt1"/>
              </a:buClr>
              <a:buSzPts val="1100"/>
              <a:buChar char="•"/>
              <a:defRPr/>
            </a:lvl7pPr>
            <a:lvl8pPr indent="-298450" lvl="7" marL="3657600" rtl="0" algn="l">
              <a:lnSpc>
                <a:spcPct val="90000"/>
              </a:lnSpc>
              <a:spcBef>
                <a:spcPts val="400"/>
              </a:spcBef>
              <a:spcAft>
                <a:spcPts val="0"/>
              </a:spcAft>
              <a:buClr>
                <a:schemeClr val="lt1"/>
              </a:buClr>
              <a:buSzPts val="1100"/>
              <a:buChar char="•"/>
              <a:defRPr/>
            </a:lvl8pPr>
            <a:lvl9pPr indent="-298450" lvl="8" marL="4114800" rtl="0" algn="l">
              <a:lnSpc>
                <a:spcPct val="90000"/>
              </a:lnSpc>
              <a:spcBef>
                <a:spcPts val="400"/>
              </a:spcBef>
              <a:spcAft>
                <a:spcPts val="0"/>
              </a:spcAft>
              <a:buClr>
                <a:schemeClr val="lt1"/>
              </a:buClr>
              <a:buSzPts val="1100"/>
              <a:buChar char="•"/>
              <a:defRPr/>
            </a:lvl9pPr>
          </a:lstStyle>
          <a:p/>
        </p:txBody>
      </p:sp>
      <p:pic>
        <p:nvPicPr>
          <p:cNvPr id="266" name="Google Shape;266;p31"/>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1">
  <p:cSld name="1_Agenda - Purple">
    <p:bg>
      <p:bgPr>
        <a:solidFill>
          <a:srgbClr val="26005C"/>
        </a:solidFill>
      </p:bgPr>
    </p:bg>
    <p:spTree>
      <p:nvGrpSpPr>
        <p:cNvPr id="267" name="Shape 267"/>
        <p:cNvGrpSpPr/>
        <p:nvPr/>
      </p:nvGrpSpPr>
      <p:grpSpPr>
        <a:xfrm>
          <a:off x="0" y="0"/>
          <a:ext cx="0" cy="0"/>
          <a:chOff x="0" y="0"/>
          <a:chExt cx="0" cy="0"/>
        </a:xfrm>
      </p:grpSpPr>
      <p:sp>
        <p:nvSpPr>
          <p:cNvPr id="268" name="Google Shape;268;p32"/>
          <p:cNvSpPr txBox="1"/>
          <p:nvPr>
            <p:ph idx="1" type="body"/>
          </p:nvPr>
        </p:nvSpPr>
        <p:spPr>
          <a:xfrm>
            <a:off x="1156191" y="3185886"/>
            <a:ext cx="3178800" cy="2700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1000"/>
              <a:buNone/>
              <a:defRPr b="1" i="0" sz="1400">
                <a:solidFill>
                  <a:schemeClr val="lt1"/>
                </a:solidFill>
                <a:latin typeface="Arial"/>
                <a:ea typeface="Arial"/>
                <a:cs typeface="Arial"/>
                <a:sym typeface="Arial"/>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69" name="Google Shape;269;p32"/>
          <p:cNvSpPr txBox="1"/>
          <p:nvPr>
            <p:ph idx="2" type="body"/>
          </p:nvPr>
        </p:nvSpPr>
        <p:spPr>
          <a:xfrm>
            <a:off x="1156191" y="1484218"/>
            <a:ext cx="3178800" cy="2700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1000"/>
              <a:buNone/>
              <a:defRPr b="1" i="0" sz="1400">
                <a:solidFill>
                  <a:schemeClr val="lt1"/>
                </a:solidFill>
                <a:latin typeface="Arial"/>
                <a:ea typeface="Arial"/>
                <a:cs typeface="Arial"/>
                <a:sym typeface="Arial"/>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70" name="Google Shape;270;p32"/>
          <p:cNvSpPr txBox="1"/>
          <p:nvPr>
            <p:ph type="title"/>
          </p:nvPr>
        </p:nvSpPr>
        <p:spPr>
          <a:xfrm>
            <a:off x="354082" y="288754"/>
            <a:ext cx="7736100" cy="423000"/>
          </a:xfrm>
          <a:prstGeom prst="rect">
            <a:avLst/>
          </a:prstGeom>
          <a:noFill/>
          <a:ln>
            <a:noFill/>
          </a:ln>
        </p:spPr>
        <p:txBody>
          <a:bodyPr anchorCtr="0" anchor="t" bIns="34275" lIns="68575" spcFirstLastPara="1" rIns="68575" wrap="square" tIns="34275">
            <a:normAutofit/>
          </a:bodyPr>
          <a:lstStyle>
            <a:lvl1pPr lvl="0" rtl="0" algn="l">
              <a:lnSpc>
                <a:spcPct val="90000"/>
              </a:lnSpc>
              <a:spcBef>
                <a:spcPts val="0"/>
              </a:spcBef>
              <a:spcAft>
                <a:spcPts val="0"/>
              </a:spcAft>
              <a:buClr>
                <a:schemeClr val="lt1"/>
              </a:buClr>
              <a:buSzPts val="1400"/>
              <a:buFont typeface="Arial"/>
              <a:buNone/>
              <a:defRPr sz="2100">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271" name="Google Shape;271;p32"/>
          <p:cNvSpPr txBox="1"/>
          <p:nvPr>
            <p:ph idx="3" type="body"/>
          </p:nvPr>
        </p:nvSpPr>
        <p:spPr>
          <a:xfrm>
            <a:off x="1156099" y="1873853"/>
            <a:ext cx="3179100" cy="7296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800"/>
              <a:buNone/>
              <a:defRPr b="0" sz="1100">
                <a:solidFill>
                  <a:schemeClr val="lt1"/>
                </a:solidFill>
              </a:defRPr>
            </a:lvl1pPr>
            <a:lvl2pPr indent="-279400" lvl="1" marL="914400" rtl="0" algn="l">
              <a:lnSpc>
                <a:spcPct val="100000"/>
              </a:lnSpc>
              <a:spcBef>
                <a:spcPts val="200"/>
              </a:spcBef>
              <a:spcAft>
                <a:spcPts val="0"/>
              </a:spcAft>
              <a:buClr>
                <a:schemeClr val="lt1"/>
              </a:buClr>
              <a:buSzPts val="800"/>
              <a:buChar char="-"/>
              <a:defRPr b="0" sz="1100">
                <a:solidFill>
                  <a:schemeClr val="lt1"/>
                </a:solidFill>
              </a:defRPr>
            </a:lvl2pPr>
            <a:lvl3pPr indent="-279400" lvl="2" marL="1371600" rtl="0" algn="l">
              <a:lnSpc>
                <a:spcPct val="100000"/>
              </a:lnSpc>
              <a:spcBef>
                <a:spcPts val="200"/>
              </a:spcBef>
              <a:spcAft>
                <a:spcPts val="0"/>
              </a:spcAft>
              <a:buClr>
                <a:schemeClr val="lt1"/>
              </a:buClr>
              <a:buSzPts val="800"/>
              <a:buChar char="▪"/>
              <a:defRPr b="0" sz="1100">
                <a:solidFill>
                  <a:schemeClr val="lt1"/>
                </a:solidFill>
              </a:defRPr>
            </a:lvl3pPr>
            <a:lvl4pPr indent="-279400" lvl="3" marL="1828800" rtl="0" algn="l">
              <a:lnSpc>
                <a:spcPct val="100000"/>
              </a:lnSpc>
              <a:spcBef>
                <a:spcPts val="200"/>
              </a:spcBef>
              <a:spcAft>
                <a:spcPts val="0"/>
              </a:spcAft>
              <a:buClr>
                <a:schemeClr val="lt1"/>
              </a:buClr>
              <a:buSzPts val="800"/>
              <a:buChar char="•"/>
              <a:defRPr b="0" sz="1100">
                <a:solidFill>
                  <a:schemeClr val="lt1"/>
                </a:solidFill>
              </a:defRPr>
            </a:lvl4pPr>
            <a:lvl5pPr indent="-279400" lvl="4" marL="2286000" rtl="0" algn="l">
              <a:lnSpc>
                <a:spcPct val="100000"/>
              </a:lnSpc>
              <a:spcBef>
                <a:spcPts val="200"/>
              </a:spcBef>
              <a:spcAft>
                <a:spcPts val="0"/>
              </a:spcAft>
              <a:buClr>
                <a:schemeClr val="lt1"/>
              </a:buClr>
              <a:buSzPts val="800"/>
              <a:buChar char="‑"/>
              <a:defRPr b="0" sz="1100">
                <a:solidFill>
                  <a:schemeClr val="lt1"/>
                </a:solidFil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72" name="Google Shape;272;p32"/>
          <p:cNvSpPr txBox="1"/>
          <p:nvPr>
            <p:ph idx="4" type="body"/>
          </p:nvPr>
        </p:nvSpPr>
        <p:spPr>
          <a:xfrm>
            <a:off x="1157139" y="3593498"/>
            <a:ext cx="3179100" cy="7296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800"/>
              <a:buNone/>
              <a:defRPr b="0" sz="1100">
                <a:solidFill>
                  <a:schemeClr val="lt1"/>
                </a:solidFill>
              </a:defRPr>
            </a:lvl1pPr>
            <a:lvl2pPr indent="-279400" lvl="1" marL="914400" rtl="0" algn="l">
              <a:lnSpc>
                <a:spcPct val="100000"/>
              </a:lnSpc>
              <a:spcBef>
                <a:spcPts val="200"/>
              </a:spcBef>
              <a:spcAft>
                <a:spcPts val="0"/>
              </a:spcAft>
              <a:buClr>
                <a:schemeClr val="lt1"/>
              </a:buClr>
              <a:buSzPts val="800"/>
              <a:buChar char="-"/>
              <a:defRPr b="0" sz="1100">
                <a:solidFill>
                  <a:schemeClr val="lt1"/>
                </a:solidFill>
              </a:defRPr>
            </a:lvl2pPr>
            <a:lvl3pPr indent="-279400" lvl="2" marL="1371600" rtl="0" algn="l">
              <a:lnSpc>
                <a:spcPct val="100000"/>
              </a:lnSpc>
              <a:spcBef>
                <a:spcPts val="200"/>
              </a:spcBef>
              <a:spcAft>
                <a:spcPts val="0"/>
              </a:spcAft>
              <a:buClr>
                <a:schemeClr val="lt1"/>
              </a:buClr>
              <a:buSzPts val="800"/>
              <a:buChar char="▪"/>
              <a:defRPr b="0" sz="1100">
                <a:solidFill>
                  <a:schemeClr val="lt1"/>
                </a:solidFill>
              </a:defRPr>
            </a:lvl3pPr>
            <a:lvl4pPr indent="-279400" lvl="3" marL="1828800" rtl="0" algn="l">
              <a:lnSpc>
                <a:spcPct val="100000"/>
              </a:lnSpc>
              <a:spcBef>
                <a:spcPts val="200"/>
              </a:spcBef>
              <a:spcAft>
                <a:spcPts val="0"/>
              </a:spcAft>
              <a:buClr>
                <a:schemeClr val="lt1"/>
              </a:buClr>
              <a:buSzPts val="800"/>
              <a:buChar char="•"/>
              <a:defRPr b="0" sz="1100">
                <a:solidFill>
                  <a:schemeClr val="lt1"/>
                </a:solidFill>
              </a:defRPr>
            </a:lvl4pPr>
            <a:lvl5pPr indent="-279400" lvl="4" marL="2286000" rtl="0" algn="l">
              <a:lnSpc>
                <a:spcPct val="100000"/>
              </a:lnSpc>
              <a:spcBef>
                <a:spcPts val="200"/>
              </a:spcBef>
              <a:spcAft>
                <a:spcPts val="0"/>
              </a:spcAft>
              <a:buClr>
                <a:schemeClr val="lt1"/>
              </a:buClr>
              <a:buSzPts val="800"/>
              <a:buChar char="‑"/>
              <a:defRPr b="0" sz="1100">
                <a:solidFill>
                  <a:schemeClr val="lt1"/>
                </a:solidFil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cxnSp>
        <p:nvCxnSpPr>
          <p:cNvPr id="273" name="Google Shape;273;p3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4" name="Google Shape;274;p32"/>
          <p:cNvCxnSpPr/>
          <p:nvPr/>
        </p:nvCxnSpPr>
        <p:spPr>
          <a:xfrm>
            <a:off x="405901" y="307204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75" name="Google Shape;275;p32"/>
          <p:cNvCxnSpPr/>
          <p:nvPr/>
        </p:nvCxnSpPr>
        <p:spPr>
          <a:xfrm>
            <a:off x="405901" y="1362408"/>
            <a:ext cx="3929100" cy="6900"/>
          </a:xfrm>
          <a:prstGeom prst="straightConnector1">
            <a:avLst/>
          </a:prstGeom>
          <a:noFill/>
          <a:ln cap="flat" cmpd="sng" w="9525">
            <a:solidFill>
              <a:srgbClr val="AE78D6"/>
            </a:solidFill>
            <a:prstDash val="solid"/>
            <a:round/>
            <a:headEnd len="sm" w="sm" type="none"/>
            <a:tailEnd len="sm" w="sm" type="none"/>
          </a:ln>
        </p:spPr>
      </p:cxnSp>
      <p:cxnSp>
        <p:nvCxnSpPr>
          <p:cNvPr id="276" name="Google Shape;276;p32"/>
          <p:cNvCxnSpPr/>
          <p:nvPr/>
        </p:nvCxnSpPr>
        <p:spPr>
          <a:xfrm>
            <a:off x="405901" y="3072044"/>
            <a:ext cx="3929100" cy="0"/>
          </a:xfrm>
          <a:prstGeom prst="straightConnector1">
            <a:avLst/>
          </a:prstGeom>
          <a:noFill/>
          <a:ln cap="flat" cmpd="sng" w="9525">
            <a:solidFill>
              <a:srgbClr val="AE78D6"/>
            </a:solidFill>
            <a:prstDash val="solid"/>
            <a:round/>
            <a:headEnd len="sm" w="sm" type="none"/>
            <a:tailEnd len="sm" w="sm" type="none"/>
          </a:ln>
        </p:spPr>
      </p:cxnSp>
      <p:sp>
        <p:nvSpPr>
          <p:cNvPr id="277" name="Google Shape;277;p32"/>
          <p:cNvSpPr txBox="1"/>
          <p:nvPr>
            <p:ph idx="5" type="body"/>
          </p:nvPr>
        </p:nvSpPr>
        <p:spPr>
          <a:xfrm>
            <a:off x="378494" y="1485472"/>
            <a:ext cx="675000" cy="561600"/>
          </a:xfrm>
          <a:prstGeom prst="rect">
            <a:avLst/>
          </a:prstGeom>
          <a:noFill/>
          <a:ln>
            <a:noFill/>
          </a:ln>
        </p:spPr>
        <p:txBody>
          <a:bodyPr anchorCtr="0" anchor="t" bIns="34275" lIns="68575" spcFirstLastPara="1" rIns="67500" wrap="square" tIns="34275">
            <a:noAutofit/>
          </a:bodyPr>
          <a:lstStyle>
            <a:lvl1pPr indent="-228600" lvl="0" marL="457200" rtl="0" algn="l">
              <a:lnSpc>
                <a:spcPct val="100000"/>
              </a:lnSpc>
              <a:spcBef>
                <a:spcPts val="0"/>
              </a:spcBef>
              <a:spcAft>
                <a:spcPts val="0"/>
              </a:spcAft>
              <a:buClr>
                <a:srgbClr val="AE78D6"/>
              </a:buClr>
              <a:buSzPts val="2100"/>
              <a:buNone/>
              <a:defRPr b="1" i="0" sz="3000">
                <a:solidFill>
                  <a:srgbClr val="AE78D6"/>
                </a:solidFill>
                <a:latin typeface="Arial Black"/>
                <a:ea typeface="Arial Black"/>
                <a:cs typeface="Arial Black"/>
                <a:sym typeface="Arial Black"/>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278" name="Google Shape;278;p32"/>
          <p:cNvSpPr txBox="1"/>
          <p:nvPr>
            <p:ph idx="6" type="body"/>
          </p:nvPr>
        </p:nvSpPr>
        <p:spPr>
          <a:xfrm>
            <a:off x="352604" y="3185886"/>
            <a:ext cx="675000" cy="561600"/>
          </a:xfrm>
          <a:prstGeom prst="rect">
            <a:avLst/>
          </a:prstGeom>
          <a:noFill/>
          <a:ln>
            <a:noFill/>
          </a:ln>
        </p:spPr>
        <p:txBody>
          <a:bodyPr anchorCtr="0" anchor="t" bIns="34275" lIns="68575" spcFirstLastPara="1" rIns="67500" wrap="square" tIns="34275">
            <a:noAutofit/>
          </a:bodyPr>
          <a:lstStyle>
            <a:lvl1pPr indent="-228600" lvl="0" marL="457200" rtl="0" algn="l">
              <a:lnSpc>
                <a:spcPct val="100000"/>
              </a:lnSpc>
              <a:spcBef>
                <a:spcPts val="0"/>
              </a:spcBef>
              <a:spcAft>
                <a:spcPts val="0"/>
              </a:spcAft>
              <a:buClr>
                <a:srgbClr val="AE78D6"/>
              </a:buClr>
              <a:buSzPts val="2100"/>
              <a:buNone/>
              <a:defRPr b="1" i="0" sz="3000">
                <a:solidFill>
                  <a:srgbClr val="AE78D6"/>
                </a:solidFill>
                <a:latin typeface="Arial Black"/>
                <a:ea typeface="Arial Black"/>
                <a:cs typeface="Arial Black"/>
                <a:sym typeface="Arial Black"/>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79" name="Shape 279"/>
        <p:cNvGrpSpPr/>
        <p:nvPr/>
      </p:nvGrpSpPr>
      <p:grpSpPr>
        <a:xfrm>
          <a:off x="0" y="0"/>
          <a:ext cx="0" cy="0"/>
          <a:chOff x="0" y="0"/>
          <a:chExt cx="0" cy="0"/>
        </a:xfrm>
      </p:grpSpPr>
      <p:sp>
        <p:nvSpPr>
          <p:cNvPr id="280" name="Google Shape;280;p33"/>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281" name="Google Shape;281;p33"/>
          <p:cNvSpPr txBox="1"/>
          <p:nvPr>
            <p:ph idx="1" type="body"/>
          </p:nvPr>
        </p:nvSpPr>
        <p:spPr>
          <a:xfrm>
            <a:off x="311700" y="883075"/>
            <a:ext cx="8520600" cy="34458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rgbClr val="434343"/>
              </a:buClr>
              <a:buSzPts val="1800"/>
              <a:buChar char="●"/>
              <a:defRPr>
                <a:solidFill>
                  <a:srgbClr val="434343"/>
                </a:solidFill>
              </a:defRPr>
            </a:lvl1pPr>
            <a:lvl2pPr indent="-317500" lvl="1" marL="914400" rtl="0" algn="l">
              <a:lnSpc>
                <a:spcPct val="115000"/>
              </a:lnSpc>
              <a:spcBef>
                <a:spcPts val="1600"/>
              </a:spcBef>
              <a:spcAft>
                <a:spcPts val="0"/>
              </a:spcAft>
              <a:buSzPts val="1400"/>
              <a:buChar char="○"/>
              <a:defRPr/>
            </a:lvl2pPr>
            <a:lvl3pPr indent="-317500" lvl="2" marL="1371600" rtl="0" algn="l">
              <a:lnSpc>
                <a:spcPct val="115000"/>
              </a:lnSpc>
              <a:spcBef>
                <a:spcPts val="1600"/>
              </a:spcBef>
              <a:spcAft>
                <a:spcPts val="0"/>
              </a:spcAft>
              <a:buSzPts val="1400"/>
              <a:buChar char="■"/>
              <a:defRPr/>
            </a:lvl3pPr>
            <a:lvl4pPr indent="-317500" lvl="3" marL="1828800" rtl="0" algn="l">
              <a:lnSpc>
                <a:spcPct val="115000"/>
              </a:lnSpc>
              <a:spcBef>
                <a:spcPts val="1600"/>
              </a:spcBef>
              <a:spcAft>
                <a:spcPts val="0"/>
              </a:spcAft>
              <a:buSzPts val="1400"/>
              <a:buChar char="●"/>
              <a:defRPr/>
            </a:lvl4pPr>
            <a:lvl5pPr indent="-317500" lvl="4" marL="2286000" rtl="0" algn="l">
              <a:lnSpc>
                <a:spcPct val="115000"/>
              </a:lnSpc>
              <a:spcBef>
                <a:spcPts val="1600"/>
              </a:spcBef>
              <a:spcAft>
                <a:spcPts val="0"/>
              </a:spcAft>
              <a:buSzPts val="1400"/>
              <a:buChar char="○"/>
              <a:defRPr/>
            </a:lvl5pPr>
            <a:lvl6pPr indent="-317500" lvl="5" marL="2743200" rtl="0" algn="l">
              <a:lnSpc>
                <a:spcPct val="115000"/>
              </a:lnSpc>
              <a:spcBef>
                <a:spcPts val="1600"/>
              </a:spcBef>
              <a:spcAft>
                <a:spcPts val="0"/>
              </a:spcAft>
              <a:buSzPts val="1400"/>
              <a:buChar char="■"/>
              <a:defRPr/>
            </a:lvl6pPr>
            <a:lvl7pPr indent="-317500" lvl="6" marL="3200400" rtl="0" algn="l">
              <a:lnSpc>
                <a:spcPct val="115000"/>
              </a:lnSpc>
              <a:spcBef>
                <a:spcPts val="1600"/>
              </a:spcBef>
              <a:spcAft>
                <a:spcPts val="0"/>
              </a:spcAft>
              <a:buSzPts val="1400"/>
              <a:buChar char="●"/>
              <a:defRPr/>
            </a:lvl7pPr>
            <a:lvl8pPr indent="-317500" lvl="7" marL="3657600" rtl="0" algn="l">
              <a:lnSpc>
                <a:spcPct val="115000"/>
              </a:lnSpc>
              <a:spcBef>
                <a:spcPts val="1600"/>
              </a:spcBef>
              <a:spcAft>
                <a:spcPts val="0"/>
              </a:spcAft>
              <a:buSzPts val="1400"/>
              <a:buChar char="○"/>
              <a:defRPr/>
            </a:lvl8pPr>
            <a:lvl9pPr indent="-317500" lvl="8" marL="4114800" rtl="0" algn="l">
              <a:lnSpc>
                <a:spcPct val="115000"/>
              </a:lnSpc>
              <a:spcBef>
                <a:spcPts val="1600"/>
              </a:spcBef>
              <a:spcAft>
                <a:spcPts val="1600"/>
              </a:spcAft>
              <a:buSzPts val="1400"/>
              <a:buChar char="■"/>
              <a:defRPr/>
            </a:lvl9pPr>
          </a:lstStyle>
          <a:p/>
        </p:txBody>
      </p:sp>
      <p:sp>
        <p:nvSpPr>
          <p:cNvPr id="282" name="Google Shape;282;p33"/>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33"/>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84" name="Google Shape;284;p33"/>
          <p:cNvPicPr preferRelativeResize="0"/>
          <p:nvPr/>
        </p:nvPicPr>
        <p:blipFill rotWithShape="1">
          <a:blip r:embed="rId2">
            <a:alphaModFix/>
          </a:blip>
          <a:srcRect b="0" l="0" r="0" t="0"/>
          <a:stretch/>
        </p:blipFill>
        <p:spPr>
          <a:xfrm>
            <a:off x="7441175" y="4662011"/>
            <a:ext cx="1391126" cy="27857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Diapositive de titre">
    <p:spTree>
      <p:nvGrpSpPr>
        <p:cNvPr id="285" name="Shape 285"/>
        <p:cNvGrpSpPr/>
        <p:nvPr/>
      </p:nvGrpSpPr>
      <p:grpSpPr>
        <a:xfrm>
          <a:off x="0" y="0"/>
          <a:ext cx="0" cy="0"/>
          <a:chOff x="0" y="0"/>
          <a:chExt cx="0" cy="0"/>
        </a:xfrm>
      </p:grpSpPr>
      <p:sp>
        <p:nvSpPr>
          <p:cNvPr id="286" name="Google Shape;286;p34"/>
          <p:cNvSpPr txBox="1"/>
          <p:nvPr>
            <p:ph idx="1" type="body"/>
          </p:nvPr>
        </p:nvSpPr>
        <p:spPr>
          <a:xfrm>
            <a:off x="429816" y="881063"/>
            <a:ext cx="8256900" cy="3798000"/>
          </a:xfrm>
          <a:prstGeom prst="rect">
            <a:avLst/>
          </a:prstGeom>
          <a:noFill/>
          <a:ln>
            <a:noFill/>
          </a:ln>
        </p:spPr>
        <p:txBody>
          <a:bodyPr anchorCtr="0" anchor="t" bIns="25700" lIns="51425" spcFirstLastPara="1" rIns="51425" wrap="square" tIns="25700">
            <a:noAutofit/>
          </a:bodyPr>
          <a:lstStyle>
            <a:lvl1pPr indent="-228600" lvl="0" marL="457200" rtl="0" algn="l">
              <a:lnSpc>
                <a:spcPct val="90000"/>
              </a:lnSpc>
              <a:spcBef>
                <a:spcPts val="800"/>
              </a:spcBef>
              <a:spcAft>
                <a:spcPts val="0"/>
              </a:spcAft>
              <a:buClr>
                <a:schemeClr val="dk1"/>
              </a:buClr>
              <a:buSzPts val="1100"/>
              <a:buNone/>
              <a:defRPr sz="1400">
                <a:solidFill>
                  <a:schemeClr val="dk1"/>
                </a:solidFill>
              </a:defRPr>
            </a:lvl1pPr>
            <a:lvl2pPr indent="-298450" lvl="1" marL="914400" rtl="0" algn="l">
              <a:lnSpc>
                <a:spcPct val="90000"/>
              </a:lnSpc>
              <a:spcBef>
                <a:spcPts val="400"/>
              </a:spcBef>
              <a:spcAft>
                <a:spcPts val="0"/>
              </a:spcAft>
              <a:buClr>
                <a:schemeClr val="dk1"/>
              </a:buClr>
              <a:buSzPts val="1100"/>
              <a:buChar char="•"/>
              <a:defRPr/>
            </a:lvl2pPr>
            <a:lvl3pPr indent="-298450" lvl="2" marL="1371600" rtl="0" algn="l">
              <a:lnSpc>
                <a:spcPct val="90000"/>
              </a:lnSpc>
              <a:spcBef>
                <a:spcPts val="400"/>
              </a:spcBef>
              <a:spcAft>
                <a:spcPts val="0"/>
              </a:spcAft>
              <a:buClr>
                <a:schemeClr val="dk1"/>
              </a:buClr>
              <a:buSzPts val="1100"/>
              <a:buChar char="•"/>
              <a:defRPr/>
            </a:lvl3pPr>
            <a:lvl4pPr indent="-298450" lvl="3" marL="1828800" rtl="0" algn="l">
              <a:lnSpc>
                <a:spcPct val="90000"/>
              </a:lnSpc>
              <a:spcBef>
                <a:spcPts val="400"/>
              </a:spcBef>
              <a:spcAft>
                <a:spcPts val="0"/>
              </a:spcAft>
              <a:buClr>
                <a:schemeClr val="dk1"/>
              </a:buClr>
              <a:buSzPts val="1100"/>
              <a:buChar char="•"/>
              <a:defRPr/>
            </a:lvl4pPr>
            <a:lvl5pPr indent="-298450" lvl="4" marL="2286000" rtl="0" algn="l">
              <a:lnSpc>
                <a:spcPct val="90000"/>
              </a:lnSpc>
              <a:spcBef>
                <a:spcPts val="400"/>
              </a:spcBef>
              <a:spcAft>
                <a:spcPts val="0"/>
              </a:spcAft>
              <a:buClr>
                <a:schemeClr val="dk1"/>
              </a:buClr>
              <a:buSzPts val="1100"/>
              <a:buChar char="•"/>
              <a:defRPr/>
            </a:lvl5pPr>
            <a:lvl6pPr indent="-298450" lvl="5" marL="2743200" rtl="0" algn="l">
              <a:lnSpc>
                <a:spcPct val="90000"/>
              </a:lnSpc>
              <a:spcBef>
                <a:spcPts val="400"/>
              </a:spcBef>
              <a:spcAft>
                <a:spcPts val="0"/>
              </a:spcAft>
              <a:buClr>
                <a:schemeClr val="dk1"/>
              </a:buClr>
              <a:buSzPts val="1100"/>
              <a:buChar char="•"/>
              <a:defRPr/>
            </a:lvl6pPr>
            <a:lvl7pPr indent="-298450" lvl="6" marL="3200400" rtl="0" algn="l">
              <a:lnSpc>
                <a:spcPct val="90000"/>
              </a:lnSpc>
              <a:spcBef>
                <a:spcPts val="400"/>
              </a:spcBef>
              <a:spcAft>
                <a:spcPts val="0"/>
              </a:spcAft>
              <a:buClr>
                <a:schemeClr val="dk1"/>
              </a:buClr>
              <a:buSzPts val="1100"/>
              <a:buChar char="•"/>
              <a:defRPr/>
            </a:lvl7pPr>
            <a:lvl8pPr indent="-298450" lvl="7" marL="3657600" rtl="0" algn="l">
              <a:lnSpc>
                <a:spcPct val="90000"/>
              </a:lnSpc>
              <a:spcBef>
                <a:spcPts val="400"/>
              </a:spcBef>
              <a:spcAft>
                <a:spcPts val="0"/>
              </a:spcAft>
              <a:buClr>
                <a:schemeClr val="dk1"/>
              </a:buClr>
              <a:buSzPts val="1100"/>
              <a:buChar char="•"/>
              <a:defRPr/>
            </a:lvl8pPr>
            <a:lvl9pPr indent="-298450" lvl="8" marL="4114800" rtl="0" algn="l">
              <a:lnSpc>
                <a:spcPct val="90000"/>
              </a:lnSpc>
              <a:spcBef>
                <a:spcPts val="400"/>
              </a:spcBef>
              <a:spcAft>
                <a:spcPts val="0"/>
              </a:spcAft>
              <a:buClr>
                <a:schemeClr val="dk1"/>
              </a:buClr>
              <a:buSzPts val="1100"/>
              <a:buChar char="•"/>
              <a:defRPr/>
            </a:lvl9pPr>
          </a:lstStyle>
          <a:p/>
        </p:txBody>
      </p:sp>
      <p:sp>
        <p:nvSpPr>
          <p:cNvPr id="287" name="Google Shape;287;p34"/>
          <p:cNvSpPr txBox="1"/>
          <p:nvPr>
            <p:ph type="title"/>
          </p:nvPr>
        </p:nvSpPr>
        <p:spPr>
          <a:xfrm>
            <a:off x="429816" y="186122"/>
            <a:ext cx="8355300" cy="467700"/>
          </a:xfrm>
          <a:prstGeom prst="rect">
            <a:avLst/>
          </a:prstGeom>
          <a:noFill/>
          <a:ln>
            <a:noFill/>
          </a:ln>
        </p:spPr>
        <p:txBody>
          <a:bodyPr anchorCtr="0" anchor="ctr" bIns="25700" lIns="51425" spcFirstLastPara="1" rIns="51425" wrap="square" tIns="25700">
            <a:noAutofit/>
          </a:bodyPr>
          <a:lstStyle>
            <a:lvl1pPr lvl="0" rtl="0" algn="l">
              <a:lnSpc>
                <a:spcPct val="90000"/>
              </a:lnSpc>
              <a:spcBef>
                <a:spcPts val="0"/>
              </a:spcBef>
              <a:spcAft>
                <a:spcPts val="0"/>
              </a:spcAft>
              <a:buClr>
                <a:srgbClr val="4A0A6C"/>
              </a:buClr>
              <a:buSzPts val="1100"/>
              <a:buFont typeface="Calibri"/>
              <a:buNone/>
              <a:defRPr>
                <a:solidFill>
                  <a:srgbClr val="7030A0"/>
                </a:solidFill>
              </a:defRPr>
            </a:lvl1pPr>
            <a:lvl2pPr lvl="1" rtl="0" algn="l">
              <a:lnSpc>
                <a:spcPct val="100000"/>
              </a:lnSpc>
              <a:spcBef>
                <a:spcPts val="0"/>
              </a:spcBef>
              <a:spcAft>
                <a:spcPts val="0"/>
              </a:spcAft>
              <a:buSzPts val="800"/>
              <a:buNone/>
              <a:defRPr/>
            </a:lvl2pPr>
            <a:lvl3pPr lvl="2" rtl="0" algn="l">
              <a:lnSpc>
                <a:spcPct val="100000"/>
              </a:lnSpc>
              <a:spcBef>
                <a:spcPts val="0"/>
              </a:spcBef>
              <a:spcAft>
                <a:spcPts val="0"/>
              </a:spcAft>
              <a:buSzPts val="800"/>
              <a:buNone/>
              <a:defRPr/>
            </a:lvl3pPr>
            <a:lvl4pPr lvl="3" rtl="0" algn="l">
              <a:lnSpc>
                <a:spcPct val="100000"/>
              </a:lnSpc>
              <a:spcBef>
                <a:spcPts val="0"/>
              </a:spcBef>
              <a:spcAft>
                <a:spcPts val="0"/>
              </a:spcAft>
              <a:buSzPts val="800"/>
              <a:buNone/>
              <a:defRPr/>
            </a:lvl4pPr>
            <a:lvl5pPr lvl="4" rtl="0" algn="l">
              <a:lnSpc>
                <a:spcPct val="100000"/>
              </a:lnSpc>
              <a:spcBef>
                <a:spcPts val="0"/>
              </a:spcBef>
              <a:spcAft>
                <a:spcPts val="0"/>
              </a:spcAft>
              <a:buSzPts val="800"/>
              <a:buNone/>
              <a:defRPr/>
            </a:lvl5pPr>
            <a:lvl6pPr lvl="5" rtl="0" algn="l">
              <a:lnSpc>
                <a:spcPct val="100000"/>
              </a:lnSpc>
              <a:spcBef>
                <a:spcPts val="0"/>
              </a:spcBef>
              <a:spcAft>
                <a:spcPts val="0"/>
              </a:spcAft>
              <a:buSzPts val="800"/>
              <a:buNone/>
              <a:defRPr/>
            </a:lvl6pPr>
            <a:lvl7pPr lvl="6" rtl="0" algn="l">
              <a:lnSpc>
                <a:spcPct val="100000"/>
              </a:lnSpc>
              <a:spcBef>
                <a:spcPts val="0"/>
              </a:spcBef>
              <a:spcAft>
                <a:spcPts val="0"/>
              </a:spcAft>
              <a:buSzPts val="800"/>
              <a:buNone/>
              <a:defRPr/>
            </a:lvl7pPr>
            <a:lvl8pPr lvl="7" rtl="0" algn="l">
              <a:lnSpc>
                <a:spcPct val="100000"/>
              </a:lnSpc>
              <a:spcBef>
                <a:spcPts val="0"/>
              </a:spcBef>
              <a:spcAft>
                <a:spcPts val="0"/>
              </a:spcAft>
              <a:buSzPts val="800"/>
              <a:buNone/>
              <a:defRPr/>
            </a:lvl8pPr>
            <a:lvl9pPr lvl="8" rtl="0" algn="l">
              <a:lnSpc>
                <a:spcPct val="100000"/>
              </a:lnSpc>
              <a:spcBef>
                <a:spcPts val="0"/>
              </a:spcBef>
              <a:spcAft>
                <a:spcPts val="0"/>
              </a:spcAft>
              <a:buSzPts val="8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p:cSld name="Content Slide">
    <p:spTree>
      <p:nvGrpSpPr>
        <p:cNvPr id="288" name="Shape 288"/>
        <p:cNvGrpSpPr/>
        <p:nvPr/>
      </p:nvGrpSpPr>
      <p:grpSpPr>
        <a:xfrm>
          <a:off x="0" y="0"/>
          <a:ext cx="0" cy="0"/>
          <a:chOff x="0" y="0"/>
          <a:chExt cx="0" cy="0"/>
        </a:xfrm>
      </p:grpSpPr>
      <p:sp>
        <p:nvSpPr>
          <p:cNvPr id="289" name="Google Shape;289;p35"/>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2"/>
              </a:buClr>
              <a:buSzPts val="2500"/>
              <a:buFont typeface="Calibri"/>
              <a:buNone/>
              <a:defRPr b="1" i="0" sz="1800" u="none" cap="none" strike="noStrike">
                <a:solidFill>
                  <a:srgbClr val="7030A0"/>
                </a:solidFill>
                <a:latin typeface="Calibri"/>
                <a:ea typeface="Calibri"/>
                <a:cs typeface="Calibri"/>
                <a:sym typeface="Calibri"/>
              </a:defRPr>
            </a:lvl1pPr>
            <a:lvl2pPr lvl="1" rtl="0">
              <a:spcBef>
                <a:spcPts val="0"/>
              </a:spcBef>
              <a:spcAft>
                <a:spcPts val="0"/>
              </a:spcAft>
              <a:buSzPts val="800"/>
              <a:buNone/>
              <a:defRPr sz="1400"/>
            </a:lvl2pPr>
            <a:lvl3pPr lvl="2" rtl="0">
              <a:spcBef>
                <a:spcPts val="0"/>
              </a:spcBef>
              <a:spcAft>
                <a:spcPts val="0"/>
              </a:spcAft>
              <a:buSzPts val="800"/>
              <a:buNone/>
              <a:defRPr sz="1400"/>
            </a:lvl3pPr>
            <a:lvl4pPr lvl="3" rtl="0">
              <a:spcBef>
                <a:spcPts val="0"/>
              </a:spcBef>
              <a:spcAft>
                <a:spcPts val="0"/>
              </a:spcAft>
              <a:buSzPts val="800"/>
              <a:buNone/>
              <a:defRPr sz="1400"/>
            </a:lvl4pPr>
            <a:lvl5pPr lvl="4" rtl="0">
              <a:spcBef>
                <a:spcPts val="0"/>
              </a:spcBef>
              <a:spcAft>
                <a:spcPts val="0"/>
              </a:spcAft>
              <a:buSzPts val="800"/>
              <a:buNone/>
              <a:defRPr sz="1400"/>
            </a:lvl5pPr>
            <a:lvl6pPr lvl="5" rtl="0">
              <a:spcBef>
                <a:spcPts val="0"/>
              </a:spcBef>
              <a:spcAft>
                <a:spcPts val="0"/>
              </a:spcAft>
              <a:buSzPts val="800"/>
              <a:buNone/>
              <a:defRPr sz="1400"/>
            </a:lvl6pPr>
            <a:lvl7pPr lvl="6" rtl="0">
              <a:spcBef>
                <a:spcPts val="0"/>
              </a:spcBef>
              <a:spcAft>
                <a:spcPts val="0"/>
              </a:spcAft>
              <a:buSzPts val="800"/>
              <a:buNone/>
              <a:defRPr sz="1400"/>
            </a:lvl7pPr>
            <a:lvl8pPr lvl="7" rtl="0">
              <a:spcBef>
                <a:spcPts val="0"/>
              </a:spcBef>
              <a:spcAft>
                <a:spcPts val="0"/>
              </a:spcAft>
              <a:buSzPts val="800"/>
              <a:buNone/>
              <a:defRPr sz="1400"/>
            </a:lvl8pPr>
            <a:lvl9pPr lvl="8" rtl="0">
              <a:spcBef>
                <a:spcPts val="0"/>
              </a:spcBef>
              <a:spcAft>
                <a:spcPts val="0"/>
              </a:spcAft>
              <a:buSzPts val="800"/>
              <a:buNone/>
              <a:defRPr sz="1400"/>
            </a:lvl9pPr>
          </a:lstStyle>
          <a:p/>
        </p:txBody>
      </p:sp>
      <p:sp>
        <p:nvSpPr>
          <p:cNvPr id="290" name="Google Shape;290;p35"/>
          <p:cNvSpPr txBox="1"/>
          <p:nvPr>
            <p:ph idx="1" type="body"/>
          </p:nvPr>
        </p:nvSpPr>
        <p:spPr>
          <a:xfrm>
            <a:off x="358778" y="1142255"/>
            <a:ext cx="8426400" cy="3476100"/>
          </a:xfrm>
          <a:prstGeom prst="rect">
            <a:avLst/>
          </a:prstGeom>
          <a:noFill/>
          <a:ln>
            <a:noFill/>
          </a:ln>
        </p:spPr>
        <p:txBody>
          <a:bodyPr anchorCtr="0" anchor="t" bIns="0" lIns="0" spcFirstLastPara="1" rIns="0" wrap="square" tIns="0">
            <a:noAutofit/>
          </a:bodyPr>
          <a:lstStyle>
            <a:lvl1pPr indent="-298450" lvl="0" marL="457200" marR="0" rtl="0" algn="l">
              <a:lnSpc>
                <a:spcPct val="100000"/>
              </a:lnSpc>
              <a:spcBef>
                <a:spcPts val="0"/>
              </a:spcBef>
              <a:spcAft>
                <a:spcPts val="0"/>
              </a:spcAft>
              <a:buClr>
                <a:srgbClr val="1298D9"/>
              </a:buClr>
              <a:buSzPts val="1100"/>
              <a:buFont typeface="Arial"/>
              <a:buChar char="•"/>
              <a:defRPr b="0" i="0" sz="1500" u="none" cap="none" strike="noStrike">
                <a:solidFill>
                  <a:srgbClr val="414448"/>
                </a:solidFill>
                <a:latin typeface="Calibri"/>
                <a:ea typeface="Calibri"/>
                <a:cs typeface="Calibri"/>
                <a:sym typeface="Calibri"/>
              </a:defRPr>
            </a:lvl1pPr>
            <a:lvl2pPr indent="-298450" lvl="1" marL="914400" marR="0" rtl="0" algn="l">
              <a:lnSpc>
                <a:spcPct val="100000"/>
              </a:lnSpc>
              <a:spcBef>
                <a:spcPts val="500"/>
              </a:spcBef>
              <a:spcAft>
                <a:spcPts val="0"/>
              </a:spcAft>
              <a:buClr>
                <a:srgbClr val="1298D9"/>
              </a:buClr>
              <a:buSzPts val="1100"/>
              <a:buFont typeface="Courier New"/>
              <a:buChar char="o"/>
              <a:defRPr b="0" i="0" sz="1400" u="none" cap="none" strike="noStrike">
                <a:solidFill>
                  <a:srgbClr val="414448"/>
                </a:solidFill>
                <a:latin typeface="Calibri"/>
                <a:ea typeface="Calibri"/>
                <a:cs typeface="Calibri"/>
                <a:sym typeface="Calibri"/>
              </a:defRPr>
            </a:lvl2pPr>
            <a:lvl3pPr indent="-285750" lvl="2" marL="1371600" marR="0" rtl="0" algn="l">
              <a:lnSpc>
                <a:spcPct val="100000"/>
              </a:lnSpc>
              <a:spcBef>
                <a:spcPts val="500"/>
              </a:spcBef>
              <a:spcAft>
                <a:spcPts val="0"/>
              </a:spcAft>
              <a:buClr>
                <a:srgbClr val="1298D9"/>
              </a:buClr>
              <a:buSzPts val="900"/>
              <a:buFont typeface="NTR"/>
              <a:buChar char="-"/>
              <a:defRPr b="0" i="0" sz="1200" u="none" cap="none" strike="noStrike">
                <a:solidFill>
                  <a:srgbClr val="414448"/>
                </a:solidFill>
                <a:latin typeface="Calibri"/>
                <a:ea typeface="Calibri"/>
                <a:cs typeface="Calibri"/>
                <a:sym typeface="Calibri"/>
              </a:defRPr>
            </a:lvl3pPr>
            <a:lvl4pPr indent="-279400" lvl="3" marL="1828800" marR="0" rtl="0" algn="l">
              <a:lnSpc>
                <a:spcPct val="100000"/>
              </a:lnSpc>
              <a:spcBef>
                <a:spcPts val="500"/>
              </a:spcBef>
              <a:spcAft>
                <a:spcPts val="0"/>
              </a:spcAft>
              <a:buClr>
                <a:srgbClr val="1298D9"/>
              </a:buClr>
              <a:buSzPts val="800"/>
              <a:buFont typeface="Arial"/>
              <a:buChar char="•"/>
              <a:defRPr b="0" i="0" sz="1100" u="none" cap="none" strike="noStrike">
                <a:solidFill>
                  <a:srgbClr val="414448"/>
                </a:solidFill>
                <a:latin typeface="Calibri"/>
                <a:ea typeface="Calibri"/>
                <a:cs typeface="Calibri"/>
                <a:sym typeface="Calibri"/>
              </a:defRPr>
            </a:lvl4pPr>
            <a:lvl5pPr indent="-273050" lvl="4" marL="2286000" marR="0" rtl="0" algn="l">
              <a:lnSpc>
                <a:spcPct val="100000"/>
              </a:lnSpc>
              <a:spcBef>
                <a:spcPts val="500"/>
              </a:spcBef>
              <a:spcAft>
                <a:spcPts val="0"/>
              </a:spcAft>
              <a:buClr>
                <a:srgbClr val="1298D9"/>
              </a:buClr>
              <a:buSzPts val="700"/>
              <a:buFont typeface="Arial"/>
              <a:buChar char="•"/>
              <a:defRPr b="0" i="0" sz="900" u="none" cap="none" strike="noStrike">
                <a:solidFill>
                  <a:srgbClr val="414448"/>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800"/>
              <a:buFont typeface="Arial"/>
              <a:buNone/>
              <a:defRPr b="0" i="0" sz="1000" u="none" cap="none" strike="noStrike">
                <a:solidFill>
                  <a:schemeClr val="dk1"/>
                </a:solidFill>
                <a:latin typeface="Arial"/>
                <a:ea typeface="Arial"/>
                <a:cs typeface="Arial"/>
                <a:sym typeface="Arial"/>
              </a:defRPr>
            </a:lvl6pPr>
            <a:lvl7pPr indent="-279400" lvl="6" marL="32004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7pPr>
            <a:lvl8pPr indent="-279400" lvl="7" marL="36576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8pPr>
            <a:lvl9pPr indent="-279400" lvl="8" marL="41148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4">
  <p:cSld name="TITLE_AND_BODY_5">
    <p:spTree>
      <p:nvGrpSpPr>
        <p:cNvPr id="291" name="Shape 291"/>
        <p:cNvGrpSpPr/>
        <p:nvPr/>
      </p:nvGrpSpPr>
      <p:grpSpPr>
        <a:xfrm>
          <a:off x="0" y="0"/>
          <a:ext cx="0" cy="0"/>
          <a:chOff x="0" y="0"/>
          <a:chExt cx="0" cy="0"/>
        </a:xfrm>
      </p:grpSpPr>
      <p:sp>
        <p:nvSpPr>
          <p:cNvPr id="292" name="Google Shape;292;p36"/>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293" name="Google Shape;293;p36"/>
          <p:cNvSpPr txBox="1"/>
          <p:nvPr>
            <p:ph idx="1" type="body"/>
          </p:nvPr>
        </p:nvSpPr>
        <p:spPr>
          <a:xfrm>
            <a:off x="311700" y="883075"/>
            <a:ext cx="8520600" cy="34458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rgbClr val="434343"/>
              </a:buClr>
              <a:buSzPts val="1800"/>
              <a:buChar char="●"/>
              <a:defRPr>
                <a:solidFill>
                  <a:srgbClr val="434343"/>
                </a:solidFill>
              </a:defRPr>
            </a:lvl1pPr>
            <a:lvl2pPr indent="-317500" lvl="1" marL="914400" rtl="0" algn="l">
              <a:lnSpc>
                <a:spcPct val="115000"/>
              </a:lnSpc>
              <a:spcBef>
                <a:spcPts val="1600"/>
              </a:spcBef>
              <a:spcAft>
                <a:spcPts val="0"/>
              </a:spcAft>
              <a:buSzPts val="1400"/>
              <a:buChar char="○"/>
              <a:defRPr/>
            </a:lvl2pPr>
            <a:lvl3pPr indent="-317500" lvl="2" marL="1371600" rtl="0" algn="l">
              <a:lnSpc>
                <a:spcPct val="115000"/>
              </a:lnSpc>
              <a:spcBef>
                <a:spcPts val="1600"/>
              </a:spcBef>
              <a:spcAft>
                <a:spcPts val="0"/>
              </a:spcAft>
              <a:buSzPts val="1400"/>
              <a:buChar char="■"/>
              <a:defRPr/>
            </a:lvl3pPr>
            <a:lvl4pPr indent="-317500" lvl="3" marL="1828800" rtl="0" algn="l">
              <a:lnSpc>
                <a:spcPct val="115000"/>
              </a:lnSpc>
              <a:spcBef>
                <a:spcPts val="1600"/>
              </a:spcBef>
              <a:spcAft>
                <a:spcPts val="0"/>
              </a:spcAft>
              <a:buSzPts val="1400"/>
              <a:buChar char="●"/>
              <a:defRPr/>
            </a:lvl4pPr>
            <a:lvl5pPr indent="-317500" lvl="4" marL="2286000" rtl="0" algn="l">
              <a:lnSpc>
                <a:spcPct val="115000"/>
              </a:lnSpc>
              <a:spcBef>
                <a:spcPts val="1600"/>
              </a:spcBef>
              <a:spcAft>
                <a:spcPts val="0"/>
              </a:spcAft>
              <a:buSzPts val="1400"/>
              <a:buChar char="○"/>
              <a:defRPr/>
            </a:lvl5pPr>
            <a:lvl6pPr indent="-317500" lvl="5" marL="2743200" rtl="0" algn="l">
              <a:lnSpc>
                <a:spcPct val="115000"/>
              </a:lnSpc>
              <a:spcBef>
                <a:spcPts val="1600"/>
              </a:spcBef>
              <a:spcAft>
                <a:spcPts val="0"/>
              </a:spcAft>
              <a:buSzPts val="1400"/>
              <a:buChar char="■"/>
              <a:defRPr/>
            </a:lvl6pPr>
            <a:lvl7pPr indent="-317500" lvl="6" marL="3200400" rtl="0" algn="l">
              <a:lnSpc>
                <a:spcPct val="115000"/>
              </a:lnSpc>
              <a:spcBef>
                <a:spcPts val="1600"/>
              </a:spcBef>
              <a:spcAft>
                <a:spcPts val="0"/>
              </a:spcAft>
              <a:buSzPts val="1400"/>
              <a:buChar char="●"/>
              <a:defRPr/>
            </a:lvl7pPr>
            <a:lvl8pPr indent="-317500" lvl="7" marL="3657600" rtl="0" algn="l">
              <a:lnSpc>
                <a:spcPct val="115000"/>
              </a:lnSpc>
              <a:spcBef>
                <a:spcPts val="1600"/>
              </a:spcBef>
              <a:spcAft>
                <a:spcPts val="0"/>
              </a:spcAft>
              <a:buSzPts val="1400"/>
              <a:buChar char="○"/>
              <a:defRPr/>
            </a:lvl8pPr>
            <a:lvl9pPr indent="-317500" lvl="8" marL="4114800" rtl="0" algn="l">
              <a:lnSpc>
                <a:spcPct val="115000"/>
              </a:lnSpc>
              <a:spcBef>
                <a:spcPts val="1600"/>
              </a:spcBef>
              <a:spcAft>
                <a:spcPts val="1600"/>
              </a:spcAft>
              <a:buSzPts val="1400"/>
              <a:buChar char="■"/>
              <a:defRPr/>
            </a:lvl9pPr>
          </a:lstStyle>
          <a:p/>
        </p:txBody>
      </p:sp>
      <p:sp>
        <p:nvSpPr>
          <p:cNvPr id="294" name="Google Shape;294;p36"/>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36"/>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6" name="Google Shape;296;p36"/>
          <p:cNvPicPr preferRelativeResize="0"/>
          <p:nvPr/>
        </p:nvPicPr>
        <p:blipFill rotWithShape="1">
          <a:blip r:embed="rId2">
            <a:alphaModFix/>
          </a:blip>
          <a:srcRect b="0" l="0" r="0" t="0"/>
          <a:stretch/>
        </p:blipFill>
        <p:spPr>
          <a:xfrm>
            <a:off x="7441175" y="4662011"/>
            <a:ext cx="1391126" cy="2785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7" name="Shape 27"/>
        <p:cNvGrpSpPr/>
        <p:nvPr/>
      </p:nvGrpSpPr>
      <p:grpSpPr>
        <a:xfrm>
          <a:off x="0" y="0"/>
          <a:ext cx="0" cy="0"/>
          <a:chOff x="0" y="0"/>
          <a:chExt cx="0" cy="0"/>
        </a:xfrm>
      </p:grpSpPr>
      <p:sp>
        <p:nvSpPr>
          <p:cNvPr id="28" name="Google Shape;28;p5"/>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 name="Google Shape;29;p5"/>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 name="Google Shape;30;p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31" name="Shape 31"/>
        <p:cNvGrpSpPr/>
        <p:nvPr/>
      </p:nvGrpSpPr>
      <p:grpSpPr>
        <a:xfrm>
          <a:off x="0" y="0"/>
          <a:ext cx="0" cy="0"/>
          <a:chOff x="0" y="0"/>
          <a:chExt cx="0" cy="0"/>
        </a:xfrm>
      </p:grpSpPr>
      <p:sp>
        <p:nvSpPr>
          <p:cNvPr id="32" name="Google Shape;32;p6"/>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 name="Google Shape;33;p6"/>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 name="Google Shape;34;p6"/>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 name="Google Shape;35;p6"/>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 name="Google Shape;36;p6"/>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 name="Google Shape;37;p6"/>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 name="Google Shape;38;p6"/>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 name="Google Shape;39;p6"/>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 name="Google Shape;40;p6"/>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6"/>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 name="Google Shape;42;p6"/>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 name="Google Shape;43;p6"/>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 name="Google Shape;44;p6"/>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45" name="Google Shape;45;p6"/>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46" name="Google Shape;46;p6"/>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47" name="Google Shape;47;p6"/>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48" name="Google Shape;48;p6"/>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49" name="Google Shape;49;p6"/>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0" name="Google Shape;50;p6"/>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1" name="Google Shape;51;p6"/>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2" name="Google Shape;52;p6"/>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 name="Google Shape;53;p6"/>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 name="Google Shape;54;p6"/>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55" name="Google Shape;55;p6"/>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56" name="Google Shape;56;p6"/>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57" name="Google Shape;57;p6"/>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58" name="Google Shape;58;p6"/>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59" name="Google Shape;59;p6"/>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60" name="Google Shape;60;p6"/>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61" name="Google Shape;61;p6"/>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62" name="Google Shape;62;p6"/>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63" name="Google Shape;63;p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64" name="Shape 64"/>
        <p:cNvGrpSpPr/>
        <p:nvPr/>
      </p:nvGrpSpPr>
      <p:grpSpPr>
        <a:xfrm>
          <a:off x="0" y="0"/>
          <a:ext cx="0" cy="0"/>
          <a:chOff x="0" y="0"/>
          <a:chExt cx="0" cy="0"/>
        </a:xfrm>
      </p:grpSpPr>
      <p:sp>
        <p:nvSpPr>
          <p:cNvPr id="65" name="Google Shape;65;p7"/>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 name="Google Shape;66;p7"/>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7" name="Google Shape;67;p7"/>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8" name="Google Shape;68;p7"/>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9" name="Google Shape;69;p7"/>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0" name="Google Shape;70;p7"/>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1" name="Google Shape;71;p7"/>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2" name="Google Shape;72;p7"/>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3" name="Google Shape;73;p7"/>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74" name="Shape 74"/>
        <p:cNvGrpSpPr/>
        <p:nvPr/>
      </p:nvGrpSpPr>
      <p:grpSpPr>
        <a:xfrm>
          <a:off x="0" y="0"/>
          <a:ext cx="0" cy="0"/>
          <a:chOff x="0" y="0"/>
          <a:chExt cx="0" cy="0"/>
        </a:xfrm>
      </p:grpSpPr>
      <p:sp>
        <p:nvSpPr>
          <p:cNvPr id="75" name="Google Shape;75;p8"/>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6" name="Google Shape;76;p8"/>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7" name="Google Shape;77;p8"/>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8" name="Google Shape;78;p8"/>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9" name="Google Shape;79;p8"/>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0" name="Google Shape;80;p8"/>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1" name="Google Shape;81;p8"/>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2" name="Google Shape;82;p8"/>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3" name="Google Shape;83;p8"/>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4" name="Google Shape;84;p8"/>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5" name="Google Shape;85;p8"/>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6" name="Google Shape;86;p8"/>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7" name="Google Shape;87;p8"/>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88" name="Shape 88"/>
        <p:cNvGrpSpPr/>
        <p:nvPr/>
      </p:nvGrpSpPr>
      <p:grpSpPr>
        <a:xfrm>
          <a:off x="0" y="0"/>
          <a:ext cx="0" cy="0"/>
          <a:chOff x="0" y="0"/>
          <a:chExt cx="0" cy="0"/>
        </a:xfrm>
      </p:grpSpPr>
      <p:sp>
        <p:nvSpPr>
          <p:cNvPr id="89" name="Google Shape;89;p9"/>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0" name="Google Shape;90;p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91" name="Shape 91"/>
        <p:cNvGrpSpPr/>
        <p:nvPr/>
      </p:nvGrpSpPr>
      <p:grpSpPr>
        <a:xfrm>
          <a:off x="0" y="0"/>
          <a:ext cx="0" cy="0"/>
          <a:chOff x="0" y="0"/>
          <a:chExt cx="0" cy="0"/>
        </a:xfrm>
      </p:grpSpPr>
      <p:sp>
        <p:nvSpPr>
          <p:cNvPr id="92" name="Google Shape;92;p10"/>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3" name="Google Shape;93;p10"/>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4" name="Google Shape;94;p10"/>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5" name="Google Shape;95;p10"/>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10"/>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7" name="Google Shape;97;p1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37" Type="http://schemas.openxmlformats.org/officeDocument/2006/relationships/theme" Target="../theme/theme2.xml"/><Relationship Id="rId14" Type="http://schemas.openxmlformats.org/officeDocument/2006/relationships/slideLayout" Target="../slideLayouts/slideLayout13.xml"/><Relationship Id="rId36" Type="http://schemas.openxmlformats.org/officeDocument/2006/relationships/slideLayout" Target="../slideLayouts/slideLayout35.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8" name="Google Shape;8;p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9" name="Google Shape;9;p1"/>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10" name="Google Shape;10;p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11" name="Google Shape;11;p1"/>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5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0.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1.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9.png"/><Relationship Id="rId7" Type="http://schemas.openxmlformats.org/officeDocument/2006/relationships/image" Target="../media/image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36.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5.xml"/><Relationship Id="rId3"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 Id="rId3" Type="http://schemas.openxmlformats.org/officeDocument/2006/relationships/image" Target="../media/image53.png"/><Relationship Id="rId4" Type="http://schemas.openxmlformats.org/officeDocument/2006/relationships/image" Target="../media/image74.png"/><Relationship Id="rId9" Type="http://schemas.openxmlformats.org/officeDocument/2006/relationships/image" Target="../media/image52.png"/><Relationship Id="rId5" Type="http://schemas.openxmlformats.org/officeDocument/2006/relationships/image" Target="../media/image46.png"/><Relationship Id="rId6" Type="http://schemas.openxmlformats.org/officeDocument/2006/relationships/image" Target="../media/image56.png"/><Relationship Id="rId7" Type="http://schemas.openxmlformats.org/officeDocument/2006/relationships/image" Target="../media/image57.png"/><Relationship Id="rId8" Type="http://schemas.openxmlformats.org/officeDocument/2006/relationships/image" Target="../media/image6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60.png"/><Relationship Id="rId4" Type="http://schemas.openxmlformats.org/officeDocument/2006/relationships/image" Target="../media/image59.png"/><Relationship Id="rId5" Type="http://schemas.openxmlformats.org/officeDocument/2006/relationships/image" Target="../media/image81.png"/><Relationship Id="rId6" Type="http://schemas.openxmlformats.org/officeDocument/2006/relationships/image" Target="../media/image61.png"/><Relationship Id="rId7" Type="http://schemas.openxmlformats.org/officeDocument/2006/relationships/image" Target="../media/image62.png"/><Relationship Id="rId8" Type="http://schemas.openxmlformats.org/officeDocument/2006/relationships/image" Target="../media/image5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71.png"/><Relationship Id="rId4" Type="http://schemas.openxmlformats.org/officeDocument/2006/relationships/image" Target="../media/image66.png"/><Relationship Id="rId9" Type="http://schemas.openxmlformats.org/officeDocument/2006/relationships/image" Target="../media/image72.png"/><Relationship Id="rId5" Type="http://schemas.openxmlformats.org/officeDocument/2006/relationships/image" Target="../media/image68.png"/><Relationship Id="rId6" Type="http://schemas.openxmlformats.org/officeDocument/2006/relationships/image" Target="../media/image79.png"/><Relationship Id="rId7" Type="http://schemas.openxmlformats.org/officeDocument/2006/relationships/image" Target="../media/image67.png"/><Relationship Id="rId8" Type="http://schemas.openxmlformats.org/officeDocument/2006/relationships/image" Target="../media/image69.png"/><Relationship Id="rId11" Type="http://schemas.openxmlformats.org/officeDocument/2006/relationships/image" Target="../media/image65.png"/><Relationship Id="rId10" Type="http://schemas.openxmlformats.org/officeDocument/2006/relationships/image" Target="../media/image8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 Id="rId3" Type="http://schemas.openxmlformats.org/officeDocument/2006/relationships/image" Target="../media/image73.png"/><Relationship Id="rId4" Type="http://schemas.openxmlformats.org/officeDocument/2006/relationships/image" Target="../media/image75.png"/><Relationship Id="rId5" Type="http://schemas.openxmlformats.org/officeDocument/2006/relationships/image" Target="../media/image70.png"/><Relationship Id="rId6" Type="http://schemas.openxmlformats.org/officeDocument/2006/relationships/image" Target="../media/image62.png"/><Relationship Id="rId7" Type="http://schemas.openxmlformats.org/officeDocument/2006/relationships/image" Target="../media/image5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7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7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85.png"/><Relationship Id="rId4" Type="http://schemas.openxmlformats.org/officeDocument/2006/relationships/image" Target="../media/image84.png"/><Relationship Id="rId5" Type="http://schemas.openxmlformats.org/officeDocument/2006/relationships/image" Target="../media/image90.png"/><Relationship Id="rId6" Type="http://schemas.openxmlformats.org/officeDocument/2006/relationships/image" Target="../media/image83.png"/><Relationship Id="rId7" Type="http://schemas.openxmlformats.org/officeDocument/2006/relationships/image" Target="../media/image9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6.xml"/><Relationship Id="rId3" Type="http://schemas.openxmlformats.org/officeDocument/2006/relationships/image" Target="../media/image80.png"/><Relationship Id="rId4" Type="http://schemas.openxmlformats.org/officeDocument/2006/relationships/image" Target="../media/image8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9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 Id="rId3" Type="http://schemas.openxmlformats.org/officeDocument/2006/relationships/image" Target="../media/image87.png"/><Relationship Id="rId4" Type="http://schemas.openxmlformats.org/officeDocument/2006/relationships/image" Target="../media/image112.png"/><Relationship Id="rId5"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86.png"/><Relationship Id="rId4" Type="http://schemas.openxmlformats.org/officeDocument/2006/relationships/image" Target="../media/image91.png"/><Relationship Id="rId5" Type="http://schemas.openxmlformats.org/officeDocument/2006/relationships/image" Target="../media/image26.png"/><Relationship Id="rId6" Type="http://schemas.openxmlformats.org/officeDocument/2006/relationships/image" Target="../media/image10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0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 Id="rId3" Type="http://schemas.openxmlformats.org/officeDocument/2006/relationships/image" Target="../media/image9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 Id="rId3" Type="http://schemas.openxmlformats.org/officeDocument/2006/relationships/image" Target="../media/image100.png"/><Relationship Id="rId4" Type="http://schemas.openxmlformats.org/officeDocument/2006/relationships/image" Target="../media/image108.png"/><Relationship Id="rId5" Type="http://schemas.openxmlformats.org/officeDocument/2006/relationships/image" Target="../media/image98.png"/><Relationship Id="rId6" Type="http://schemas.openxmlformats.org/officeDocument/2006/relationships/image" Target="../media/image99.png"/><Relationship Id="rId7" Type="http://schemas.openxmlformats.org/officeDocument/2006/relationships/image" Target="../media/image10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10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2.png"/><Relationship Id="rId4" Type="http://schemas.openxmlformats.org/officeDocument/2006/relationships/image" Target="../media/image23.png"/><Relationship Id="rId9" Type="http://schemas.openxmlformats.org/officeDocument/2006/relationships/image" Target="../media/image24.png"/><Relationship Id="rId5" Type="http://schemas.openxmlformats.org/officeDocument/2006/relationships/image" Target="../media/image13.png"/><Relationship Id="rId6" Type="http://schemas.openxmlformats.org/officeDocument/2006/relationships/image" Target="../media/image18.png"/><Relationship Id="rId7" Type="http://schemas.openxmlformats.org/officeDocument/2006/relationships/image" Target="../media/image20.png"/><Relationship Id="rId8" Type="http://schemas.openxmlformats.org/officeDocument/2006/relationships/image" Target="../media/image27.png"/><Relationship Id="rId10" Type="http://schemas.openxmlformats.org/officeDocument/2006/relationships/image" Target="../media/image2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97.png"/><Relationship Id="rId4" Type="http://schemas.openxmlformats.org/officeDocument/2006/relationships/image" Target="../media/image103.png"/><Relationship Id="rId5" Type="http://schemas.openxmlformats.org/officeDocument/2006/relationships/image" Target="../media/image96.png"/><Relationship Id="rId6" Type="http://schemas.openxmlformats.org/officeDocument/2006/relationships/image" Target="../media/image1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111.png"/><Relationship Id="rId4" Type="http://schemas.openxmlformats.org/officeDocument/2006/relationships/image" Target="../media/image35.png"/><Relationship Id="rId5" Type="http://schemas.openxmlformats.org/officeDocument/2006/relationships/image" Target="../media/image105.png"/><Relationship Id="rId6" Type="http://schemas.openxmlformats.org/officeDocument/2006/relationships/image" Target="../media/image10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21.png"/><Relationship Id="rId4" Type="http://schemas.openxmlformats.org/officeDocument/2006/relationships/image" Target="../media/image28.png"/><Relationship Id="rId9" Type="http://schemas.openxmlformats.org/officeDocument/2006/relationships/image" Target="../media/image33.png"/><Relationship Id="rId5" Type="http://schemas.openxmlformats.org/officeDocument/2006/relationships/image" Target="../media/image31.pn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30.png"/><Relationship Id="rId11" Type="http://schemas.openxmlformats.org/officeDocument/2006/relationships/image" Target="../media/image34.png"/><Relationship Id="rId10" Type="http://schemas.openxmlformats.org/officeDocument/2006/relationships/image" Target="../media/image39.png"/><Relationship Id="rId13" Type="http://schemas.openxmlformats.org/officeDocument/2006/relationships/image" Target="../media/image35.png"/><Relationship Id="rId12"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5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7"/>
          <p:cNvSpPr txBox="1"/>
          <p:nvPr>
            <p:ph idx="1" type="body"/>
          </p:nvPr>
        </p:nvSpPr>
        <p:spPr>
          <a:xfrm>
            <a:off x="360760" y="1959156"/>
            <a:ext cx="7784100" cy="1698300"/>
          </a:xfrm>
          <a:prstGeom prst="rect">
            <a:avLst/>
          </a:prstGeom>
          <a:noFill/>
          <a:ln>
            <a:noFill/>
          </a:ln>
        </p:spPr>
        <p:txBody>
          <a:bodyPr anchorCtr="0" anchor="t" bIns="34275" lIns="68575" spcFirstLastPara="1" rIns="67500" wrap="square" tIns="34275">
            <a:noAutofit/>
          </a:bodyPr>
          <a:lstStyle/>
          <a:p>
            <a:pPr indent="0" lvl="0" marL="0" rtl="0" algn="l">
              <a:spcBef>
                <a:spcPts val="300"/>
              </a:spcBef>
              <a:spcAft>
                <a:spcPts val="0"/>
              </a:spcAft>
              <a:buClr>
                <a:schemeClr val="dk1"/>
              </a:buClr>
              <a:buSzPts val="3300"/>
              <a:buFont typeface="Arial"/>
              <a:buNone/>
            </a:pPr>
            <a:r>
              <a:rPr lang="en"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 sz="2700">
                <a:solidFill>
                  <a:srgbClr val="FFFFFF"/>
                </a:solidFill>
              </a:rPr>
              <a:t>Technical Overview - Discovery Workshop #{{X}}</a:t>
            </a:r>
            <a:endParaRPr b="0" sz="2700">
              <a:solidFill>
                <a:srgbClr val="FFFFFF"/>
              </a:solidFill>
              <a:highlight>
                <a:srgbClr val="FFFF00"/>
              </a:highlight>
            </a:endParaRPr>
          </a:p>
        </p:txBody>
      </p:sp>
      <p:sp>
        <p:nvSpPr>
          <p:cNvPr id="302" name="Google Shape;302;p37"/>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300"/>
              </a:spcBef>
              <a:spcAft>
                <a:spcPts val="0"/>
              </a:spcAft>
              <a:buSzPts val="1200"/>
              <a:buNone/>
            </a:pPr>
            <a:r>
              <a:rPr lang="en">
                <a:solidFill>
                  <a:schemeClr val="lt1"/>
                </a:solidFill>
              </a:rPr>
              <a:t>{{month X</a:t>
            </a:r>
            <a:r>
              <a:rPr baseline="30000" lang="en">
                <a:solidFill>
                  <a:schemeClr val="lt1"/>
                </a:solidFill>
              </a:rPr>
              <a:t>th</a:t>
            </a:r>
            <a:r>
              <a:rPr lang="en">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79" name="Shape 479"/>
        <p:cNvGrpSpPr/>
        <p:nvPr/>
      </p:nvGrpSpPr>
      <p:grpSpPr>
        <a:xfrm>
          <a:off x="0" y="0"/>
          <a:ext cx="0" cy="0"/>
          <a:chOff x="0" y="0"/>
          <a:chExt cx="0" cy="0"/>
        </a:xfrm>
      </p:grpSpPr>
      <p:sp>
        <p:nvSpPr>
          <p:cNvPr id="480" name="Google Shape;480;p46"/>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Clouds</a:t>
            </a:r>
            <a:endParaRPr/>
          </a:p>
        </p:txBody>
      </p:sp>
      <p:pic>
        <p:nvPicPr>
          <p:cNvPr id="481" name="Google Shape;481;p46"/>
          <p:cNvPicPr preferRelativeResize="0"/>
          <p:nvPr/>
        </p:nvPicPr>
        <p:blipFill rotWithShape="1">
          <a:blip r:embed="rId3">
            <a:alphaModFix/>
          </a:blip>
          <a:srcRect b="0" l="6278" r="8535" t="0"/>
          <a:stretch/>
        </p:blipFill>
        <p:spPr>
          <a:xfrm>
            <a:off x="65100" y="942600"/>
            <a:ext cx="5487648" cy="3896100"/>
          </a:xfrm>
          <a:prstGeom prst="rect">
            <a:avLst/>
          </a:prstGeom>
          <a:noFill/>
          <a:ln>
            <a:noFill/>
          </a:ln>
        </p:spPr>
      </p:pic>
      <p:sp>
        <p:nvSpPr>
          <p:cNvPr id="482" name="Google Shape;482;p46"/>
          <p:cNvSpPr txBox="1"/>
          <p:nvPr/>
        </p:nvSpPr>
        <p:spPr>
          <a:xfrm>
            <a:off x="5878300" y="1326225"/>
            <a:ext cx="2870400" cy="3000000"/>
          </a:xfrm>
          <a:prstGeom prst="rect">
            <a:avLst/>
          </a:prstGeom>
          <a:noFill/>
          <a:ln>
            <a:noFill/>
          </a:ln>
        </p:spPr>
        <p:txBody>
          <a:bodyPr anchorCtr="0" anchor="t" bIns="91425" lIns="91425" spcFirstLastPara="1" rIns="91425" wrap="square" tIns="91425">
            <a:noAutofit/>
          </a:bodyPr>
          <a:lstStyle/>
          <a:p>
            <a:pPr indent="-139700" lvl="2" marL="177800" rtl="0" algn="l">
              <a:lnSpc>
                <a:spcPct val="111250"/>
              </a:lnSpc>
              <a:spcBef>
                <a:spcPts val="0"/>
              </a:spcBef>
              <a:spcAft>
                <a:spcPts val="0"/>
              </a:spcAft>
              <a:buNone/>
            </a:pPr>
            <a:r>
              <a:rPr b="1" lang="en" sz="1200">
                <a:solidFill>
                  <a:schemeClr val="dk2"/>
                </a:solidFill>
              </a:rPr>
              <a:t>Fluent Cloud</a:t>
            </a:r>
            <a:endParaRPr sz="1100">
              <a:solidFill>
                <a:schemeClr val="dk2"/>
              </a:solidFill>
            </a:endParaRPr>
          </a:p>
          <a:p>
            <a:pPr indent="-127000" lvl="2" marL="177800" rtl="0" algn="l">
              <a:lnSpc>
                <a:spcPct val="127142"/>
              </a:lnSpc>
              <a:spcBef>
                <a:spcPts val="500"/>
              </a:spcBef>
              <a:spcAft>
                <a:spcPts val="0"/>
              </a:spcAft>
              <a:buClr>
                <a:schemeClr val="dk1"/>
              </a:buClr>
              <a:buSzPts val="1000"/>
              <a:buChar char="•"/>
            </a:pPr>
            <a:r>
              <a:rPr lang="en" sz="1000">
                <a:solidFill>
                  <a:schemeClr val="dk1"/>
                </a:solidFill>
              </a:rPr>
              <a:t>Fluent Clouds are regional and can consist of multiple Fluent environments</a:t>
            </a:r>
            <a:endParaRPr sz="1000">
              <a:solidFill>
                <a:schemeClr val="dk1"/>
              </a:solidFill>
            </a:endParaRPr>
          </a:p>
          <a:p>
            <a:pPr indent="-127000" lvl="2" marL="177800" rtl="0" algn="l">
              <a:lnSpc>
                <a:spcPct val="127142"/>
              </a:lnSpc>
              <a:spcBef>
                <a:spcPts val="1000"/>
              </a:spcBef>
              <a:spcAft>
                <a:spcPts val="0"/>
              </a:spcAft>
              <a:buClr>
                <a:schemeClr val="dk1"/>
              </a:buClr>
              <a:buSzPts val="1000"/>
              <a:buChar char="•"/>
            </a:pPr>
            <a:r>
              <a:rPr lang="en" sz="1000">
                <a:solidFill>
                  <a:schemeClr val="dk1"/>
                </a:solidFill>
              </a:rPr>
              <a:t>Our most common configuration has a production and sandbox environment, but can have many others for different use-cases</a:t>
            </a:r>
            <a:endParaRPr sz="1000">
              <a:solidFill>
                <a:schemeClr val="dk1"/>
              </a:solidFill>
            </a:endParaRPr>
          </a:p>
          <a:p>
            <a:pPr indent="-127000" lvl="2" marL="177800" rtl="0" algn="l">
              <a:lnSpc>
                <a:spcPct val="127142"/>
              </a:lnSpc>
              <a:spcBef>
                <a:spcPts val="1000"/>
              </a:spcBef>
              <a:spcAft>
                <a:spcPts val="0"/>
              </a:spcAft>
              <a:buClr>
                <a:schemeClr val="dk1"/>
              </a:buClr>
              <a:buSzPts val="1000"/>
              <a:buChar char="•"/>
            </a:pPr>
            <a:r>
              <a:rPr lang="en" sz="1000">
                <a:solidFill>
                  <a:schemeClr val="dk1"/>
                </a:solidFill>
              </a:rPr>
              <a:t>Fluent Clouds are logically isolated and secured </a:t>
            </a:r>
            <a:endParaRPr sz="1000">
              <a:solidFill>
                <a:schemeClr val="dk1"/>
              </a:solidFill>
            </a:endParaRPr>
          </a:p>
          <a:p>
            <a:pPr indent="0" lvl="0" marL="1371600" rtl="0" algn="l">
              <a:lnSpc>
                <a:spcPct val="127142"/>
              </a:lnSpc>
              <a:spcBef>
                <a:spcPts val="1000"/>
              </a:spcBef>
              <a:spcAft>
                <a:spcPts val="1000"/>
              </a:spcAft>
              <a:buNone/>
            </a:pPr>
            <a:r>
              <a:t/>
            </a:r>
            <a:endParaRPr sz="10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47"/>
          <p:cNvSpPr txBox="1"/>
          <p:nvPr/>
        </p:nvSpPr>
        <p:spPr>
          <a:xfrm>
            <a:off x="5873575" y="957750"/>
            <a:ext cx="3115500" cy="3680100"/>
          </a:xfrm>
          <a:prstGeom prst="rect">
            <a:avLst/>
          </a:prstGeom>
          <a:solidFill>
            <a:srgbClr val="FFFFFF"/>
          </a:solidFill>
          <a:ln>
            <a:noFill/>
          </a:ln>
        </p:spPr>
        <p:txBody>
          <a:bodyPr anchorCtr="0" anchor="t" bIns="34275" lIns="68575" spcFirstLastPara="1" rIns="68575" wrap="square" tIns="34275">
            <a:noAutofit/>
          </a:bodyPr>
          <a:lstStyle/>
          <a:p>
            <a:pPr indent="0" lvl="2" marL="50800" marR="0" rtl="0" algn="l">
              <a:lnSpc>
                <a:spcPct val="111250"/>
              </a:lnSpc>
              <a:spcBef>
                <a:spcPts val="0"/>
              </a:spcBef>
              <a:spcAft>
                <a:spcPts val="0"/>
              </a:spcAft>
              <a:buNone/>
            </a:pPr>
            <a:r>
              <a:rPr b="1" i="0" lang="en" sz="1200" u="none" cap="none" strike="noStrike">
                <a:solidFill>
                  <a:schemeClr val="dk2"/>
                </a:solidFill>
                <a:latin typeface="Calibri"/>
                <a:ea typeface="Calibri"/>
                <a:cs typeface="Calibri"/>
                <a:sym typeface="Calibri"/>
              </a:rPr>
              <a:t>Accounts &amp; Retailer</a:t>
            </a:r>
            <a:endParaRPr b="1" i="0" sz="1200" u="none" cap="none" strike="noStrike">
              <a:solidFill>
                <a:schemeClr val="dk2"/>
              </a:solidFill>
              <a:latin typeface="Calibri"/>
              <a:ea typeface="Calibri"/>
              <a:cs typeface="Calibri"/>
              <a:sym typeface="Calibri"/>
            </a:endParaRPr>
          </a:p>
          <a:p>
            <a:pPr indent="-127000" lvl="2" marL="177800" marR="0" rtl="0" algn="l">
              <a:lnSpc>
                <a:spcPct val="127142"/>
              </a:lnSpc>
              <a:spcBef>
                <a:spcPts val="200"/>
              </a:spcBef>
              <a:spcAft>
                <a:spcPts val="0"/>
              </a:spcAft>
              <a:buClr>
                <a:schemeClr val="dk1"/>
              </a:buClr>
              <a:buSzPts val="800"/>
              <a:buFont typeface="Arial"/>
              <a:buChar char="•"/>
            </a:pPr>
            <a:r>
              <a:rPr b="0" i="0" lang="en" sz="1000" u="none" cap="none" strike="noStrike">
                <a:solidFill>
                  <a:schemeClr val="dk1"/>
                </a:solidFill>
                <a:latin typeface="Calibri"/>
                <a:ea typeface="Calibri"/>
                <a:cs typeface="Calibri"/>
                <a:sym typeface="Calibri"/>
              </a:rPr>
              <a:t>Each individual environment can have multiple accounts. In a shared environment each account belongs to an individual client.</a:t>
            </a:r>
            <a:endParaRPr b="0" i="0" sz="1000" u="none" cap="none" strike="noStrike">
              <a:solidFill>
                <a:schemeClr val="dk1"/>
              </a:solidFill>
              <a:latin typeface="Calibri"/>
              <a:ea typeface="Calibri"/>
              <a:cs typeface="Calibri"/>
              <a:sym typeface="Calibri"/>
            </a:endParaRPr>
          </a:p>
          <a:p>
            <a:pPr indent="-127000" lvl="2" marL="177800" marR="0" rtl="0" algn="l">
              <a:lnSpc>
                <a:spcPct val="127142"/>
              </a:lnSpc>
              <a:spcBef>
                <a:spcPts val="200"/>
              </a:spcBef>
              <a:spcAft>
                <a:spcPts val="0"/>
              </a:spcAft>
              <a:buClr>
                <a:schemeClr val="dk1"/>
              </a:buClr>
              <a:buSzPts val="800"/>
              <a:buFont typeface="Arial"/>
              <a:buChar char="•"/>
            </a:pPr>
            <a:r>
              <a:rPr b="0" i="0" lang="en" sz="1000" u="none" cap="none" strike="noStrike">
                <a:solidFill>
                  <a:schemeClr val="dk1"/>
                </a:solidFill>
                <a:latin typeface="Calibri"/>
                <a:ea typeface="Calibri"/>
                <a:cs typeface="Calibri"/>
                <a:sym typeface="Calibri"/>
              </a:rPr>
              <a:t>Account can in turn be segmented into retailers (distinct brands)</a:t>
            </a:r>
            <a:br>
              <a:rPr b="0" i="0" lang="en" sz="1000" u="none" cap="none" strike="noStrike">
                <a:solidFill>
                  <a:schemeClr val="dk1"/>
                </a:solidFill>
                <a:latin typeface="Calibri"/>
                <a:ea typeface="Calibri"/>
                <a:cs typeface="Calibri"/>
                <a:sym typeface="Calibri"/>
              </a:rPr>
            </a:br>
            <a:endParaRPr b="0" i="0" sz="1100" u="none" cap="none" strike="noStrike">
              <a:solidFill>
                <a:schemeClr val="dk1"/>
              </a:solidFill>
              <a:latin typeface="Arial"/>
              <a:ea typeface="Arial"/>
              <a:cs typeface="Arial"/>
              <a:sym typeface="Arial"/>
            </a:endParaRPr>
          </a:p>
          <a:p>
            <a:pPr indent="0" lvl="0" marL="50800" rtl="0" algn="l">
              <a:lnSpc>
                <a:spcPct val="111250"/>
              </a:lnSpc>
              <a:spcBef>
                <a:spcPts val="0"/>
              </a:spcBef>
              <a:spcAft>
                <a:spcPts val="0"/>
              </a:spcAft>
              <a:buNone/>
            </a:pPr>
            <a:r>
              <a:rPr b="1" lang="en" sz="1200">
                <a:solidFill>
                  <a:schemeClr val="dk2"/>
                </a:solidFill>
                <a:latin typeface="Calibri"/>
                <a:ea typeface="Calibri"/>
                <a:cs typeface="Calibri"/>
                <a:sym typeface="Calibri"/>
              </a:rPr>
              <a:t>Services</a:t>
            </a:r>
            <a:endParaRPr b="1" sz="1200">
              <a:solidFill>
                <a:schemeClr val="dk2"/>
              </a:solidFill>
              <a:latin typeface="Calibri"/>
              <a:ea typeface="Calibri"/>
              <a:cs typeface="Calibri"/>
              <a:sym typeface="Calibri"/>
            </a:endParaRPr>
          </a:p>
          <a:p>
            <a:pPr indent="-127000" lvl="2" marL="177800" rtl="0" algn="l">
              <a:lnSpc>
                <a:spcPct val="127142"/>
              </a:lnSpc>
              <a:spcBef>
                <a:spcPts val="500"/>
              </a:spcBef>
              <a:spcAft>
                <a:spcPts val="0"/>
              </a:spcAft>
              <a:buClr>
                <a:schemeClr val="dk1"/>
              </a:buClr>
              <a:buSzPts val="800"/>
              <a:buFont typeface="Calibri"/>
              <a:buChar char="•"/>
            </a:pPr>
            <a:r>
              <a:rPr lang="en" sz="1000">
                <a:solidFill>
                  <a:schemeClr val="dk1"/>
                </a:solidFill>
                <a:latin typeface="Calibri"/>
                <a:ea typeface="Calibri"/>
                <a:cs typeface="Calibri"/>
                <a:sym typeface="Calibri"/>
              </a:rPr>
              <a:t>Each environment consists of  a set of Fluent Services shared across the accounts </a:t>
            </a:r>
            <a:br>
              <a:rPr lang="en" sz="1000">
                <a:solidFill>
                  <a:schemeClr val="dk1"/>
                </a:solidFill>
                <a:latin typeface="Calibri"/>
                <a:ea typeface="Calibri"/>
                <a:cs typeface="Calibri"/>
                <a:sym typeface="Calibri"/>
              </a:rPr>
            </a:br>
            <a:endParaRPr sz="1000">
              <a:solidFill>
                <a:schemeClr val="dk1"/>
              </a:solidFill>
              <a:latin typeface="Calibri"/>
              <a:ea typeface="Calibri"/>
              <a:cs typeface="Calibri"/>
              <a:sym typeface="Calibri"/>
            </a:endParaRPr>
          </a:p>
          <a:p>
            <a:pPr indent="-139700" lvl="2" marL="177800" marR="0" rtl="0" algn="l">
              <a:lnSpc>
                <a:spcPct val="111250"/>
              </a:lnSpc>
              <a:spcBef>
                <a:spcPts val="1000"/>
              </a:spcBef>
              <a:spcAft>
                <a:spcPts val="0"/>
              </a:spcAft>
              <a:buNone/>
            </a:pPr>
            <a:r>
              <a:rPr b="1" i="0" lang="en" sz="1200" u="none" cap="none" strike="noStrike">
                <a:solidFill>
                  <a:schemeClr val="dk2"/>
                </a:solidFill>
                <a:latin typeface="Calibri"/>
                <a:ea typeface="Calibri"/>
                <a:cs typeface="Calibri"/>
                <a:sym typeface="Calibri"/>
              </a:rPr>
              <a:t>Datastores</a:t>
            </a:r>
            <a:endParaRPr b="1" i="0" sz="1200" u="none" cap="none" strike="noStrike">
              <a:solidFill>
                <a:schemeClr val="dk2"/>
              </a:solidFill>
              <a:latin typeface="Calibri"/>
              <a:ea typeface="Calibri"/>
              <a:cs typeface="Calibri"/>
              <a:sym typeface="Calibri"/>
            </a:endParaRPr>
          </a:p>
          <a:p>
            <a:pPr indent="-127000" lvl="2" marL="177800" marR="0" rtl="0" algn="l">
              <a:lnSpc>
                <a:spcPct val="127142"/>
              </a:lnSpc>
              <a:spcBef>
                <a:spcPts val="5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Each environment consists of logical datastores</a:t>
            </a:r>
            <a:endParaRPr b="0" i="0" sz="1000" u="none" cap="none" strike="noStrike">
              <a:solidFill>
                <a:schemeClr val="dk1"/>
              </a:solidFill>
              <a:latin typeface="Calibri"/>
              <a:ea typeface="Calibri"/>
              <a:cs typeface="Calibri"/>
              <a:sym typeface="Calibri"/>
            </a:endParaRPr>
          </a:p>
          <a:p>
            <a:pPr indent="-127000" lvl="2" marL="177800" marR="0" rtl="0" algn="l">
              <a:lnSpc>
                <a:spcPct val="127142"/>
              </a:lnSpc>
              <a:spcBef>
                <a:spcPts val="5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Datastores are dedicated at an account level and not shared across accounts</a:t>
            </a:r>
            <a:endParaRPr b="0" i="0" sz="1000" u="none" cap="none" strike="noStrike">
              <a:solidFill>
                <a:schemeClr val="dk1"/>
              </a:solidFill>
              <a:latin typeface="Calibri"/>
              <a:ea typeface="Calibri"/>
              <a:cs typeface="Calibri"/>
              <a:sym typeface="Calibri"/>
            </a:endParaRPr>
          </a:p>
          <a:p>
            <a:pPr indent="-63500" lvl="2" marL="177800" marR="0" rtl="0" algn="l">
              <a:lnSpc>
                <a:spcPct val="127142"/>
              </a:lnSpc>
              <a:spcBef>
                <a:spcPts val="200"/>
              </a:spcBef>
              <a:spcAft>
                <a:spcPts val="0"/>
              </a:spcAft>
              <a:buNone/>
            </a:pPr>
            <a:r>
              <a:t/>
            </a:r>
            <a:endParaRPr b="0" i="0" sz="1000" u="none" cap="none" strike="noStrike">
              <a:solidFill>
                <a:schemeClr val="dk1"/>
              </a:solidFill>
              <a:latin typeface="Arial"/>
              <a:ea typeface="Arial"/>
              <a:cs typeface="Arial"/>
              <a:sym typeface="Arial"/>
            </a:endParaRPr>
          </a:p>
        </p:txBody>
      </p:sp>
      <p:sp>
        <p:nvSpPr>
          <p:cNvPr id="488" name="Google Shape;488;p47"/>
          <p:cNvSpPr txBox="1"/>
          <p:nvPr>
            <p:ph type="title"/>
          </p:nvPr>
        </p:nvSpPr>
        <p:spPr>
          <a:xfrm>
            <a:off x="265560" y="216565"/>
            <a:ext cx="5802000" cy="317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SzPts val="1400"/>
              <a:buFont typeface="Calibri"/>
              <a:buNone/>
            </a:pPr>
            <a:r>
              <a:rPr lang="en"/>
              <a:t>Cloud Native</a:t>
            </a:r>
            <a:endParaRPr/>
          </a:p>
        </p:txBody>
      </p:sp>
      <p:sp>
        <p:nvSpPr>
          <p:cNvPr id="489" name="Google Shape;489;p47"/>
          <p:cNvSpPr/>
          <p:nvPr/>
        </p:nvSpPr>
        <p:spPr>
          <a:xfrm>
            <a:off x="330050" y="957850"/>
            <a:ext cx="5431800" cy="3680100"/>
          </a:xfrm>
          <a:prstGeom prst="roundRect">
            <a:avLst>
              <a:gd fmla="val 0" name="adj"/>
            </a:avLst>
          </a:prstGeom>
          <a:solidFill>
            <a:schemeClr val="lt2"/>
          </a:solidFill>
          <a:ln>
            <a:noFill/>
          </a:ln>
          <a:effectLst>
            <a:outerShdw blurRad="57150" rotWithShape="0" algn="bl" dir="5400000" dist="19050">
              <a:srgbClr val="000000">
                <a:alpha val="50000"/>
              </a:srgbClr>
            </a:outerShdw>
          </a:effectLst>
        </p:spPr>
        <p:txBody>
          <a:bodyPr anchorCtr="0" anchor="t" bIns="34275" lIns="205725" spcFirstLastPara="1" rIns="135000" wrap="square" tIns="137150">
            <a:noAutofit/>
          </a:bodyPr>
          <a:lstStyle/>
          <a:p>
            <a:pPr indent="0" lvl="0" marL="0" marR="0" rtl="0" algn="l">
              <a:spcBef>
                <a:spcPts val="0"/>
              </a:spcBef>
              <a:spcAft>
                <a:spcPts val="0"/>
              </a:spcAft>
              <a:buNone/>
            </a:pPr>
            <a:r>
              <a:rPr b="1" i="0" lang="en" sz="1100" u="none" cap="none" strike="noStrike">
                <a:solidFill>
                  <a:schemeClr val="dk1"/>
                </a:solidFill>
                <a:latin typeface="Calibri"/>
                <a:ea typeface="Calibri"/>
                <a:cs typeface="Calibri"/>
                <a:sym typeface="Calibri"/>
              </a:rPr>
              <a:t>Cloud</a:t>
            </a:r>
            <a:endParaRPr sz="1100">
              <a:solidFill>
                <a:schemeClr val="dk1"/>
              </a:solidFill>
              <a:latin typeface="Calibri"/>
              <a:ea typeface="Calibri"/>
              <a:cs typeface="Calibri"/>
              <a:sym typeface="Calibri"/>
            </a:endParaRPr>
          </a:p>
        </p:txBody>
      </p:sp>
      <p:grpSp>
        <p:nvGrpSpPr>
          <p:cNvPr id="490" name="Google Shape;490;p47"/>
          <p:cNvGrpSpPr/>
          <p:nvPr/>
        </p:nvGrpSpPr>
        <p:grpSpPr>
          <a:xfrm>
            <a:off x="473691" y="1460318"/>
            <a:ext cx="5142884" cy="2936558"/>
            <a:chOff x="7840533" y="3282861"/>
            <a:chExt cx="6311836" cy="3693783"/>
          </a:xfrm>
        </p:grpSpPr>
        <p:sp>
          <p:nvSpPr>
            <p:cNvPr id="491" name="Google Shape;491;p47"/>
            <p:cNvSpPr/>
            <p:nvPr/>
          </p:nvSpPr>
          <p:spPr>
            <a:xfrm>
              <a:off x="7840533" y="3282861"/>
              <a:ext cx="6163800" cy="3539700"/>
            </a:xfrm>
            <a:prstGeom prst="roundRect">
              <a:avLst>
                <a:gd fmla="val 0" name="adj"/>
              </a:avLst>
            </a:prstGeom>
            <a:solidFill>
              <a:schemeClr val="lt2"/>
            </a:solidFill>
            <a:ln cap="flat" cmpd="sng" w="12700">
              <a:solidFill>
                <a:srgbClr val="701C7F"/>
              </a:solidFill>
              <a:prstDash val="dash"/>
              <a:miter lim="800000"/>
              <a:headEnd len="sm" w="sm" type="none"/>
              <a:tailEnd len="sm" w="sm" type="none"/>
            </a:ln>
          </p:spPr>
          <p:txBody>
            <a:bodyPr anchorCtr="0" anchor="t" bIns="34275" lIns="205725" spcFirstLastPara="1" rIns="135000" wrap="square" tIns="137150">
              <a:noAutofit/>
            </a:bodyPr>
            <a:lstStyle/>
            <a:p>
              <a:pPr indent="0" lvl="0" marL="0" marR="0" rtl="0" algn="l">
                <a:spcBef>
                  <a:spcPts val="0"/>
                </a:spcBef>
                <a:spcAft>
                  <a:spcPts val="0"/>
                </a:spcAft>
                <a:buNone/>
              </a:pPr>
              <a:r>
                <a:t/>
              </a:r>
              <a:endParaRPr b="1" sz="1100">
                <a:solidFill>
                  <a:schemeClr val="dk2"/>
                </a:solidFill>
                <a:latin typeface="Arial"/>
                <a:ea typeface="Arial"/>
                <a:cs typeface="Arial"/>
                <a:sym typeface="Arial"/>
              </a:endParaRPr>
            </a:p>
          </p:txBody>
        </p:sp>
        <p:sp>
          <p:nvSpPr>
            <p:cNvPr id="492" name="Google Shape;492;p47"/>
            <p:cNvSpPr/>
            <p:nvPr/>
          </p:nvSpPr>
          <p:spPr>
            <a:xfrm>
              <a:off x="7911441" y="3353833"/>
              <a:ext cx="6163800" cy="3539700"/>
            </a:xfrm>
            <a:prstGeom prst="roundRect">
              <a:avLst>
                <a:gd fmla="val 0" name="adj"/>
              </a:avLst>
            </a:prstGeom>
            <a:solidFill>
              <a:schemeClr val="lt2"/>
            </a:solidFill>
            <a:ln cap="flat" cmpd="sng" w="12700">
              <a:solidFill>
                <a:srgbClr val="701C7F"/>
              </a:solidFill>
              <a:prstDash val="dash"/>
              <a:miter lim="800000"/>
              <a:headEnd len="sm" w="sm" type="none"/>
              <a:tailEnd len="sm" w="sm" type="none"/>
            </a:ln>
          </p:spPr>
          <p:txBody>
            <a:bodyPr anchorCtr="0" anchor="t" bIns="34275" lIns="205725" spcFirstLastPara="1" rIns="135000" wrap="square" tIns="137150">
              <a:noAutofit/>
            </a:bodyPr>
            <a:lstStyle/>
            <a:p>
              <a:pPr indent="0" lvl="0" marL="0" marR="0" rtl="0" algn="l">
                <a:spcBef>
                  <a:spcPts val="0"/>
                </a:spcBef>
                <a:spcAft>
                  <a:spcPts val="0"/>
                </a:spcAft>
                <a:buNone/>
              </a:pPr>
              <a:r>
                <a:t/>
              </a:r>
              <a:endParaRPr b="1" sz="1100">
                <a:solidFill>
                  <a:schemeClr val="dk2"/>
                </a:solidFill>
                <a:latin typeface="Arial"/>
                <a:ea typeface="Arial"/>
                <a:cs typeface="Arial"/>
                <a:sym typeface="Arial"/>
              </a:endParaRPr>
            </a:p>
          </p:txBody>
        </p:sp>
        <p:sp>
          <p:nvSpPr>
            <p:cNvPr id="493" name="Google Shape;493;p47"/>
            <p:cNvSpPr/>
            <p:nvPr/>
          </p:nvSpPr>
          <p:spPr>
            <a:xfrm>
              <a:off x="7988569" y="3436944"/>
              <a:ext cx="6163800" cy="3539700"/>
            </a:xfrm>
            <a:prstGeom prst="roundRect">
              <a:avLst>
                <a:gd fmla="val 0" name="adj"/>
              </a:avLst>
            </a:prstGeom>
            <a:solidFill>
              <a:schemeClr val="lt2"/>
            </a:solidFill>
            <a:ln cap="flat" cmpd="sng" w="12700">
              <a:solidFill>
                <a:srgbClr val="701C7F"/>
              </a:solidFill>
              <a:prstDash val="dash"/>
              <a:miter lim="800000"/>
              <a:headEnd len="sm" w="sm" type="none"/>
              <a:tailEnd len="sm" w="sm" type="none"/>
            </a:ln>
          </p:spPr>
          <p:txBody>
            <a:bodyPr anchorCtr="0" anchor="t" bIns="34275" lIns="137150" spcFirstLastPara="1" rIns="135000" wrap="square" tIns="102875">
              <a:noAutofit/>
            </a:bodyPr>
            <a:lstStyle/>
            <a:p>
              <a:pPr indent="0" lvl="0" marL="0" marR="0" rtl="0" algn="l">
                <a:spcBef>
                  <a:spcPts val="0"/>
                </a:spcBef>
                <a:spcAft>
                  <a:spcPts val="0"/>
                </a:spcAft>
                <a:buNone/>
              </a:pPr>
              <a:r>
                <a:rPr b="1" lang="en" sz="1000">
                  <a:latin typeface="Calibri"/>
                  <a:ea typeface="Calibri"/>
                  <a:cs typeface="Calibri"/>
                  <a:sym typeface="Calibri"/>
                </a:rPr>
                <a:t>Environment</a:t>
              </a:r>
              <a:endParaRPr sz="1000">
                <a:latin typeface="Calibri"/>
                <a:ea typeface="Calibri"/>
                <a:cs typeface="Calibri"/>
                <a:sym typeface="Calibri"/>
              </a:endParaRPr>
            </a:p>
          </p:txBody>
        </p:sp>
      </p:grpSp>
      <p:grpSp>
        <p:nvGrpSpPr>
          <p:cNvPr id="494" name="Google Shape;494;p47"/>
          <p:cNvGrpSpPr/>
          <p:nvPr/>
        </p:nvGrpSpPr>
        <p:grpSpPr>
          <a:xfrm>
            <a:off x="697363" y="1946800"/>
            <a:ext cx="1484386" cy="2262449"/>
            <a:chOff x="1128509" y="2487415"/>
            <a:chExt cx="2279462" cy="2690509"/>
          </a:xfrm>
        </p:grpSpPr>
        <p:sp>
          <p:nvSpPr>
            <p:cNvPr id="495" name="Google Shape;495;p47"/>
            <p:cNvSpPr/>
            <p:nvPr/>
          </p:nvSpPr>
          <p:spPr>
            <a:xfrm>
              <a:off x="1128509" y="2487415"/>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496" name="Google Shape;496;p47"/>
            <p:cNvSpPr/>
            <p:nvPr/>
          </p:nvSpPr>
          <p:spPr>
            <a:xfrm>
              <a:off x="1195181" y="2556901"/>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497" name="Google Shape;497;p47"/>
            <p:cNvSpPr/>
            <p:nvPr/>
          </p:nvSpPr>
          <p:spPr>
            <a:xfrm>
              <a:off x="1286671" y="2634824"/>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rPr b="1" lang="en" sz="900">
                  <a:solidFill>
                    <a:srgbClr val="FFFFFF"/>
                  </a:solidFill>
                  <a:latin typeface="Arial"/>
                  <a:ea typeface="Arial"/>
                  <a:cs typeface="Arial"/>
                  <a:sym typeface="Arial"/>
                </a:rPr>
                <a:t>Account </a:t>
              </a:r>
              <a:br>
                <a:rPr b="1" lang="en" sz="900">
                  <a:solidFill>
                    <a:srgbClr val="FFFFFF"/>
                  </a:solidFill>
                  <a:latin typeface="Arial"/>
                  <a:ea typeface="Arial"/>
                  <a:cs typeface="Arial"/>
                  <a:sym typeface="Arial"/>
                </a:rPr>
              </a:br>
              <a:endParaRPr sz="900">
                <a:solidFill>
                  <a:srgbClr val="FFFFFF"/>
                </a:solidFill>
                <a:latin typeface="Calibri"/>
                <a:ea typeface="Calibri"/>
                <a:cs typeface="Calibri"/>
                <a:sym typeface="Calibri"/>
              </a:endParaRPr>
            </a:p>
          </p:txBody>
        </p:sp>
      </p:grpSp>
      <p:grpSp>
        <p:nvGrpSpPr>
          <p:cNvPr id="498" name="Google Shape;498;p47"/>
          <p:cNvGrpSpPr/>
          <p:nvPr/>
        </p:nvGrpSpPr>
        <p:grpSpPr>
          <a:xfrm>
            <a:off x="2317307" y="1946800"/>
            <a:ext cx="1484386" cy="2262449"/>
            <a:chOff x="3730445" y="2487415"/>
            <a:chExt cx="2279462" cy="2690509"/>
          </a:xfrm>
        </p:grpSpPr>
        <p:sp>
          <p:nvSpPr>
            <p:cNvPr id="499" name="Google Shape;499;p47"/>
            <p:cNvSpPr/>
            <p:nvPr/>
          </p:nvSpPr>
          <p:spPr>
            <a:xfrm>
              <a:off x="3730445" y="2487415"/>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500" name="Google Shape;500;p47"/>
            <p:cNvSpPr/>
            <p:nvPr/>
          </p:nvSpPr>
          <p:spPr>
            <a:xfrm>
              <a:off x="3797117" y="2556901"/>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501" name="Google Shape;501;p47"/>
            <p:cNvSpPr/>
            <p:nvPr/>
          </p:nvSpPr>
          <p:spPr>
            <a:xfrm>
              <a:off x="3888607" y="2634824"/>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rPr b="1" lang="en" sz="900">
                  <a:solidFill>
                    <a:srgbClr val="FFFFFF"/>
                  </a:solidFill>
                  <a:latin typeface="Arial"/>
                  <a:ea typeface="Arial"/>
                  <a:cs typeface="Arial"/>
                  <a:sym typeface="Arial"/>
                </a:rPr>
                <a:t>Services</a:t>
              </a:r>
              <a:endParaRPr sz="900">
                <a:solidFill>
                  <a:srgbClr val="FFFFFF"/>
                </a:solidFill>
                <a:latin typeface="Calibri"/>
                <a:ea typeface="Calibri"/>
                <a:cs typeface="Calibri"/>
                <a:sym typeface="Calibri"/>
              </a:endParaRPr>
            </a:p>
          </p:txBody>
        </p:sp>
      </p:grpSp>
      <p:grpSp>
        <p:nvGrpSpPr>
          <p:cNvPr id="502" name="Google Shape;502;p47"/>
          <p:cNvGrpSpPr/>
          <p:nvPr/>
        </p:nvGrpSpPr>
        <p:grpSpPr>
          <a:xfrm>
            <a:off x="3958060" y="1955909"/>
            <a:ext cx="1493690" cy="2262449"/>
            <a:chOff x="6621166" y="2487415"/>
            <a:chExt cx="2293750" cy="2690509"/>
          </a:xfrm>
        </p:grpSpPr>
        <p:sp>
          <p:nvSpPr>
            <p:cNvPr id="503" name="Google Shape;503;p47"/>
            <p:cNvSpPr/>
            <p:nvPr/>
          </p:nvSpPr>
          <p:spPr>
            <a:xfrm>
              <a:off x="6621166" y="2487415"/>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504" name="Google Shape;504;p47"/>
            <p:cNvSpPr/>
            <p:nvPr/>
          </p:nvSpPr>
          <p:spPr>
            <a:xfrm>
              <a:off x="6702126" y="2559713"/>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135000" wrap="square" tIns="68575">
              <a:noAutofit/>
            </a:bodyPr>
            <a:lstStyle/>
            <a:p>
              <a:pPr indent="0" lvl="0" marL="0" marR="0" rtl="0" algn="l">
                <a:spcBef>
                  <a:spcPts val="0"/>
                </a:spcBef>
                <a:spcAft>
                  <a:spcPts val="0"/>
                </a:spcAft>
                <a:buNone/>
              </a:pPr>
              <a:r>
                <a:t/>
              </a:r>
              <a:endParaRPr b="1" sz="1100">
                <a:solidFill>
                  <a:srgbClr val="FFFFFF"/>
                </a:solidFill>
                <a:latin typeface="Arial"/>
                <a:ea typeface="Arial"/>
                <a:cs typeface="Arial"/>
                <a:sym typeface="Arial"/>
              </a:endParaRPr>
            </a:p>
          </p:txBody>
        </p:sp>
        <p:sp>
          <p:nvSpPr>
            <p:cNvPr id="505" name="Google Shape;505;p47"/>
            <p:cNvSpPr/>
            <p:nvPr/>
          </p:nvSpPr>
          <p:spPr>
            <a:xfrm>
              <a:off x="6793616" y="2634824"/>
              <a:ext cx="2121300" cy="2543100"/>
            </a:xfrm>
            <a:prstGeom prst="roundRect">
              <a:avLst>
                <a:gd fmla="val 0" name="adj"/>
              </a:avLst>
            </a:prstGeom>
            <a:gradFill>
              <a:gsLst>
                <a:gs pos="0">
                  <a:srgbClr val="26005C"/>
                </a:gs>
                <a:gs pos="39000">
                  <a:srgbClr val="26005C"/>
                </a:gs>
                <a:gs pos="100000">
                  <a:srgbClr val="552AA8"/>
                </a:gs>
              </a:gsLst>
              <a:lin ang="18900732" scaled="0"/>
            </a:gradFill>
            <a:ln cap="flat" cmpd="sng" w="12700">
              <a:solidFill>
                <a:srgbClr val="FFFFFF"/>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rPr b="1" lang="en" sz="900">
                  <a:solidFill>
                    <a:srgbClr val="FFFFFF"/>
                  </a:solidFill>
                  <a:latin typeface="Arial"/>
                  <a:ea typeface="Arial"/>
                  <a:cs typeface="Arial"/>
                  <a:sym typeface="Arial"/>
                </a:rPr>
                <a:t>Datastores</a:t>
              </a:r>
              <a:endParaRPr b="1" sz="900">
                <a:solidFill>
                  <a:srgbClr val="FFFFFF"/>
                </a:solidFill>
                <a:latin typeface="Calibri"/>
                <a:ea typeface="Calibri"/>
                <a:cs typeface="Calibri"/>
                <a:sym typeface="Calibri"/>
              </a:endParaRPr>
            </a:p>
          </p:txBody>
        </p:sp>
      </p:grpSp>
      <p:grpSp>
        <p:nvGrpSpPr>
          <p:cNvPr id="506" name="Google Shape;506;p47"/>
          <p:cNvGrpSpPr/>
          <p:nvPr/>
        </p:nvGrpSpPr>
        <p:grpSpPr>
          <a:xfrm>
            <a:off x="973738" y="2561996"/>
            <a:ext cx="1002475" cy="1360094"/>
            <a:chOff x="847051" y="5156318"/>
            <a:chExt cx="1602422" cy="1535441"/>
          </a:xfrm>
        </p:grpSpPr>
        <p:sp>
          <p:nvSpPr>
            <p:cNvPr id="507" name="Google Shape;507;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08" name="Google Shape;508;p47"/>
            <p:cNvSpPr/>
            <p:nvPr/>
          </p:nvSpPr>
          <p:spPr>
            <a:xfrm>
              <a:off x="899456" y="5209637"/>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09" name="Google Shape;509;p47"/>
            <p:cNvSpPr/>
            <p:nvPr/>
          </p:nvSpPr>
          <p:spPr>
            <a:xfrm>
              <a:off x="966573" y="5261059"/>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Retailer(s) / Brand(s)</a:t>
              </a:r>
              <a:endParaRPr b="1" sz="900">
                <a:solidFill>
                  <a:srgbClr val="7030A0"/>
                </a:solidFill>
                <a:latin typeface="Calibri"/>
                <a:ea typeface="Calibri"/>
                <a:cs typeface="Calibri"/>
                <a:sym typeface="Calibri"/>
              </a:endParaRPr>
            </a:p>
            <a:p>
              <a:pPr indent="0" lvl="0" marL="0" marR="0" rtl="0" algn="ctr">
                <a:spcBef>
                  <a:spcPts val="0"/>
                </a:spcBef>
                <a:spcAft>
                  <a:spcPts val="0"/>
                </a:spcAft>
                <a:buNone/>
              </a:pPr>
              <a:r>
                <a:t/>
              </a:r>
              <a:endParaRPr b="1" sz="900">
                <a:solidFill>
                  <a:srgbClr val="7030A0"/>
                </a:solidFill>
                <a:latin typeface="Calibri"/>
                <a:ea typeface="Calibri"/>
                <a:cs typeface="Calibri"/>
                <a:sym typeface="Calibri"/>
              </a:endParaRPr>
            </a:p>
          </p:txBody>
        </p:sp>
      </p:grpSp>
      <p:grpSp>
        <p:nvGrpSpPr>
          <p:cNvPr id="510" name="Google Shape;510;p47"/>
          <p:cNvGrpSpPr/>
          <p:nvPr/>
        </p:nvGrpSpPr>
        <p:grpSpPr>
          <a:xfrm>
            <a:off x="2568141" y="2528967"/>
            <a:ext cx="1091764" cy="391795"/>
            <a:chOff x="904203" y="5244452"/>
            <a:chExt cx="1616710" cy="1789016"/>
          </a:xfrm>
        </p:grpSpPr>
        <p:sp>
          <p:nvSpPr>
            <p:cNvPr id="511" name="Google Shape;511;p47"/>
            <p:cNvSpPr/>
            <p:nvPr/>
          </p:nvSpPr>
          <p:spPr>
            <a:xfrm>
              <a:off x="904203" y="5244452"/>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12" name="Google Shape;512;p47"/>
            <p:cNvSpPr/>
            <p:nvPr/>
          </p:nvSpPr>
          <p:spPr>
            <a:xfrm>
              <a:off x="956608" y="5419705"/>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13" name="Google Shape;513;p47"/>
            <p:cNvSpPr/>
            <p:nvPr/>
          </p:nvSpPr>
          <p:spPr>
            <a:xfrm>
              <a:off x="1038013" y="560276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Orchestration</a:t>
              </a:r>
              <a:endParaRPr b="1" sz="900">
                <a:solidFill>
                  <a:srgbClr val="7030A0"/>
                </a:solidFill>
                <a:latin typeface="Calibri"/>
                <a:ea typeface="Calibri"/>
                <a:cs typeface="Calibri"/>
                <a:sym typeface="Calibri"/>
              </a:endParaRPr>
            </a:p>
          </p:txBody>
        </p:sp>
      </p:grpSp>
      <p:grpSp>
        <p:nvGrpSpPr>
          <p:cNvPr id="514" name="Google Shape;514;p47"/>
          <p:cNvGrpSpPr/>
          <p:nvPr/>
        </p:nvGrpSpPr>
        <p:grpSpPr>
          <a:xfrm>
            <a:off x="2533073" y="3041323"/>
            <a:ext cx="1111062" cy="401445"/>
            <a:chOff x="847051" y="5156318"/>
            <a:chExt cx="1645286" cy="1833083"/>
          </a:xfrm>
        </p:grpSpPr>
        <p:sp>
          <p:nvSpPr>
            <p:cNvPr id="515" name="Google Shape;515;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16" name="Google Shape;516;p47"/>
            <p:cNvSpPr/>
            <p:nvPr/>
          </p:nvSpPr>
          <p:spPr>
            <a:xfrm>
              <a:off x="928032" y="5331570"/>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17" name="Google Shape;517;p47"/>
            <p:cNvSpPr/>
            <p:nvPr/>
          </p:nvSpPr>
          <p:spPr>
            <a:xfrm>
              <a:off x="1009437" y="5558701"/>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Inventory</a:t>
              </a:r>
              <a:endParaRPr b="1" sz="900">
                <a:solidFill>
                  <a:srgbClr val="7030A0"/>
                </a:solidFill>
                <a:latin typeface="Calibri"/>
                <a:ea typeface="Calibri"/>
                <a:cs typeface="Calibri"/>
                <a:sym typeface="Calibri"/>
              </a:endParaRPr>
            </a:p>
          </p:txBody>
        </p:sp>
      </p:grpSp>
      <p:grpSp>
        <p:nvGrpSpPr>
          <p:cNvPr id="518" name="Google Shape;518;p47"/>
          <p:cNvGrpSpPr/>
          <p:nvPr/>
        </p:nvGrpSpPr>
        <p:grpSpPr>
          <a:xfrm>
            <a:off x="2549731" y="3596832"/>
            <a:ext cx="1101413" cy="411096"/>
            <a:chOff x="847051" y="5156318"/>
            <a:chExt cx="1630998" cy="1877150"/>
          </a:xfrm>
        </p:grpSpPr>
        <p:sp>
          <p:nvSpPr>
            <p:cNvPr id="519" name="Google Shape;519;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0" name="Google Shape;520;p47"/>
            <p:cNvSpPr/>
            <p:nvPr/>
          </p:nvSpPr>
          <p:spPr>
            <a:xfrm>
              <a:off x="913744" y="5375637"/>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1" name="Google Shape;521;p47"/>
            <p:cNvSpPr/>
            <p:nvPr/>
          </p:nvSpPr>
          <p:spPr>
            <a:xfrm>
              <a:off x="995149" y="560276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Availability…</a:t>
              </a:r>
              <a:endParaRPr b="1" sz="900">
                <a:solidFill>
                  <a:srgbClr val="7030A0"/>
                </a:solidFill>
                <a:latin typeface="Calibri"/>
                <a:ea typeface="Calibri"/>
                <a:cs typeface="Calibri"/>
                <a:sym typeface="Calibri"/>
              </a:endParaRPr>
            </a:p>
          </p:txBody>
        </p:sp>
      </p:grpSp>
      <p:grpSp>
        <p:nvGrpSpPr>
          <p:cNvPr id="522" name="Google Shape;522;p47"/>
          <p:cNvGrpSpPr/>
          <p:nvPr/>
        </p:nvGrpSpPr>
        <p:grpSpPr>
          <a:xfrm>
            <a:off x="4216030" y="2527737"/>
            <a:ext cx="1101413" cy="401445"/>
            <a:chOff x="847051" y="5156318"/>
            <a:chExt cx="1630998" cy="1833083"/>
          </a:xfrm>
        </p:grpSpPr>
        <p:sp>
          <p:nvSpPr>
            <p:cNvPr id="523" name="Google Shape;523;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4" name="Google Shape;524;p47"/>
            <p:cNvSpPr/>
            <p:nvPr/>
          </p:nvSpPr>
          <p:spPr>
            <a:xfrm>
              <a:off x="928032" y="5331570"/>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5" name="Google Shape;525;p47"/>
            <p:cNvSpPr/>
            <p:nvPr/>
          </p:nvSpPr>
          <p:spPr>
            <a:xfrm>
              <a:off x="995149" y="5558701"/>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Account DB</a:t>
              </a:r>
              <a:endParaRPr b="1" sz="900">
                <a:solidFill>
                  <a:srgbClr val="7030A0"/>
                </a:solidFill>
                <a:latin typeface="Calibri"/>
                <a:ea typeface="Calibri"/>
                <a:cs typeface="Calibri"/>
                <a:sym typeface="Calibri"/>
              </a:endParaRPr>
            </a:p>
          </p:txBody>
        </p:sp>
      </p:grpSp>
      <p:grpSp>
        <p:nvGrpSpPr>
          <p:cNvPr id="526" name="Google Shape;526;p47"/>
          <p:cNvGrpSpPr/>
          <p:nvPr/>
        </p:nvGrpSpPr>
        <p:grpSpPr>
          <a:xfrm>
            <a:off x="4200974" y="3042122"/>
            <a:ext cx="1091764" cy="411096"/>
            <a:chOff x="847051" y="5156318"/>
            <a:chExt cx="1616710" cy="1877151"/>
          </a:xfrm>
        </p:grpSpPr>
        <p:sp>
          <p:nvSpPr>
            <p:cNvPr id="527" name="Google Shape;527;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8" name="Google Shape;528;p47"/>
            <p:cNvSpPr/>
            <p:nvPr/>
          </p:nvSpPr>
          <p:spPr>
            <a:xfrm>
              <a:off x="913744" y="5375637"/>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29" name="Google Shape;529;p47"/>
            <p:cNvSpPr/>
            <p:nvPr/>
          </p:nvSpPr>
          <p:spPr>
            <a:xfrm>
              <a:off x="980861" y="5602769"/>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Events</a:t>
              </a:r>
              <a:endParaRPr b="1" sz="900">
                <a:solidFill>
                  <a:srgbClr val="7030A0"/>
                </a:solidFill>
                <a:latin typeface="Calibri"/>
                <a:ea typeface="Calibri"/>
                <a:cs typeface="Calibri"/>
                <a:sym typeface="Calibri"/>
              </a:endParaRPr>
            </a:p>
          </p:txBody>
        </p:sp>
      </p:grpSp>
      <p:grpSp>
        <p:nvGrpSpPr>
          <p:cNvPr id="530" name="Google Shape;530;p47"/>
          <p:cNvGrpSpPr/>
          <p:nvPr/>
        </p:nvGrpSpPr>
        <p:grpSpPr>
          <a:xfrm>
            <a:off x="4199055" y="3606482"/>
            <a:ext cx="1091764" cy="420747"/>
            <a:chOff x="847051" y="5156318"/>
            <a:chExt cx="1616710" cy="1921218"/>
          </a:xfrm>
        </p:grpSpPr>
        <p:sp>
          <p:nvSpPr>
            <p:cNvPr id="531" name="Google Shape;531;p47"/>
            <p:cNvSpPr/>
            <p:nvPr/>
          </p:nvSpPr>
          <p:spPr>
            <a:xfrm>
              <a:off x="847051" y="5156318"/>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32" name="Google Shape;532;p47"/>
            <p:cNvSpPr/>
            <p:nvPr/>
          </p:nvSpPr>
          <p:spPr>
            <a:xfrm>
              <a:off x="899456" y="5375637"/>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t" bIns="34275" lIns="68575" spcFirstLastPara="1" rIns="68575" wrap="square" tIns="68575">
              <a:noAutofit/>
            </a:bodyPr>
            <a:lstStyle/>
            <a:p>
              <a:pPr indent="0" lvl="0" marL="0" marR="0" rtl="0" algn="ctr">
                <a:spcBef>
                  <a:spcPts val="0"/>
                </a:spcBef>
                <a:spcAft>
                  <a:spcPts val="0"/>
                </a:spcAft>
                <a:buNone/>
              </a:pPr>
              <a:r>
                <a:t/>
              </a:r>
              <a:endParaRPr b="1" sz="800">
                <a:solidFill>
                  <a:srgbClr val="7030A0"/>
                </a:solidFill>
                <a:latin typeface="Calibri"/>
                <a:ea typeface="Calibri"/>
                <a:cs typeface="Calibri"/>
                <a:sym typeface="Calibri"/>
              </a:endParaRPr>
            </a:p>
          </p:txBody>
        </p:sp>
        <p:sp>
          <p:nvSpPr>
            <p:cNvPr id="533" name="Google Shape;533;p47"/>
            <p:cNvSpPr/>
            <p:nvPr/>
          </p:nvSpPr>
          <p:spPr>
            <a:xfrm>
              <a:off x="980861" y="5646836"/>
              <a:ext cx="1482900" cy="1430700"/>
            </a:xfrm>
            <a:prstGeom prst="roundRect">
              <a:avLst>
                <a:gd fmla="val 0" name="adj"/>
              </a:avLst>
            </a:prstGeom>
            <a:solidFill>
              <a:srgbClr val="EDE8FE"/>
            </a:solidFill>
            <a:ln cap="flat" cmpd="sng" w="12700">
              <a:solidFill>
                <a:srgbClr val="B79DE7"/>
              </a:solidFill>
              <a:prstDash val="solid"/>
              <a:miter lim="800000"/>
              <a:headEnd len="sm" w="sm" type="none"/>
              <a:tailEnd len="sm" w="sm" type="none"/>
            </a:ln>
          </p:spPr>
          <p:txBody>
            <a:bodyPr anchorCtr="0" anchor="ctr" bIns="34275" lIns="68575" spcFirstLastPara="1" rIns="68575" wrap="square" tIns="68575">
              <a:noAutofit/>
            </a:bodyPr>
            <a:lstStyle/>
            <a:p>
              <a:pPr indent="0" lvl="0" marL="0" marR="0" rtl="0" algn="ctr">
                <a:spcBef>
                  <a:spcPts val="0"/>
                </a:spcBef>
                <a:spcAft>
                  <a:spcPts val="0"/>
                </a:spcAft>
                <a:buNone/>
              </a:pPr>
              <a:r>
                <a:rPr b="1" lang="en" sz="800">
                  <a:solidFill>
                    <a:srgbClr val="7030A0"/>
                  </a:solidFill>
                  <a:latin typeface="Calibri"/>
                  <a:ea typeface="Calibri"/>
                  <a:cs typeface="Calibri"/>
                  <a:sym typeface="Calibri"/>
                </a:rPr>
                <a:t>Plugins…</a:t>
              </a:r>
              <a:endParaRPr b="1" sz="900">
                <a:solidFill>
                  <a:srgbClr val="7030A0"/>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48"/>
          <p:cNvSpPr txBox="1"/>
          <p:nvPr>
            <p:ph type="title"/>
          </p:nvPr>
        </p:nvSpPr>
        <p:spPr>
          <a:xfrm>
            <a:off x="286400" y="235550"/>
            <a:ext cx="8520600" cy="421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Fluent Environments</a:t>
            </a:r>
            <a:endParaRPr>
              <a:latin typeface="Lato"/>
              <a:ea typeface="Lato"/>
              <a:cs typeface="Lato"/>
              <a:sym typeface="Lato"/>
            </a:endParaRPr>
          </a:p>
        </p:txBody>
      </p:sp>
      <p:grpSp>
        <p:nvGrpSpPr>
          <p:cNvPr id="539" name="Google Shape;539;p48"/>
          <p:cNvGrpSpPr/>
          <p:nvPr/>
        </p:nvGrpSpPr>
        <p:grpSpPr>
          <a:xfrm>
            <a:off x="704125" y="832000"/>
            <a:ext cx="8523050" cy="1227700"/>
            <a:chOff x="704125" y="832000"/>
            <a:chExt cx="8523050" cy="1227700"/>
          </a:xfrm>
        </p:grpSpPr>
        <p:sp>
          <p:nvSpPr>
            <p:cNvPr id="540" name="Google Shape;540;p48"/>
            <p:cNvSpPr txBox="1"/>
            <p:nvPr/>
          </p:nvSpPr>
          <p:spPr>
            <a:xfrm>
              <a:off x="704125" y="832000"/>
              <a:ext cx="22908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70A68"/>
                  </a:solidFill>
                  <a:latin typeface="Lato"/>
                  <a:ea typeface="Lato"/>
                  <a:cs typeface="Lato"/>
                  <a:sym typeface="Lato"/>
                </a:rPr>
                <a:t>Sandbox - &lt;Dev account&gt;</a:t>
              </a:r>
              <a:endParaRPr b="1">
                <a:solidFill>
                  <a:srgbClr val="470A68"/>
                </a:solidFill>
                <a:latin typeface="Lato"/>
                <a:ea typeface="Lato"/>
                <a:cs typeface="Lato"/>
                <a:sym typeface="Lato"/>
              </a:endParaRPr>
            </a:p>
          </p:txBody>
        </p:sp>
        <p:sp>
          <p:nvSpPr>
            <p:cNvPr id="541" name="Google Shape;541;p48"/>
            <p:cNvSpPr txBox="1"/>
            <p:nvPr/>
          </p:nvSpPr>
          <p:spPr>
            <a:xfrm>
              <a:off x="2888650" y="864700"/>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Courier New"/>
                  <a:ea typeface="Courier New"/>
                  <a:cs typeface="Courier New"/>
                  <a:sym typeface="Courier New"/>
                </a:rPr>
                <a:t>ENDPOINT - https://&lt;accountId&gt;.sandbox.api.fluentretail.com</a:t>
              </a:r>
              <a:endParaRPr sz="1000">
                <a:latin typeface="Courier New"/>
                <a:ea typeface="Courier New"/>
                <a:cs typeface="Courier New"/>
                <a:sym typeface="Courier New"/>
              </a:endParaRPr>
            </a:p>
          </p:txBody>
        </p:sp>
        <p:sp>
          <p:nvSpPr>
            <p:cNvPr id="542" name="Google Shape;542;p48"/>
            <p:cNvSpPr txBox="1"/>
            <p:nvPr/>
          </p:nvSpPr>
          <p:spPr>
            <a:xfrm>
              <a:off x="710825"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Single-tenanted</a:t>
              </a:r>
              <a:endParaRPr sz="1000"/>
            </a:p>
            <a:p>
              <a:pPr indent="-292100" lvl="0" marL="457200" rtl="0" algn="l">
                <a:spcBef>
                  <a:spcPts val="0"/>
                </a:spcBef>
                <a:spcAft>
                  <a:spcPts val="0"/>
                </a:spcAft>
                <a:buSzPts val="1000"/>
                <a:buChar char="●"/>
              </a:pPr>
              <a:r>
                <a:rPr lang="en" sz="1000"/>
                <a:t>Isolated</a:t>
              </a:r>
              <a:endParaRPr sz="1000"/>
            </a:p>
            <a:p>
              <a:pPr indent="-292100" lvl="0" marL="457200" rtl="0" algn="l">
                <a:spcBef>
                  <a:spcPts val="0"/>
                </a:spcBef>
                <a:spcAft>
                  <a:spcPts val="0"/>
                </a:spcAft>
                <a:buClr>
                  <a:schemeClr val="dk1"/>
                </a:buClr>
                <a:buSzPts val="1000"/>
                <a:buChar char="●"/>
              </a:pPr>
              <a:r>
                <a:rPr lang="en" sz="1000">
                  <a:solidFill>
                    <a:schemeClr val="dk1"/>
                  </a:solidFill>
                </a:rPr>
                <a:t>Auto-Scaling</a:t>
              </a:r>
              <a:endParaRPr sz="1000"/>
            </a:p>
          </p:txBody>
        </p:sp>
        <p:sp>
          <p:nvSpPr>
            <p:cNvPr id="543" name="Google Shape;543;p48"/>
            <p:cNvSpPr txBox="1"/>
            <p:nvPr/>
          </p:nvSpPr>
          <p:spPr>
            <a:xfrm>
              <a:off x="3602050"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Usage type </a:t>
              </a:r>
              <a:endParaRPr sz="1000"/>
            </a:p>
            <a:p>
              <a:pPr indent="-292100" lvl="1" marL="914400" rtl="0" algn="l">
                <a:spcBef>
                  <a:spcPts val="0"/>
                </a:spcBef>
                <a:spcAft>
                  <a:spcPts val="0"/>
                </a:spcAft>
                <a:buSzPts val="1000"/>
                <a:buChar char="○"/>
              </a:pPr>
              <a:r>
                <a:rPr lang="en" sz="800"/>
                <a:t>DEV </a:t>
              </a:r>
              <a:endParaRPr sz="800"/>
            </a:p>
            <a:p>
              <a:pPr indent="-292100" lvl="1" marL="914400" rtl="0" algn="l">
                <a:spcBef>
                  <a:spcPts val="0"/>
                </a:spcBef>
                <a:spcAft>
                  <a:spcPts val="0"/>
                </a:spcAft>
                <a:buSzPts val="1000"/>
                <a:buChar char="○"/>
              </a:pPr>
              <a:r>
                <a:rPr lang="en" sz="800"/>
                <a:t>QA</a:t>
              </a:r>
              <a:endParaRPr sz="800"/>
            </a:p>
            <a:p>
              <a:pPr indent="-292100" lvl="1" marL="914400" rtl="0" algn="l">
                <a:spcBef>
                  <a:spcPts val="0"/>
                </a:spcBef>
                <a:spcAft>
                  <a:spcPts val="0"/>
                </a:spcAft>
                <a:buSzPts val="1000"/>
                <a:buChar char="○"/>
              </a:pPr>
              <a:r>
                <a:rPr lang="en" sz="800"/>
                <a:t>SIT</a:t>
              </a:r>
              <a:endParaRPr sz="800"/>
            </a:p>
            <a:p>
              <a:pPr indent="0" lvl="0" marL="914400" rtl="0" algn="l">
                <a:spcBef>
                  <a:spcPts val="0"/>
                </a:spcBef>
                <a:spcAft>
                  <a:spcPts val="0"/>
                </a:spcAft>
                <a:buNone/>
              </a:pPr>
              <a:r>
                <a:t/>
              </a:r>
              <a:endParaRPr sz="800"/>
            </a:p>
          </p:txBody>
        </p:sp>
        <p:sp>
          <p:nvSpPr>
            <p:cNvPr id="544" name="Google Shape;544;p48"/>
            <p:cNvSpPr txBox="1"/>
            <p:nvPr/>
          </p:nvSpPr>
          <p:spPr>
            <a:xfrm>
              <a:off x="6493275"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AWS Region</a:t>
              </a:r>
              <a:endParaRPr sz="1000"/>
            </a:p>
            <a:p>
              <a:pPr indent="-279400" lvl="1" marL="914400" rtl="0" algn="l">
                <a:spcBef>
                  <a:spcPts val="0"/>
                </a:spcBef>
                <a:spcAft>
                  <a:spcPts val="0"/>
                </a:spcAft>
                <a:buSzPts val="800"/>
                <a:buChar char="○"/>
              </a:pPr>
              <a:r>
                <a:rPr lang="en" sz="800"/>
                <a:t>&lt;region&gt;</a:t>
              </a:r>
              <a:endParaRPr sz="800"/>
            </a:p>
          </p:txBody>
        </p:sp>
      </p:grpSp>
      <p:sp>
        <p:nvSpPr>
          <p:cNvPr id="545" name="Google Shape;545;p48"/>
          <p:cNvSpPr/>
          <p:nvPr/>
        </p:nvSpPr>
        <p:spPr>
          <a:xfrm>
            <a:off x="356325" y="818800"/>
            <a:ext cx="8289000" cy="1984200"/>
          </a:xfrm>
          <a:prstGeom prst="roundRect">
            <a:avLst>
              <a:gd fmla="val 16667" name="adj"/>
            </a:avLst>
          </a:prstGeom>
          <a:noFill/>
          <a:ln cap="flat" cmpd="sng" w="19050">
            <a:solidFill>
              <a:srgbClr val="701C7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46" name="Google Shape;546;p48"/>
          <p:cNvGrpSpPr/>
          <p:nvPr/>
        </p:nvGrpSpPr>
        <p:grpSpPr>
          <a:xfrm>
            <a:off x="704125" y="1836425"/>
            <a:ext cx="7605050" cy="966700"/>
            <a:chOff x="704125" y="1912625"/>
            <a:chExt cx="7605050" cy="966700"/>
          </a:xfrm>
        </p:grpSpPr>
        <p:sp>
          <p:nvSpPr>
            <p:cNvPr id="547" name="Google Shape;547;p48"/>
            <p:cNvSpPr txBox="1"/>
            <p:nvPr/>
          </p:nvSpPr>
          <p:spPr>
            <a:xfrm>
              <a:off x="704125" y="1912625"/>
              <a:ext cx="22155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70A68"/>
                  </a:solidFill>
                  <a:latin typeface="Lato"/>
                  <a:ea typeface="Lato"/>
                  <a:cs typeface="Lato"/>
                  <a:sym typeface="Lato"/>
                </a:rPr>
                <a:t>Sandbox - UAT account</a:t>
              </a:r>
              <a:endParaRPr b="1">
                <a:solidFill>
                  <a:srgbClr val="470A68"/>
                </a:solidFill>
                <a:latin typeface="Lato"/>
                <a:ea typeface="Lato"/>
                <a:cs typeface="Lato"/>
                <a:sym typeface="Lato"/>
              </a:endParaRPr>
            </a:p>
          </p:txBody>
        </p:sp>
        <p:sp>
          <p:nvSpPr>
            <p:cNvPr id="548" name="Google Shape;548;p48"/>
            <p:cNvSpPr txBox="1"/>
            <p:nvPr/>
          </p:nvSpPr>
          <p:spPr>
            <a:xfrm>
              <a:off x="2888650" y="1945325"/>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Courier New"/>
                  <a:ea typeface="Courier New"/>
                  <a:cs typeface="Courier New"/>
                  <a:sym typeface="Courier New"/>
                </a:rPr>
                <a:t>ENDPOINT - https://</a:t>
              </a:r>
              <a:r>
                <a:rPr lang="en" sz="1000">
                  <a:solidFill>
                    <a:schemeClr val="dk1"/>
                  </a:solidFill>
                  <a:latin typeface="Courier New"/>
                  <a:ea typeface="Courier New"/>
                  <a:cs typeface="Courier New"/>
                  <a:sym typeface="Courier New"/>
                </a:rPr>
                <a:t>&lt;accountId&gt;</a:t>
              </a:r>
              <a:r>
                <a:rPr lang="en" sz="1000">
                  <a:latin typeface="Courier New"/>
                  <a:ea typeface="Courier New"/>
                  <a:cs typeface="Courier New"/>
                  <a:sym typeface="Courier New"/>
                </a:rPr>
                <a:t>.sandbox.api.fluentretail.com</a:t>
              </a:r>
              <a:endParaRPr sz="1000">
                <a:latin typeface="Courier New"/>
                <a:ea typeface="Courier New"/>
                <a:cs typeface="Courier New"/>
                <a:sym typeface="Courier New"/>
              </a:endParaRPr>
            </a:p>
          </p:txBody>
        </p:sp>
        <p:sp>
          <p:nvSpPr>
            <p:cNvPr id="549" name="Google Shape;549;p48"/>
            <p:cNvSpPr txBox="1"/>
            <p:nvPr/>
          </p:nvSpPr>
          <p:spPr>
            <a:xfrm>
              <a:off x="710825" y="2258025"/>
              <a:ext cx="2733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Single-tenanted</a:t>
              </a:r>
              <a:endParaRPr sz="1000"/>
            </a:p>
            <a:p>
              <a:pPr indent="-292100" lvl="0" marL="457200" rtl="0" algn="l">
                <a:spcBef>
                  <a:spcPts val="0"/>
                </a:spcBef>
                <a:spcAft>
                  <a:spcPts val="0"/>
                </a:spcAft>
                <a:buSzPts val="1000"/>
                <a:buChar char="●"/>
              </a:pPr>
              <a:r>
                <a:rPr lang="en" sz="1000"/>
                <a:t>Isolated</a:t>
              </a:r>
              <a:endParaRPr sz="1000"/>
            </a:p>
            <a:p>
              <a:pPr indent="-292100" lvl="0" marL="457200" rtl="0" algn="l">
                <a:spcBef>
                  <a:spcPts val="0"/>
                </a:spcBef>
                <a:spcAft>
                  <a:spcPts val="0"/>
                </a:spcAft>
                <a:buClr>
                  <a:schemeClr val="dk1"/>
                </a:buClr>
                <a:buSzPts val="1000"/>
                <a:buChar char="●"/>
              </a:pPr>
              <a:r>
                <a:rPr lang="en" sz="1000">
                  <a:solidFill>
                    <a:schemeClr val="dk1"/>
                  </a:solidFill>
                </a:rPr>
                <a:t>Auto-Scaling</a:t>
              </a:r>
              <a:endParaRPr sz="1000"/>
            </a:p>
          </p:txBody>
        </p:sp>
        <p:sp>
          <p:nvSpPr>
            <p:cNvPr id="550" name="Google Shape;550;p48"/>
            <p:cNvSpPr txBox="1"/>
            <p:nvPr/>
          </p:nvSpPr>
          <p:spPr>
            <a:xfrm>
              <a:off x="3602050" y="2258025"/>
              <a:ext cx="2733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Usage type </a:t>
              </a:r>
              <a:endParaRPr sz="1000"/>
            </a:p>
            <a:p>
              <a:pPr indent="-292100" lvl="1" marL="914400" rtl="0" algn="l">
                <a:spcBef>
                  <a:spcPts val="0"/>
                </a:spcBef>
                <a:spcAft>
                  <a:spcPts val="0"/>
                </a:spcAft>
                <a:buSzPts val="1000"/>
                <a:buChar char="○"/>
              </a:pPr>
              <a:r>
                <a:rPr lang="en" sz="800"/>
                <a:t>UAT</a:t>
              </a:r>
              <a:endParaRPr sz="800"/>
            </a:p>
            <a:p>
              <a:pPr indent="0" lvl="0" marL="0" rtl="0" algn="l">
                <a:spcBef>
                  <a:spcPts val="0"/>
                </a:spcBef>
                <a:spcAft>
                  <a:spcPts val="0"/>
                </a:spcAft>
                <a:buNone/>
              </a:pPr>
              <a:r>
                <a:t/>
              </a:r>
              <a:endParaRPr sz="800"/>
            </a:p>
            <a:p>
              <a:pPr indent="0" lvl="0" marL="914400" rtl="0" algn="l">
                <a:spcBef>
                  <a:spcPts val="0"/>
                </a:spcBef>
                <a:spcAft>
                  <a:spcPts val="0"/>
                </a:spcAft>
                <a:buNone/>
              </a:pPr>
              <a:r>
                <a:t/>
              </a:r>
              <a:endParaRPr sz="800"/>
            </a:p>
          </p:txBody>
        </p:sp>
        <p:sp>
          <p:nvSpPr>
            <p:cNvPr id="551" name="Google Shape;551;p48"/>
            <p:cNvSpPr txBox="1"/>
            <p:nvPr/>
          </p:nvSpPr>
          <p:spPr>
            <a:xfrm>
              <a:off x="6493275" y="2258025"/>
              <a:ext cx="1815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AWS Region</a:t>
              </a:r>
              <a:endParaRPr sz="1000"/>
            </a:p>
            <a:p>
              <a:pPr indent="-279400" lvl="1" marL="914400" rtl="0" algn="l">
                <a:spcBef>
                  <a:spcPts val="0"/>
                </a:spcBef>
                <a:spcAft>
                  <a:spcPts val="0"/>
                </a:spcAft>
                <a:buSzPts val="800"/>
                <a:buChar char="○"/>
              </a:pPr>
              <a:r>
                <a:rPr lang="en" sz="800">
                  <a:solidFill>
                    <a:schemeClr val="dk1"/>
                  </a:solidFill>
                </a:rPr>
                <a:t>&lt;region&gt;</a:t>
              </a:r>
              <a:endParaRPr sz="800"/>
            </a:p>
          </p:txBody>
        </p:sp>
      </p:grpSp>
      <p:sp>
        <p:nvSpPr>
          <p:cNvPr id="552" name="Google Shape;552;p48"/>
          <p:cNvSpPr/>
          <p:nvPr/>
        </p:nvSpPr>
        <p:spPr>
          <a:xfrm>
            <a:off x="356325" y="2975850"/>
            <a:ext cx="8289000" cy="1061700"/>
          </a:xfrm>
          <a:prstGeom prst="roundRect">
            <a:avLst>
              <a:gd fmla="val 16667" name="adj"/>
            </a:avLst>
          </a:prstGeom>
          <a:noFill/>
          <a:ln cap="flat" cmpd="sng" w="19050">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53" name="Google Shape;553;p48"/>
          <p:cNvGrpSpPr/>
          <p:nvPr/>
        </p:nvGrpSpPr>
        <p:grpSpPr>
          <a:xfrm>
            <a:off x="619525" y="2995919"/>
            <a:ext cx="7689650" cy="925704"/>
            <a:chOff x="619525" y="3072119"/>
            <a:chExt cx="7689650" cy="925704"/>
          </a:xfrm>
        </p:grpSpPr>
        <p:sp>
          <p:nvSpPr>
            <p:cNvPr id="554" name="Google Shape;554;p48"/>
            <p:cNvSpPr txBox="1"/>
            <p:nvPr/>
          </p:nvSpPr>
          <p:spPr>
            <a:xfrm>
              <a:off x="619525" y="3072119"/>
              <a:ext cx="24600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FF"/>
                  </a:solidFill>
                  <a:latin typeface="Lato"/>
                  <a:ea typeface="Lato"/>
                  <a:cs typeface="Lato"/>
                  <a:sym typeface="Lato"/>
                </a:rPr>
                <a:t>Production - PROD account</a:t>
              </a:r>
              <a:endParaRPr b="1">
                <a:solidFill>
                  <a:srgbClr val="0000FF"/>
                </a:solidFill>
                <a:latin typeface="Lato"/>
                <a:ea typeface="Lato"/>
                <a:cs typeface="Lato"/>
                <a:sym typeface="Lato"/>
              </a:endParaRPr>
            </a:p>
          </p:txBody>
        </p:sp>
        <p:sp>
          <p:nvSpPr>
            <p:cNvPr id="555" name="Google Shape;555;p48"/>
            <p:cNvSpPr txBox="1"/>
            <p:nvPr/>
          </p:nvSpPr>
          <p:spPr>
            <a:xfrm>
              <a:off x="2888650" y="3128319"/>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latin typeface="Courier New"/>
                  <a:ea typeface="Courier New"/>
                  <a:cs typeface="Courier New"/>
                  <a:sym typeface="Courier New"/>
                </a:rPr>
                <a:t>ENDPOINT - https://</a:t>
              </a:r>
              <a:r>
                <a:rPr lang="en" sz="1000">
                  <a:solidFill>
                    <a:schemeClr val="dk1"/>
                  </a:solidFill>
                  <a:latin typeface="Courier New"/>
                  <a:ea typeface="Courier New"/>
                  <a:cs typeface="Courier New"/>
                  <a:sym typeface="Courier New"/>
                </a:rPr>
                <a:t>&lt;accountId&gt;</a:t>
              </a:r>
              <a:r>
                <a:rPr lang="en" sz="1000">
                  <a:latin typeface="Courier New"/>
                  <a:ea typeface="Courier New"/>
                  <a:cs typeface="Courier New"/>
                  <a:sym typeface="Courier New"/>
                </a:rPr>
                <a:t>.api.fluentretail.com</a:t>
              </a:r>
              <a:endParaRPr sz="1000">
                <a:latin typeface="Courier New"/>
                <a:ea typeface="Courier New"/>
                <a:cs typeface="Courier New"/>
                <a:sym typeface="Courier New"/>
              </a:endParaRPr>
            </a:p>
          </p:txBody>
        </p:sp>
        <p:sp>
          <p:nvSpPr>
            <p:cNvPr id="556" name="Google Shape;556;p48"/>
            <p:cNvSpPr txBox="1"/>
            <p:nvPr/>
          </p:nvSpPr>
          <p:spPr>
            <a:xfrm>
              <a:off x="710825" y="3441023"/>
              <a:ext cx="2733900" cy="5568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Single-tenanted</a:t>
              </a:r>
              <a:endParaRPr sz="1000"/>
            </a:p>
            <a:p>
              <a:pPr indent="-292100" lvl="0" marL="457200" rtl="0" algn="l">
                <a:spcBef>
                  <a:spcPts val="0"/>
                </a:spcBef>
                <a:spcAft>
                  <a:spcPts val="0"/>
                </a:spcAft>
                <a:buSzPts val="1000"/>
                <a:buChar char="●"/>
              </a:pPr>
              <a:r>
                <a:rPr lang="en" sz="1000"/>
                <a:t>Isolated</a:t>
              </a:r>
              <a:endParaRPr sz="1000"/>
            </a:p>
            <a:p>
              <a:pPr indent="-292100" lvl="0" marL="457200" rtl="0" algn="l">
                <a:spcBef>
                  <a:spcPts val="0"/>
                </a:spcBef>
                <a:spcAft>
                  <a:spcPts val="0"/>
                </a:spcAft>
                <a:buClr>
                  <a:schemeClr val="dk1"/>
                </a:buClr>
                <a:buSzPts val="1000"/>
                <a:buChar char="●"/>
              </a:pPr>
              <a:r>
                <a:rPr lang="en" sz="1000">
                  <a:solidFill>
                    <a:schemeClr val="dk1"/>
                  </a:solidFill>
                </a:rPr>
                <a:t>Auto-Scaling</a:t>
              </a:r>
              <a:endParaRPr sz="1000"/>
            </a:p>
          </p:txBody>
        </p:sp>
        <p:sp>
          <p:nvSpPr>
            <p:cNvPr id="557" name="Google Shape;557;p48"/>
            <p:cNvSpPr txBox="1"/>
            <p:nvPr/>
          </p:nvSpPr>
          <p:spPr>
            <a:xfrm>
              <a:off x="3602050" y="3441022"/>
              <a:ext cx="2733900" cy="4869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Usage type </a:t>
              </a:r>
              <a:endParaRPr sz="1000"/>
            </a:p>
            <a:p>
              <a:pPr indent="-279400" lvl="1" marL="914400" rtl="0" algn="l">
                <a:spcBef>
                  <a:spcPts val="0"/>
                </a:spcBef>
                <a:spcAft>
                  <a:spcPts val="0"/>
                </a:spcAft>
                <a:buSzPts val="800"/>
                <a:buChar char="○"/>
              </a:pPr>
              <a:r>
                <a:rPr lang="en" sz="800"/>
                <a:t>Client Production</a:t>
              </a:r>
              <a:endParaRPr sz="800"/>
            </a:p>
            <a:p>
              <a:pPr indent="0" lvl="0" marL="914400" rtl="0" algn="l">
                <a:spcBef>
                  <a:spcPts val="0"/>
                </a:spcBef>
                <a:spcAft>
                  <a:spcPts val="0"/>
                </a:spcAft>
                <a:buNone/>
              </a:pPr>
              <a:r>
                <a:t/>
              </a:r>
              <a:endParaRPr sz="800"/>
            </a:p>
          </p:txBody>
        </p:sp>
        <p:sp>
          <p:nvSpPr>
            <p:cNvPr id="558" name="Google Shape;558;p48"/>
            <p:cNvSpPr txBox="1"/>
            <p:nvPr/>
          </p:nvSpPr>
          <p:spPr>
            <a:xfrm>
              <a:off x="6493275" y="3441025"/>
              <a:ext cx="1815900" cy="4218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 sz="1000"/>
                <a:t>AWS Region</a:t>
              </a:r>
              <a:endParaRPr sz="1000"/>
            </a:p>
            <a:p>
              <a:pPr indent="-279400" lvl="1" marL="914400" rtl="0" algn="l">
                <a:spcBef>
                  <a:spcPts val="0"/>
                </a:spcBef>
                <a:spcAft>
                  <a:spcPts val="0"/>
                </a:spcAft>
                <a:buSzPts val="800"/>
                <a:buChar char="○"/>
              </a:pPr>
              <a:r>
                <a:rPr lang="en" sz="800">
                  <a:solidFill>
                    <a:schemeClr val="dk1"/>
                  </a:solidFill>
                </a:rPr>
                <a:t>&lt;region&gt;</a:t>
              </a:r>
              <a:endParaRPr sz="800"/>
            </a:p>
          </p:txBody>
        </p:sp>
      </p:grpSp>
      <p:sp>
        <p:nvSpPr>
          <p:cNvPr id="559" name="Google Shape;559;p48"/>
          <p:cNvSpPr txBox="1"/>
          <p:nvPr/>
        </p:nvSpPr>
        <p:spPr>
          <a:xfrm>
            <a:off x="369600" y="4113900"/>
            <a:ext cx="3331800" cy="8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latin typeface="Lato"/>
                <a:ea typeface="Lato"/>
                <a:cs typeface="Lato"/>
                <a:sym typeface="Lato"/>
              </a:rPr>
              <a:t>Standard Client Agreement</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Multi-tenant Environment:</a:t>
            </a:r>
            <a:endParaRPr sz="900">
              <a:latin typeface="Lato"/>
              <a:ea typeface="Lato"/>
              <a:cs typeface="Lato"/>
              <a:sym typeface="Lato"/>
            </a:endParaRPr>
          </a:p>
          <a:p>
            <a:pPr indent="-285750" lvl="1" marL="914400" rtl="0" algn="l">
              <a:spcBef>
                <a:spcPts val="0"/>
              </a:spcBef>
              <a:spcAft>
                <a:spcPts val="0"/>
              </a:spcAft>
              <a:buSzPts val="900"/>
              <a:buFont typeface="Lato"/>
              <a:buChar char="○"/>
            </a:pPr>
            <a:r>
              <a:rPr lang="en" sz="900">
                <a:latin typeface="Lato"/>
                <a:ea typeface="Lato"/>
                <a:cs typeface="Lato"/>
                <a:sym typeface="Lato"/>
              </a:rPr>
              <a:t>2 Sandbox </a:t>
            </a:r>
            <a:r>
              <a:rPr lang="en" sz="900">
                <a:latin typeface="Lato"/>
                <a:ea typeface="Lato"/>
                <a:cs typeface="Lato"/>
                <a:sym typeface="Lato"/>
              </a:rPr>
              <a:t>Account</a:t>
            </a:r>
            <a:r>
              <a:rPr lang="en" sz="900">
                <a:latin typeface="Lato"/>
                <a:ea typeface="Lato"/>
                <a:cs typeface="Lato"/>
                <a:sym typeface="Lato"/>
              </a:rPr>
              <a:t>s</a:t>
            </a:r>
            <a:endParaRPr sz="900">
              <a:latin typeface="Lato"/>
              <a:ea typeface="Lato"/>
              <a:cs typeface="Lato"/>
              <a:sym typeface="Lato"/>
            </a:endParaRPr>
          </a:p>
          <a:p>
            <a:pPr indent="-285750" lvl="1" marL="914400" rtl="0" algn="l">
              <a:spcBef>
                <a:spcPts val="0"/>
              </a:spcBef>
              <a:spcAft>
                <a:spcPts val="0"/>
              </a:spcAft>
              <a:buSzPts val="900"/>
              <a:buFont typeface="Lato"/>
              <a:buChar char="○"/>
            </a:pPr>
            <a:r>
              <a:rPr lang="en" sz="900">
                <a:latin typeface="Lato"/>
                <a:ea typeface="Lato"/>
                <a:cs typeface="Lato"/>
                <a:sym typeface="Lato"/>
              </a:rPr>
              <a:t>1 Production Account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Subscription based on Order and Inventory Volumes</a:t>
            </a:r>
            <a:endParaRPr sz="900">
              <a:latin typeface="Lato"/>
              <a:ea typeface="Lato"/>
              <a:cs typeface="Lato"/>
              <a:sym typeface="Lato"/>
            </a:endParaRPr>
          </a:p>
        </p:txBody>
      </p:sp>
      <p:sp>
        <p:nvSpPr>
          <p:cNvPr id="560" name="Google Shape;560;p48"/>
          <p:cNvSpPr txBox="1"/>
          <p:nvPr/>
        </p:nvSpPr>
        <p:spPr>
          <a:xfrm>
            <a:off x="3846300" y="4113900"/>
            <a:ext cx="2391600" cy="102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latin typeface="Lato"/>
                <a:ea typeface="Lato"/>
                <a:cs typeface="Lato"/>
                <a:sym typeface="Lato"/>
              </a:rPr>
              <a:t>Commercially </a:t>
            </a:r>
            <a:r>
              <a:rPr b="1" lang="en" sz="1000">
                <a:latin typeface="Lato"/>
                <a:ea typeface="Lato"/>
                <a:cs typeface="Lato"/>
                <a:sym typeface="Lato"/>
              </a:rPr>
              <a:t>Agreed Client Options</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Single tenant Environment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Additional Sandbox Account(s)</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Additional Production Account(s)</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Load Testing Environment &amp; Account (rented)</a:t>
            </a:r>
            <a:endParaRPr sz="900">
              <a:latin typeface="Lato"/>
              <a:ea typeface="Lato"/>
              <a:cs typeface="Lato"/>
              <a:sym typeface="Lato"/>
            </a:endParaRPr>
          </a:p>
        </p:txBody>
      </p:sp>
      <p:sp>
        <p:nvSpPr>
          <p:cNvPr id="561" name="Google Shape;561;p48"/>
          <p:cNvSpPr txBox="1"/>
          <p:nvPr/>
        </p:nvSpPr>
        <p:spPr>
          <a:xfrm>
            <a:off x="6382800" y="4113900"/>
            <a:ext cx="2391600" cy="8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latin typeface="Lato"/>
                <a:ea typeface="Lato"/>
                <a:cs typeface="Lato"/>
                <a:sym typeface="Lato"/>
              </a:rPr>
              <a:t>Partners</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Shared Environment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1 Sandbox Account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 sz="900">
                <a:latin typeface="Lato"/>
                <a:ea typeface="Lato"/>
                <a:cs typeface="Lato"/>
                <a:sym typeface="Lato"/>
              </a:rPr>
              <a:t>30 day Training Accounts as part of Formal Training</a:t>
            </a:r>
            <a:endParaRPr sz="900">
              <a:latin typeface="Lato"/>
              <a:ea typeface="Lato"/>
              <a:cs typeface="Lato"/>
              <a:sym typeface="La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9"/>
          <p:cNvSpPr txBox="1"/>
          <p:nvPr>
            <p:ph type="title"/>
          </p:nvPr>
        </p:nvSpPr>
        <p:spPr>
          <a:xfrm>
            <a:off x="311700" y="300225"/>
            <a:ext cx="8520600" cy="318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Fluent Accounts</a:t>
            </a:r>
            <a:endParaRPr>
              <a:latin typeface="Lato"/>
              <a:ea typeface="Lato"/>
              <a:cs typeface="Lato"/>
              <a:sym typeface="Lato"/>
            </a:endParaRPr>
          </a:p>
        </p:txBody>
      </p:sp>
      <p:grpSp>
        <p:nvGrpSpPr>
          <p:cNvPr id="567" name="Google Shape;567;p49"/>
          <p:cNvGrpSpPr/>
          <p:nvPr/>
        </p:nvGrpSpPr>
        <p:grpSpPr>
          <a:xfrm>
            <a:off x="405750" y="2482175"/>
            <a:ext cx="8283000" cy="2051425"/>
            <a:chOff x="388250" y="942225"/>
            <a:chExt cx="8283000" cy="2051425"/>
          </a:xfrm>
        </p:grpSpPr>
        <p:sp>
          <p:nvSpPr>
            <p:cNvPr id="568" name="Google Shape;568;p49"/>
            <p:cNvSpPr/>
            <p:nvPr/>
          </p:nvSpPr>
          <p:spPr>
            <a:xfrm>
              <a:off x="388250" y="943150"/>
              <a:ext cx="8283000" cy="2050500"/>
            </a:xfrm>
            <a:prstGeom prst="roundRect">
              <a:avLst>
                <a:gd fmla="val 16667" name="adj"/>
              </a:avLst>
            </a:prstGeom>
            <a:noFill/>
            <a:ln cap="flat" cmpd="sng" w="19050">
              <a:solidFill>
                <a:srgbClr val="701C7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49"/>
            <p:cNvSpPr txBox="1"/>
            <p:nvPr/>
          </p:nvSpPr>
          <p:spPr>
            <a:xfrm>
              <a:off x="678600" y="942225"/>
              <a:ext cx="19917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470A68"/>
                  </a:solidFill>
                  <a:latin typeface="Lato"/>
                  <a:ea typeface="Lato"/>
                  <a:cs typeface="Lato"/>
                  <a:sym typeface="Lato"/>
                </a:rPr>
                <a:t>Fluent Environment</a:t>
              </a:r>
              <a:endParaRPr b="1">
                <a:solidFill>
                  <a:srgbClr val="470A68"/>
                </a:solidFill>
                <a:latin typeface="Lato"/>
                <a:ea typeface="Lato"/>
                <a:cs typeface="Lato"/>
                <a:sym typeface="Lato"/>
              </a:endParaRPr>
            </a:p>
          </p:txBody>
        </p:sp>
        <p:grpSp>
          <p:nvGrpSpPr>
            <p:cNvPr id="570" name="Google Shape;570;p49"/>
            <p:cNvGrpSpPr/>
            <p:nvPr/>
          </p:nvGrpSpPr>
          <p:grpSpPr>
            <a:xfrm>
              <a:off x="787900" y="1414325"/>
              <a:ext cx="1002000" cy="1395900"/>
              <a:chOff x="787900" y="1408025"/>
              <a:chExt cx="1002000" cy="1395900"/>
            </a:xfrm>
          </p:grpSpPr>
          <p:sp>
            <p:nvSpPr>
              <p:cNvPr id="571" name="Google Shape;571;p49"/>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Account 1</a:t>
                </a:r>
                <a:endParaRPr sz="1100">
                  <a:solidFill>
                    <a:schemeClr val="lt1"/>
                  </a:solidFill>
                  <a:latin typeface="Lato"/>
                  <a:ea typeface="Lato"/>
                  <a:cs typeface="Lato"/>
                  <a:sym typeface="Lato"/>
                </a:endParaRPr>
              </a:p>
            </p:txBody>
          </p:sp>
          <p:sp>
            <p:nvSpPr>
              <p:cNvPr id="572" name="Google Shape;572;p49"/>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573" name="Google Shape;573;p49"/>
            <p:cNvCxnSpPr/>
            <p:nvPr/>
          </p:nvCxnSpPr>
          <p:spPr>
            <a:xfrm>
              <a:off x="2073250" y="1381625"/>
              <a:ext cx="0" cy="1461300"/>
            </a:xfrm>
            <a:prstGeom prst="straightConnector1">
              <a:avLst/>
            </a:prstGeom>
            <a:noFill/>
            <a:ln cap="flat" cmpd="sng" w="19050">
              <a:solidFill>
                <a:srgbClr val="701C7F"/>
              </a:solidFill>
              <a:prstDash val="dash"/>
              <a:round/>
              <a:headEnd len="med" w="med" type="none"/>
              <a:tailEnd len="med" w="med" type="none"/>
            </a:ln>
          </p:spPr>
        </p:cxnSp>
        <p:grpSp>
          <p:nvGrpSpPr>
            <p:cNvPr id="574" name="Google Shape;574;p49"/>
            <p:cNvGrpSpPr/>
            <p:nvPr/>
          </p:nvGrpSpPr>
          <p:grpSpPr>
            <a:xfrm>
              <a:off x="2337225" y="1414325"/>
              <a:ext cx="1002000" cy="1395900"/>
              <a:chOff x="787900" y="1408025"/>
              <a:chExt cx="1002000" cy="1395900"/>
            </a:xfrm>
          </p:grpSpPr>
          <p:sp>
            <p:nvSpPr>
              <p:cNvPr id="575" name="Google Shape;575;p49"/>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Account 2</a:t>
                </a:r>
                <a:endParaRPr sz="1100">
                  <a:solidFill>
                    <a:schemeClr val="lt1"/>
                  </a:solidFill>
                  <a:latin typeface="Lato"/>
                  <a:ea typeface="Lato"/>
                  <a:cs typeface="Lato"/>
                  <a:sym typeface="Lato"/>
                </a:endParaRPr>
              </a:p>
            </p:txBody>
          </p:sp>
          <p:sp>
            <p:nvSpPr>
              <p:cNvPr id="576" name="Google Shape;576;p49"/>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77" name="Google Shape;577;p49"/>
            <p:cNvGrpSpPr/>
            <p:nvPr/>
          </p:nvGrpSpPr>
          <p:grpSpPr>
            <a:xfrm>
              <a:off x="6985200" y="1414325"/>
              <a:ext cx="1002000" cy="1395900"/>
              <a:chOff x="787900" y="1408025"/>
              <a:chExt cx="1002000" cy="1395900"/>
            </a:xfrm>
          </p:grpSpPr>
          <p:sp>
            <p:nvSpPr>
              <p:cNvPr id="578" name="Google Shape;578;p49"/>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Account N</a:t>
                </a:r>
                <a:endParaRPr sz="1100">
                  <a:solidFill>
                    <a:schemeClr val="lt1"/>
                  </a:solidFill>
                  <a:latin typeface="Lato"/>
                  <a:ea typeface="Lato"/>
                  <a:cs typeface="Lato"/>
                  <a:sym typeface="Lato"/>
                </a:endParaRPr>
              </a:p>
            </p:txBody>
          </p:sp>
          <p:sp>
            <p:nvSpPr>
              <p:cNvPr id="579" name="Google Shape;579;p49"/>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0" name="Google Shape;580;p49"/>
            <p:cNvGrpSpPr/>
            <p:nvPr/>
          </p:nvGrpSpPr>
          <p:grpSpPr>
            <a:xfrm>
              <a:off x="3886550" y="1414325"/>
              <a:ext cx="1002000" cy="1395900"/>
              <a:chOff x="787900" y="1408025"/>
              <a:chExt cx="1002000" cy="1395900"/>
            </a:xfrm>
          </p:grpSpPr>
          <p:sp>
            <p:nvSpPr>
              <p:cNvPr id="581" name="Google Shape;581;p49"/>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Account 3</a:t>
                </a:r>
                <a:endParaRPr sz="1100">
                  <a:solidFill>
                    <a:schemeClr val="lt1"/>
                  </a:solidFill>
                  <a:latin typeface="Lato"/>
                  <a:ea typeface="Lato"/>
                  <a:cs typeface="Lato"/>
                  <a:sym typeface="Lato"/>
                </a:endParaRPr>
              </a:p>
            </p:txBody>
          </p:sp>
          <p:sp>
            <p:nvSpPr>
              <p:cNvPr id="582" name="Google Shape;582;p49"/>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3" name="Google Shape;583;p49"/>
            <p:cNvGrpSpPr/>
            <p:nvPr/>
          </p:nvGrpSpPr>
          <p:grpSpPr>
            <a:xfrm>
              <a:off x="5435875" y="1414325"/>
              <a:ext cx="1002000" cy="1395900"/>
              <a:chOff x="787900" y="1408025"/>
              <a:chExt cx="1002000" cy="1395900"/>
            </a:xfrm>
          </p:grpSpPr>
          <p:sp>
            <p:nvSpPr>
              <p:cNvPr id="584" name="Google Shape;584;p49"/>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Account 4</a:t>
                </a:r>
                <a:endParaRPr sz="1100">
                  <a:solidFill>
                    <a:schemeClr val="lt1"/>
                  </a:solidFill>
                  <a:latin typeface="Lato"/>
                  <a:ea typeface="Lato"/>
                  <a:cs typeface="Lato"/>
                  <a:sym typeface="Lato"/>
                </a:endParaRPr>
              </a:p>
            </p:txBody>
          </p:sp>
          <p:sp>
            <p:nvSpPr>
              <p:cNvPr id="585" name="Google Shape;585;p49"/>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586" name="Google Shape;586;p49"/>
            <p:cNvCxnSpPr/>
            <p:nvPr/>
          </p:nvCxnSpPr>
          <p:spPr>
            <a:xfrm>
              <a:off x="3592825" y="1364025"/>
              <a:ext cx="0" cy="1461300"/>
            </a:xfrm>
            <a:prstGeom prst="straightConnector1">
              <a:avLst/>
            </a:prstGeom>
            <a:noFill/>
            <a:ln cap="flat" cmpd="sng" w="19050">
              <a:solidFill>
                <a:srgbClr val="701C7F"/>
              </a:solidFill>
              <a:prstDash val="dash"/>
              <a:round/>
              <a:headEnd len="med" w="med" type="none"/>
              <a:tailEnd len="med" w="med" type="none"/>
            </a:ln>
          </p:spPr>
        </p:cxnSp>
        <p:cxnSp>
          <p:nvCxnSpPr>
            <p:cNvPr id="587" name="Google Shape;587;p49"/>
            <p:cNvCxnSpPr/>
            <p:nvPr/>
          </p:nvCxnSpPr>
          <p:spPr>
            <a:xfrm>
              <a:off x="5155525" y="1364025"/>
              <a:ext cx="0" cy="1461300"/>
            </a:xfrm>
            <a:prstGeom prst="straightConnector1">
              <a:avLst/>
            </a:prstGeom>
            <a:noFill/>
            <a:ln cap="flat" cmpd="sng" w="19050">
              <a:solidFill>
                <a:srgbClr val="701C7F"/>
              </a:solidFill>
              <a:prstDash val="dash"/>
              <a:round/>
              <a:headEnd len="med" w="med" type="none"/>
              <a:tailEnd len="med" w="med" type="none"/>
            </a:ln>
          </p:spPr>
        </p:cxnSp>
        <p:cxnSp>
          <p:nvCxnSpPr>
            <p:cNvPr id="588" name="Google Shape;588;p49"/>
            <p:cNvCxnSpPr/>
            <p:nvPr/>
          </p:nvCxnSpPr>
          <p:spPr>
            <a:xfrm>
              <a:off x="6718225" y="1364025"/>
              <a:ext cx="0" cy="1461300"/>
            </a:xfrm>
            <a:prstGeom prst="straightConnector1">
              <a:avLst/>
            </a:prstGeom>
            <a:noFill/>
            <a:ln cap="flat" cmpd="sng" w="19050">
              <a:solidFill>
                <a:srgbClr val="701C7F"/>
              </a:solidFill>
              <a:prstDash val="dash"/>
              <a:round/>
              <a:headEnd len="med" w="med" type="none"/>
              <a:tailEnd len="med" w="med" type="none"/>
            </a:ln>
          </p:spPr>
        </p:cxnSp>
      </p:grpSp>
      <p:sp>
        <p:nvSpPr>
          <p:cNvPr id="589" name="Google Shape;589;p49"/>
          <p:cNvSpPr txBox="1"/>
          <p:nvPr>
            <p:ph idx="1" type="body"/>
          </p:nvPr>
        </p:nvSpPr>
        <p:spPr>
          <a:xfrm>
            <a:off x="311700" y="759225"/>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An account represents a </a:t>
            </a:r>
            <a:r>
              <a:rPr lang="en" sz="1200">
                <a:solidFill>
                  <a:schemeClr val="dk1"/>
                </a:solidFill>
                <a:latin typeface="Lato"/>
                <a:ea typeface="Lato"/>
                <a:cs typeface="Lato"/>
                <a:sym typeface="Lato"/>
              </a:rPr>
              <a:t>single tenant</a:t>
            </a:r>
            <a:r>
              <a:rPr b="0" lang="en" sz="1200">
                <a:solidFill>
                  <a:schemeClr val="dk1"/>
                </a:solidFill>
                <a:latin typeface="Lato"/>
                <a:ea typeface="Lato"/>
                <a:cs typeface="Lato"/>
                <a:sym typeface="Lato"/>
              </a:rPr>
              <a:t> of the Fluent platform.</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Every account has</a:t>
            </a:r>
            <a:r>
              <a:rPr lang="en" sz="1200">
                <a:solidFill>
                  <a:schemeClr val="dk1"/>
                </a:solidFill>
                <a:latin typeface="Lato"/>
                <a:ea typeface="Lato"/>
                <a:cs typeface="Lato"/>
                <a:sym typeface="Lato"/>
              </a:rPr>
              <a:t> isolated data stores</a:t>
            </a:r>
            <a:r>
              <a:rPr b="0" lang="en" sz="1200">
                <a:solidFill>
                  <a:schemeClr val="dk1"/>
                </a:solidFill>
                <a:latin typeface="Lato"/>
                <a:ea typeface="Lato"/>
                <a:cs typeface="Lato"/>
                <a:sym typeface="Lato"/>
              </a:rPr>
              <a:t>, </a:t>
            </a:r>
            <a:r>
              <a:rPr lang="en" sz="1200">
                <a:solidFill>
                  <a:schemeClr val="dk1"/>
                </a:solidFill>
                <a:latin typeface="Lato"/>
                <a:ea typeface="Lato"/>
                <a:cs typeface="Lato"/>
                <a:sym typeface="Lato"/>
              </a:rPr>
              <a:t>application endpoints</a:t>
            </a:r>
            <a:r>
              <a:rPr b="0" lang="en" sz="1200">
                <a:solidFill>
                  <a:schemeClr val="dk1"/>
                </a:solidFill>
                <a:latin typeface="Lato"/>
                <a:ea typeface="Lato"/>
                <a:cs typeface="Lato"/>
                <a:sym typeface="Lato"/>
              </a:rPr>
              <a:t> and the ability to install </a:t>
            </a:r>
            <a:r>
              <a:rPr lang="en" sz="1200">
                <a:solidFill>
                  <a:schemeClr val="dk1"/>
                </a:solidFill>
                <a:latin typeface="Lato"/>
                <a:ea typeface="Lato"/>
                <a:cs typeface="Lato"/>
                <a:sym typeface="Lato"/>
              </a:rPr>
              <a:t>custom apps</a:t>
            </a:r>
            <a:r>
              <a:rPr b="0" lang="en" sz="1200">
                <a:solidFill>
                  <a:schemeClr val="dk1"/>
                </a:solidFill>
                <a:latin typeface="Lato"/>
                <a:ea typeface="Lato"/>
                <a:cs typeface="Lato"/>
                <a:sym typeface="Lato"/>
              </a:rPr>
              <a:t>.</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An account can manage </a:t>
            </a:r>
            <a:r>
              <a:rPr lang="en" sz="1200">
                <a:solidFill>
                  <a:schemeClr val="dk1"/>
                </a:solidFill>
                <a:latin typeface="Lato"/>
                <a:ea typeface="Lato"/>
                <a:cs typeface="Lato"/>
                <a:sym typeface="Lato"/>
              </a:rPr>
              <a:t>multiple Retailers</a:t>
            </a:r>
            <a:r>
              <a:rPr b="0" lang="en" sz="1200">
                <a:solidFill>
                  <a:schemeClr val="dk1"/>
                </a:solidFill>
                <a:latin typeface="Lato"/>
                <a:ea typeface="Lato"/>
                <a:cs typeface="Lato"/>
                <a:sym typeface="Lato"/>
              </a:rPr>
              <a:t>.</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The </a:t>
            </a:r>
            <a:r>
              <a:rPr lang="en" sz="1200">
                <a:solidFill>
                  <a:schemeClr val="dk1"/>
                </a:solidFill>
                <a:latin typeface="Lato"/>
                <a:ea typeface="Lato"/>
                <a:cs typeface="Lato"/>
                <a:sym typeface="Lato"/>
              </a:rPr>
              <a:t>Account ID</a:t>
            </a:r>
            <a:r>
              <a:rPr b="0" lang="en" sz="1200">
                <a:solidFill>
                  <a:schemeClr val="dk1"/>
                </a:solidFill>
                <a:latin typeface="Lato"/>
                <a:ea typeface="Lato"/>
                <a:cs typeface="Lato"/>
                <a:sym typeface="Lato"/>
              </a:rPr>
              <a:t> forms part of the Account specific Fluent platform URLs e.g. &lt;</a:t>
            </a:r>
            <a:r>
              <a:rPr b="0" i="1" lang="en" sz="1200">
                <a:solidFill>
                  <a:schemeClr val="dk1"/>
                </a:solidFill>
                <a:latin typeface="Lato"/>
                <a:ea typeface="Lato"/>
                <a:cs typeface="Lato"/>
                <a:sym typeface="Lato"/>
              </a:rPr>
              <a:t>accountId&gt;.sandbox.api.fluentretail.com</a:t>
            </a:r>
            <a:endParaRPr b="0" i="1"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New Accounts come with an </a:t>
            </a:r>
            <a:r>
              <a:rPr lang="en" sz="1200">
                <a:solidFill>
                  <a:schemeClr val="dk1"/>
                </a:solidFill>
                <a:latin typeface="Lato"/>
                <a:ea typeface="Lato"/>
                <a:cs typeface="Lato"/>
                <a:sym typeface="Lato"/>
              </a:rPr>
              <a:t>Account Admin User</a:t>
            </a:r>
            <a:r>
              <a:rPr b="0" lang="en" sz="1200">
                <a:solidFill>
                  <a:schemeClr val="dk1"/>
                </a:solidFill>
                <a:latin typeface="Lato"/>
                <a:ea typeface="Lato"/>
                <a:cs typeface="Lato"/>
                <a:sym typeface="Lato"/>
              </a:rPr>
              <a:t>, which is used to begin the setup process.</a:t>
            </a:r>
            <a:endParaRPr b="0" sz="1200">
              <a:solidFill>
                <a:schemeClr val="dk1"/>
              </a:solidFill>
              <a:latin typeface="Lato"/>
              <a:ea typeface="Lato"/>
              <a:cs typeface="Lato"/>
              <a:sym typeface="La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50"/>
          <p:cNvSpPr txBox="1"/>
          <p:nvPr>
            <p:ph type="title"/>
          </p:nvPr>
        </p:nvSpPr>
        <p:spPr>
          <a:xfrm>
            <a:off x="329200" y="69060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Retailers</a:t>
            </a:r>
            <a:endParaRPr>
              <a:latin typeface="Lato"/>
              <a:ea typeface="Lato"/>
              <a:cs typeface="Lato"/>
              <a:sym typeface="Lato"/>
            </a:endParaRPr>
          </a:p>
        </p:txBody>
      </p:sp>
      <p:sp>
        <p:nvSpPr>
          <p:cNvPr id="595" name="Google Shape;595;p50"/>
          <p:cNvSpPr txBox="1"/>
          <p:nvPr>
            <p:ph idx="1" type="body"/>
          </p:nvPr>
        </p:nvSpPr>
        <p:spPr>
          <a:xfrm>
            <a:off x="286950" y="110080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A Retailer is a </a:t>
            </a:r>
            <a:r>
              <a:rPr lang="en" sz="1200">
                <a:solidFill>
                  <a:schemeClr val="dk1"/>
                </a:solidFill>
                <a:latin typeface="Lato"/>
                <a:ea typeface="Lato"/>
                <a:cs typeface="Lato"/>
                <a:sym typeface="Lato"/>
              </a:rPr>
              <a:t>logical division</a:t>
            </a:r>
            <a:r>
              <a:rPr b="0" lang="en" sz="1200">
                <a:solidFill>
                  <a:schemeClr val="dk1"/>
                </a:solidFill>
                <a:latin typeface="Lato"/>
                <a:ea typeface="Lato"/>
                <a:cs typeface="Lato"/>
                <a:sym typeface="Lato"/>
              </a:rPr>
              <a:t> of an Account.</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Commonly split between Client </a:t>
            </a:r>
            <a:r>
              <a:rPr lang="en" sz="1200">
                <a:solidFill>
                  <a:schemeClr val="dk1"/>
                </a:solidFill>
                <a:latin typeface="Lato"/>
                <a:ea typeface="Lato"/>
                <a:cs typeface="Lato"/>
                <a:sym typeface="Lato"/>
              </a:rPr>
              <a:t>brands</a:t>
            </a:r>
            <a:r>
              <a:rPr b="0" lang="en" sz="1200">
                <a:solidFill>
                  <a:schemeClr val="dk1"/>
                </a:solidFill>
                <a:latin typeface="Lato"/>
                <a:ea typeface="Lato"/>
                <a:cs typeface="Lato"/>
                <a:sym typeface="Lato"/>
              </a:rPr>
              <a:t>, </a:t>
            </a:r>
            <a:r>
              <a:rPr lang="en" sz="1200">
                <a:solidFill>
                  <a:schemeClr val="dk1"/>
                </a:solidFill>
                <a:latin typeface="Lato"/>
                <a:ea typeface="Lato"/>
                <a:cs typeface="Lato"/>
                <a:sym typeface="Lato"/>
              </a:rPr>
              <a:t>geographies</a:t>
            </a:r>
            <a:r>
              <a:rPr b="0" lang="en" sz="1200">
                <a:solidFill>
                  <a:schemeClr val="dk1"/>
                </a:solidFill>
                <a:latin typeface="Lato"/>
                <a:ea typeface="Lato"/>
                <a:cs typeface="Lato"/>
                <a:sym typeface="Lato"/>
              </a:rPr>
              <a:t>, or different </a:t>
            </a:r>
            <a:r>
              <a:rPr lang="en" sz="1200">
                <a:solidFill>
                  <a:schemeClr val="dk1"/>
                </a:solidFill>
                <a:latin typeface="Lato"/>
                <a:ea typeface="Lato"/>
                <a:cs typeface="Lato"/>
                <a:sym typeface="Lato"/>
              </a:rPr>
              <a:t>billing entities</a:t>
            </a:r>
            <a:r>
              <a:rPr b="0" lang="en" sz="1200">
                <a:solidFill>
                  <a:schemeClr val="dk1"/>
                </a:solidFill>
                <a:latin typeface="Lato"/>
                <a:ea typeface="Lato"/>
                <a:cs typeface="Lato"/>
                <a:sym typeface="Lato"/>
              </a:rPr>
              <a:t> within the organisation.</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Each Retailer has its own </a:t>
            </a:r>
            <a:r>
              <a:rPr lang="en" sz="1200">
                <a:solidFill>
                  <a:schemeClr val="dk1"/>
                </a:solidFill>
                <a:latin typeface="Lato"/>
                <a:ea typeface="Lato"/>
                <a:cs typeface="Lato"/>
                <a:sym typeface="Lato"/>
              </a:rPr>
              <a:t>Customers</a:t>
            </a:r>
            <a:r>
              <a:rPr b="0" lang="en" sz="1200">
                <a:solidFill>
                  <a:schemeClr val="dk1"/>
                </a:solidFill>
                <a:latin typeface="Lato"/>
                <a:ea typeface="Lato"/>
                <a:cs typeface="Lato"/>
                <a:sym typeface="Lato"/>
              </a:rPr>
              <a:t>, </a:t>
            </a:r>
            <a:r>
              <a:rPr lang="en" sz="1200">
                <a:solidFill>
                  <a:schemeClr val="dk1"/>
                </a:solidFill>
                <a:latin typeface="Lato"/>
                <a:ea typeface="Lato"/>
                <a:cs typeface="Lato"/>
                <a:sym typeface="Lato"/>
              </a:rPr>
              <a:t>Orders</a:t>
            </a:r>
            <a:r>
              <a:rPr b="0" lang="en" sz="1200">
                <a:solidFill>
                  <a:schemeClr val="dk1"/>
                </a:solidFill>
                <a:latin typeface="Lato"/>
                <a:ea typeface="Lato"/>
                <a:cs typeface="Lato"/>
                <a:sym typeface="Lato"/>
              </a:rPr>
              <a:t>, </a:t>
            </a:r>
            <a:r>
              <a:rPr lang="en" sz="1200">
                <a:solidFill>
                  <a:schemeClr val="dk1"/>
                </a:solidFill>
                <a:latin typeface="Lato"/>
                <a:ea typeface="Lato"/>
                <a:cs typeface="Lato"/>
                <a:sym typeface="Lato"/>
              </a:rPr>
              <a:t>Billing Accounts </a:t>
            </a:r>
            <a:r>
              <a:rPr b="0" lang="en" sz="1200">
                <a:solidFill>
                  <a:schemeClr val="dk1"/>
                </a:solidFill>
                <a:latin typeface="Lato"/>
                <a:ea typeface="Lato"/>
                <a:cs typeface="Lato"/>
                <a:sym typeface="Lato"/>
              </a:rPr>
              <a:t>etc. and </a:t>
            </a:r>
            <a:r>
              <a:rPr lang="en" sz="1200">
                <a:solidFill>
                  <a:schemeClr val="dk1"/>
                </a:solidFill>
                <a:latin typeface="Lato"/>
                <a:ea typeface="Lato"/>
                <a:cs typeface="Lato"/>
                <a:sym typeface="Lato"/>
              </a:rPr>
              <a:t>Workflows</a:t>
            </a:r>
            <a:r>
              <a:rPr b="0" lang="en" sz="1200">
                <a:solidFill>
                  <a:schemeClr val="dk1"/>
                </a:solidFill>
                <a:latin typeface="Lato"/>
                <a:ea typeface="Lato"/>
                <a:cs typeface="Lato"/>
                <a:sym typeface="Lato"/>
              </a:rPr>
              <a:t>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It can have its </a:t>
            </a:r>
            <a:r>
              <a:rPr lang="en" sz="1200">
                <a:solidFill>
                  <a:schemeClr val="dk1"/>
                </a:solidFill>
                <a:latin typeface="Lato"/>
                <a:ea typeface="Lato"/>
                <a:cs typeface="Lato"/>
                <a:sym typeface="Lato"/>
              </a:rPr>
              <a:t>own or share</a:t>
            </a:r>
            <a:r>
              <a:rPr b="0" lang="en" sz="1200">
                <a:solidFill>
                  <a:schemeClr val="dk1"/>
                </a:solidFill>
                <a:latin typeface="Lato"/>
                <a:ea typeface="Lato"/>
                <a:cs typeface="Lato"/>
                <a:sym typeface="Lato"/>
              </a:rPr>
              <a:t> Users, Settings, Locations, Networks, Products, Inventory</a:t>
            </a:r>
            <a:endParaRPr b="0" sz="1200">
              <a:solidFill>
                <a:schemeClr val="dk1"/>
              </a:solidFill>
              <a:latin typeface="Lato"/>
              <a:ea typeface="Lato"/>
              <a:cs typeface="Lato"/>
              <a:sym typeface="Lato"/>
            </a:endParaRPr>
          </a:p>
        </p:txBody>
      </p:sp>
      <p:grpSp>
        <p:nvGrpSpPr>
          <p:cNvPr id="596" name="Google Shape;596;p50"/>
          <p:cNvGrpSpPr/>
          <p:nvPr/>
        </p:nvGrpSpPr>
        <p:grpSpPr>
          <a:xfrm>
            <a:off x="405750" y="2431250"/>
            <a:ext cx="8283000" cy="2207400"/>
            <a:chOff x="388250" y="2237625"/>
            <a:chExt cx="8283000" cy="2207400"/>
          </a:xfrm>
        </p:grpSpPr>
        <p:sp>
          <p:nvSpPr>
            <p:cNvPr id="597" name="Google Shape;597;p50"/>
            <p:cNvSpPr/>
            <p:nvPr/>
          </p:nvSpPr>
          <p:spPr>
            <a:xfrm>
              <a:off x="388250" y="2237625"/>
              <a:ext cx="8283000" cy="2207400"/>
            </a:xfrm>
            <a:prstGeom prst="roundRect">
              <a:avLst>
                <a:gd fmla="val 16667" name="adj"/>
              </a:avLst>
            </a:prstGeom>
            <a:noFill/>
            <a:ln cap="flat" cmpd="sng" w="19050">
              <a:solidFill>
                <a:srgbClr val="0096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50"/>
            <p:cNvSpPr txBox="1"/>
            <p:nvPr/>
          </p:nvSpPr>
          <p:spPr>
            <a:xfrm>
              <a:off x="678600" y="2237625"/>
              <a:ext cx="19917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599" name="Google Shape;599;p50"/>
            <p:cNvSpPr/>
            <p:nvPr/>
          </p:nvSpPr>
          <p:spPr>
            <a:xfrm>
              <a:off x="787900"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Lato"/>
                  <a:ea typeface="Lato"/>
                  <a:cs typeface="Lato"/>
                  <a:sym typeface="Lato"/>
                </a:rPr>
                <a:t>Retailer 1</a:t>
              </a:r>
              <a:br>
                <a:rPr lang="en"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sp>
          <p:nvSpPr>
            <p:cNvPr id="600" name="Google Shape;600;p50"/>
            <p:cNvSpPr/>
            <p:nvPr/>
          </p:nvSpPr>
          <p:spPr>
            <a:xfrm>
              <a:off x="822650" y="3812700"/>
              <a:ext cx="7530000" cy="501900"/>
            </a:xfrm>
            <a:prstGeom prst="roundRect">
              <a:avLst>
                <a:gd fmla="val 16667" name="adj"/>
              </a:avLst>
            </a:prstGeom>
            <a:solidFill>
              <a:srgbClr val="EEEEEE"/>
            </a:solidFill>
            <a:ln cap="flat" cmpd="sng" w="19050">
              <a:solidFill>
                <a:srgbClr val="0096D7"/>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Clr>
                  <a:srgbClr val="000000"/>
                </a:buClr>
                <a:buSzPts val="1100"/>
                <a:buFont typeface="Arial"/>
                <a:buNone/>
              </a:pPr>
              <a:r>
                <a:rPr lang="en" sz="800">
                  <a:solidFill>
                    <a:srgbClr val="434343"/>
                  </a:solidFill>
                  <a:latin typeface="Lato"/>
                  <a:ea typeface="Lato"/>
                  <a:cs typeface="Lato"/>
                  <a:sym typeface="Lato"/>
                </a:rPr>
                <a:t>Possible (but not mandatory) to share data such as</a:t>
              </a:r>
              <a:br>
                <a:rPr lang="en" sz="800">
                  <a:solidFill>
                    <a:srgbClr val="434343"/>
                  </a:solidFill>
                  <a:latin typeface="Lato"/>
                  <a:ea typeface="Lato"/>
                  <a:cs typeface="Lato"/>
                  <a:sym typeface="Lato"/>
                </a:rPr>
              </a:br>
              <a:r>
                <a:rPr lang="en" sz="800">
                  <a:solidFill>
                    <a:srgbClr val="434343"/>
                  </a:solidFill>
                  <a:latin typeface="Lato"/>
                  <a:ea typeface="Lato"/>
                  <a:cs typeface="Lato"/>
                  <a:sym typeface="Lato"/>
                </a:rPr>
                <a:t>Locations, Networks, Products, Inventory</a:t>
              </a:r>
              <a:endParaRPr/>
            </a:p>
          </p:txBody>
        </p:sp>
        <p:sp>
          <p:nvSpPr>
            <p:cNvPr id="601" name="Google Shape;601;p50"/>
            <p:cNvSpPr/>
            <p:nvPr/>
          </p:nvSpPr>
          <p:spPr>
            <a:xfrm>
              <a:off x="3588525"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Lato"/>
                  <a:ea typeface="Lato"/>
                  <a:cs typeface="Lato"/>
                  <a:sym typeface="Lato"/>
                </a:rPr>
                <a:t>Retailer 2</a:t>
              </a:r>
              <a:br>
                <a:rPr lang="en"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sp>
          <p:nvSpPr>
            <p:cNvPr id="602" name="Google Shape;602;p50"/>
            <p:cNvSpPr/>
            <p:nvPr/>
          </p:nvSpPr>
          <p:spPr>
            <a:xfrm>
              <a:off x="6389150"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rgbClr val="FFFFFF"/>
                  </a:solidFill>
                  <a:latin typeface="Lato"/>
                  <a:ea typeface="Lato"/>
                  <a:cs typeface="Lato"/>
                  <a:sym typeface="Lato"/>
                </a:rPr>
                <a:t>Retailer N</a:t>
              </a:r>
              <a:br>
                <a:rPr lang="en"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51"/>
          <p:cNvSpPr txBox="1"/>
          <p:nvPr>
            <p:ph type="title"/>
          </p:nvPr>
        </p:nvSpPr>
        <p:spPr>
          <a:xfrm>
            <a:off x="311700" y="30745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Master / Global Retailer with Retailers per Country or Brand</a:t>
            </a:r>
            <a:endParaRPr>
              <a:latin typeface="Lato"/>
              <a:ea typeface="Lato"/>
              <a:cs typeface="Lato"/>
              <a:sym typeface="Lato"/>
            </a:endParaRPr>
          </a:p>
        </p:txBody>
      </p:sp>
      <p:sp>
        <p:nvSpPr>
          <p:cNvPr id="608" name="Google Shape;608;p51"/>
          <p:cNvSpPr txBox="1"/>
          <p:nvPr>
            <p:ph idx="1" type="body"/>
          </p:nvPr>
        </p:nvSpPr>
        <p:spPr>
          <a:xfrm>
            <a:off x="210400" y="377845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 sz="1200">
                <a:solidFill>
                  <a:schemeClr val="dk1"/>
                </a:solidFill>
                <a:latin typeface="Lato"/>
                <a:ea typeface="Lato"/>
                <a:cs typeface="Lato"/>
                <a:sym typeface="Lato"/>
              </a:rPr>
              <a:t>Master / Global Retailer holds Inventory &amp; Product Catalogues</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Inventory &amp; Product Catalogues are shared with other retailers</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Each Retailer has its own Customers, Orders, Billing Accounts, and Workflows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 sz="1200">
                <a:solidFill>
                  <a:schemeClr val="dk1"/>
                </a:solidFill>
                <a:latin typeface="Lato"/>
                <a:ea typeface="Lato"/>
                <a:cs typeface="Lato"/>
                <a:sym typeface="Lato"/>
              </a:rPr>
              <a:t>Locations &amp; Networks can be shared across retailers</a:t>
            </a:r>
            <a:endParaRPr b="0" sz="1200">
              <a:solidFill>
                <a:schemeClr val="dk1"/>
              </a:solidFill>
              <a:latin typeface="Lato"/>
              <a:ea typeface="Lato"/>
              <a:cs typeface="Lato"/>
              <a:sym typeface="Lato"/>
            </a:endParaRPr>
          </a:p>
        </p:txBody>
      </p:sp>
      <p:sp>
        <p:nvSpPr>
          <p:cNvPr id="609" name="Google Shape;609;p51"/>
          <p:cNvSpPr/>
          <p:nvPr/>
        </p:nvSpPr>
        <p:spPr>
          <a:xfrm>
            <a:off x="329200" y="1005850"/>
            <a:ext cx="8283000" cy="27726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51"/>
          <p:cNvSpPr txBox="1"/>
          <p:nvPr/>
        </p:nvSpPr>
        <p:spPr>
          <a:xfrm>
            <a:off x="3474850" y="1005850"/>
            <a:ext cx="1991700" cy="42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611" name="Google Shape;611;p51"/>
          <p:cNvSpPr/>
          <p:nvPr/>
        </p:nvSpPr>
        <p:spPr>
          <a:xfrm>
            <a:off x="76337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612" name="Google Shape;612;p51"/>
          <p:cNvSpPr/>
          <p:nvPr/>
        </p:nvSpPr>
        <p:spPr>
          <a:xfrm>
            <a:off x="792192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613" name="Google Shape;613;p51"/>
          <p:cNvSpPr/>
          <p:nvPr/>
        </p:nvSpPr>
        <p:spPr>
          <a:xfrm>
            <a:off x="82100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grpSp>
        <p:nvGrpSpPr>
          <p:cNvPr id="614" name="Google Shape;614;p51"/>
          <p:cNvGrpSpPr/>
          <p:nvPr/>
        </p:nvGrpSpPr>
        <p:grpSpPr>
          <a:xfrm>
            <a:off x="2936575" y="1389000"/>
            <a:ext cx="2072700" cy="2238600"/>
            <a:chOff x="3434350" y="1389000"/>
            <a:chExt cx="2072700" cy="2238600"/>
          </a:xfrm>
        </p:grpSpPr>
        <p:sp>
          <p:nvSpPr>
            <p:cNvPr id="615" name="Google Shape;615;p5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Lato"/>
                  <a:ea typeface="Lato"/>
                  <a:cs typeface="Lato"/>
                  <a:sym typeface="Lato"/>
                </a:rPr>
                <a:t>Retailer</a:t>
              </a:r>
              <a:br>
                <a:rPr lang="en" sz="1200">
                  <a:solidFill>
                    <a:schemeClr val="lt1"/>
                  </a:solidFill>
                  <a:latin typeface="Lato"/>
                  <a:ea typeface="Lato"/>
                  <a:cs typeface="Lato"/>
                  <a:sym typeface="Lato"/>
                </a:rPr>
              </a:br>
              <a:r>
                <a:rPr lang="en" sz="1200">
                  <a:solidFill>
                    <a:schemeClr val="lt1"/>
                  </a:solidFill>
                  <a:latin typeface="Lato"/>
                  <a:ea typeface="Lato"/>
                  <a:cs typeface="Lato"/>
                  <a:sym typeface="Lato"/>
                </a:rPr>
                <a:t>{{country1}} or {{brand1}}</a:t>
              </a:r>
              <a:endParaRPr sz="900">
                <a:solidFill>
                  <a:schemeClr val="lt1"/>
                </a:solidFill>
                <a:latin typeface="Lato"/>
                <a:ea typeface="Lato"/>
                <a:cs typeface="Lato"/>
                <a:sym typeface="Lato"/>
              </a:endParaRPr>
            </a:p>
          </p:txBody>
        </p:sp>
        <p:sp>
          <p:nvSpPr>
            <p:cNvPr id="616" name="Google Shape;616;p5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617" name="Google Shape;617;p5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grpSp>
        <p:nvGrpSpPr>
          <p:cNvPr id="618" name="Google Shape;618;p51"/>
          <p:cNvGrpSpPr/>
          <p:nvPr/>
        </p:nvGrpSpPr>
        <p:grpSpPr>
          <a:xfrm>
            <a:off x="587975" y="1389000"/>
            <a:ext cx="2072700" cy="2238600"/>
            <a:chOff x="3434350" y="1389000"/>
            <a:chExt cx="2072700" cy="2238600"/>
          </a:xfrm>
        </p:grpSpPr>
        <p:sp>
          <p:nvSpPr>
            <p:cNvPr id="619" name="Google Shape;619;p5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Lato"/>
                  <a:ea typeface="Lato"/>
                  <a:cs typeface="Lato"/>
                  <a:sym typeface="Lato"/>
                </a:rPr>
                <a:t>Master / Global Retailer</a:t>
              </a:r>
              <a:endParaRPr sz="900">
                <a:solidFill>
                  <a:schemeClr val="lt1"/>
                </a:solidFill>
                <a:latin typeface="Lato"/>
                <a:ea typeface="Lato"/>
                <a:cs typeface="Lato"/>
                <a:sym typeface="Lato"/>
              </a:endParaRPr>
            </a:p>
          </p:txBody>
        </p:sp>
        <p:sp>
          <p:nvSpPr>
            <p:cNvPr id="620" name="Google Shape;620;p51"/>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621" name="Google Shape;621;p51"/>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622" name="Google Shape;622;p5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100">
                  <a:solidFill>
                    <a:schemeClr val="lt1"/>
                  </a:solidFill>
                  <a:latin typeface="Lato"/>
                  <a:ea typeface="Lato"/>
                  <a:cs typeface="Lato"/>
                  <a:sym typeface="Lato"/>
                </a:rPr>
                <a:t>Workflows</a:t>
              </a:r>
              <a:endParaRPr i="1" sz="800">
                <a:solidFill>
                  <a:schemeClr val="lt1"/>
                </a:solidFill>
                <a:latin typeface="Lato"/>
                <a:ea typeface="Lato"/>
                <a:cs typeface="Lato"/>
                <a:sym typeface="Lato"/>
              </a:endParaRPr>
            </a:p>
          </p:txBody>
        </p:sp>
        <p:sp>
          <p:nvSpPr>
            <p:cNvPr id="623" name="Google Shape;623;p5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100">
                  <a:solidFill>
                    <a:schemeClr val="lt1"/>
                  </a:solidFill>
                  <a:latin typeface="Lato"/>
                  <a:ea typeface="Lato"/>
                  <a:cs typeface="Lato"/>
                  <a:sym typeface="Lato"/>
                </a:rPr>
                <a:t>Locations &amp; Networks</a:t>
              </a:r>
              <a:endParaRPr i="1" sz="800">
                <a:solidFill>
                  <a:schemeClr val="lt1"/>
                </a:solidFill>
                <a:latin typeface="Lato"/>
                <a:ea typeface="Lato"/>
                <a:cs typeface="Lato"/>
                <a:sym typeface="Lato"/>
              </a:endParaRPr>
            </a:p>
          </p:txBody>
        </p:sp>
      </p:grpSp>
      <p:grpSp>
        <p:nvGrpSpPr>
          <p:cNvPr id="624" name="Google Shape;624;p51"/>
          <p:cNvGrpSpPr/>
          <p:nvPr/>
        </p:nvGrpSpPr>
        <p:grpSpPr>
          <a:xfrm>
            <a:off x="5285175" y="1389000"/>
            <a:ext cx="2072700" cy="2238600"/>
            <a:chOff x="3434350" y="1389000"/>
            <a:chExt cx="2072700" cy="2238600"/>
          </a:xfrm>
        </p:grpSpPr>
        <p:sp>
          <p:nvSpPr>
            <p:cNvPr id="625" name="Google Shape;625;p5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Lato"/>
                  <a:ea typeface="Lato"/>
                  <a:cs typeface="Lato"/>
                  <a:sym typeface="Lato"/>
                </a:rPr>
                <a:t>Retailer</a:t>
              </a:r>
              <a:br>
                <a:rPr lang="en" sz="1200">
                  <a:solidFill>
                    <a:schemeClr val="lt1"/>
                  </a:solidFill>
                  <a:latin typeface="Lato"/>
                  <a:ea typeface="Lato"/>
                  <a:cs typeface="Lato"/>
                  <a:sym typeface="Lato"/>
                </a:rPr>
              </a:br>
              <a:r>
                <a:rPr lang="en" sz="1200">
                  <a:solidFill>
                    <a:schemeClr val="lt1"/>
                  </a:solidFill>
                  <a:latin typeface="Lato"/>
                  <a:ea typeface="Lato"/>
                  <a:cs typeface="Lato"/>
                  <a:sym typeface="Lato"/>
                </a:rPr>
                <a:t>{{country2}} or {{brand2}}</a:t>
              </a:r>
              <a:endParaRPr sz="900">
                <a:solidFill>
                  <a:schemeClr val="lt1"/>
                </a:solidFill>
                <a:latin typeface="Lato"/>
                <a:ea typeface="Lato"/>
                <a:cs typeface="Lato"/>
                <a:sym typeface="Lato"/>
              </a:endParaRPr>
            </a:p>
          </p:txBody>
        </p:sp>
        <p:sp>
          <p:nvSpPr>
            <p:cNvPr id="626" name="Google Shape;626;p5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627" name="Google Shape;627;p5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52"/>
          <p:cNvSpPr/>
          <p:nvPr/>
        </p:nvSpPr>
        <p:spPr>
          <a:xfrm>
            <a:off x="270641" y="98350"/>
            <a:ext cx="1998900" cy="2564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3" name="Google Shape;633;p52"/>
          <p:cNvSpPr/>
          <p:nvPr/>
        </p:nvSpPr>
        <p:spPr>
          <a:xfrm>
            <a:off x="273900" y="2861826"/>
            <a:ext cx="1998900" cy="14973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34" name="Google Shape;634;p52"/>
          <p:cNvGrpSpPr/>
          <p:nvPr/>
        </p:nvGrpSpPr>
        <p:grpSpPr>
          <a:xfrm>
            <a:off x="2452225" y="88864"/>
            <a:ext cx="2043613" cy="2946211"/>
            <a:chOff x="2452225" y="88864"/>
            <a:chExt cx="2043613" cy="2946211"/>
          </a:xfrm>
        </p:grpSpPr>
        <p:sp>
          <p:nvSpPr>
            <p:cNvPr id="635" name="Google Shape;635;p52"/>
            <p:cNvSpPr/>
            <p:nvPr/>
          </p:nvSpPr>
          <p:spPr>
            <a:xfrm>
              <a:off x="2452225" y="98375"/>
              <a:ext cx="2037000" cy="2936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6" name="Google Shape;636;p52"/>
            <p:cNvSpPr/>
            <p:nvPr/>
          </p:nvSpPr>
          <p:spPr>
            <a:xfrm>
              <a:off x="2458838" y="88864"/>
              <a:ext cx="2037000" cy="2793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Global Inventory</a:t>
              </a:r>
              <a:endParaRPr b="0" i="0" sz="900" u="none" cap="none" strike="noStrike">
                <a:solidFill>
                  <a:srgbClr val="FFFFFF"/>
                </a:solidFill>
                <a:latin typeface="Lato"/>
                <a:ea typeface="Lato"/>
                <a:cs typeface="Lato"/>
                <a:sym typeface="Lato"/>
              </a:endParaRPr>
            </a:p>
          </p:txBody>
        </p:sp>
      </p:grpSp>
      <p:sp>
        <p:nvSpPr>
          <p:cNvPr id="637" name="Google Shape;637;p52"/>
          <p:cNvSpPr/>
          <p:nvPr/>
        </p:nvSpPr>
        <p:spPr>
          <a:xfrm>
            <a:off x="2460963" y="3152297"/>
            <a:ext cx="2043600" cy="7815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8" name="Google Shape;638;p52"/>
          <p:cNvSpPr/>
          <p:nvPr/>
        </p:nvSpPr>
        <p:spPr>
          <a:xfrm>
            <a:off x="2454344" y="4054623"/>
            <a:ext cx="2043600" cy="10896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9" name="Google Shape;639;p52"/>
          <p:cNvSpPr/>
          <p:nvPr/>
        </p:nvSpPr>
        <p:spPr>
          <a:xfrm>
            <a:off x="4726241" y="98375"/>
            <a:ext cx="1998900" cy="1442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0" name="Google Shape;640;p52"/>
          <p:cNvSpPr/>
          <p:nvPr/>
        </p:nvSpPr>
        <p:spPr>
          <a:xfrm>
            <a:off x="4740816" y="1730197"/>
            <a:ext cx="1998900" cy="7815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1" name="Google Shape;641;p52"/>
          <p:cNvSpPr/>
          <p:nvPr/>
        </p:nvSpPr>
        <p:spPr>
          <a:xfrm>
            <a:off x="4744016" y="2685698"/>
            <a:ext cx="1998900" cy="14973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2" name="Google Shape;642;p52"/>
          <p:cNvSpPr/>
          <p:nvPr/>
        </p:nvSpPr>
        <p:spPr>
          <a:xfrm>
            <a:off x="4747266" y="4318272"/>
            <a:ext cx="1998900" cy="7716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3" name="Google Shape;643;p52"/>
          <p:cNvSpPr txBox="1"/>
          <p:nvPr/>
        </p:nvSpPr>
        <p:spPr>
          <a:xfrm>
            <a:off x="6899300" y="1399000"/>
            <a:ext cx="2171700" cy="573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470A68"/>
                </a:solidFill>
                <a:latin typeface="Arial"/>
                <a:ea typeface="Arial"/>
                <a:cs typeface="Arial"/>
                <a:sym typeface="Arial"/>
              </a:rPr>
              <a:t>Fluent Order Management </a:t>
            </a:r>
            <a:endParaRPr b="1" i="0" sz="12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0" i="0" lang="en" sz="1200" u="none" cap="none" strike="noStrike">
                <a:solidFill>
                  <a:srgbClr val="0096D7"/>
                </a:solidFill>
                <a:latin typeface="Arial"/>
                <a:ea typeface="Arial"/>
                <a:cs typeface="Arial"/>
                <a:sym typeface="Arial"/>
              </a:rPr>
              <a:t>Domain Model</a:t>
            </a:r>
            <a:endParaRPr b="0" i="0" sz="1200" u="none" cap="none" strike="noStrike">
              <a:solidFill>
                <a:srgbClr val="0096D7"/>
              </a:solidFill>
              <a:latin typeface="Arial"/>
              <a:ea typeface="Arial"/>
              <a:cs typeface="Arial"/>
              <a:sym typeface="Arial"/>
            </a:endParaRPr>
          </a:p>
        </p:txBody>
      </p:sp>
      <p:sp>
        <p:nvSpPr>
          <p:cNvPr id="644" name="Google Shape;644;p52"/>
          <p:cNvSpPr/>
          <p:nvPr/>
        </p:nvSpPr>
        <p:spPr>
          <a:xfrm>
            <a:off x="2467578" y="3152281"/>
            <a:ext cx="20436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Product Availability</a:t>
            </a:r>
            <a:endParaRPr b="0" i="0" sz="900" u="none" cap="none" strike="noStrike">
              <a:solidFill>
                <a:srgbClr val="FFFFFF"/>
              </a:solidFill>
              <a:latin typeface="Lato"/>
              <a:ea typeface="Lato"/>
              <a:cs typeface="Lato"/>
              <a:sym typeface="Lato"/>
            </a:endParaRPr>
          </a:p>
        </p:txBody>
      </p:sp>
      <p:sp>
        <p:nvSpPr>
          <p:cNvPr id="645" name="Google Shape;645;p52"/>
          <p:cNvSpPr/>
          <p:nvPr/>
        </p:nvSpPr>
        <p:spPr>
          <a:xfrm>
            <a:off x="2570116" y="87969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595959"/>
                </a:solidFill>
                <a:latin typeface="Lato"/>
                <a:ea typeface="Lato"/>
                <a:cs typeface="Lato"/>
                <a:sym typeface="Lato"/>
              </a:rPr>
              <a:t>Standard Product</a:t>
            </a:r>
            <a:endParaRPr b="1" i="0" sz="600" u="none" cap="none" strike="noStrike">
              <a:solidFill>
                <a:srgbClr val="595959"/>
              </a:solidFill>
              <a:latin typeface="Lato"/>
              <a:ea typeface="Lato"/>
              <a:cs typeface="Lato"/>
              <a:sym typeface="Lato"/>
            </a:endParaRPr>
          </a:p>
        </p:txBody>
      </p:sp>
      <p:sp>
        <p:nvSpPr>
          <p:cNvPr id="646" name="Google Shape;646;p52"/>
          <p:cNvSpPr/>
          <p:nvPr/>
        </p:nvSpPr>
        <p:spPr>
          <a:xfrm>
            <a:off x="2570116" y="15875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Group Product</a:t>
            </a:r>
            <a:endParaRPr b="1" i="0" sz="650" u="none" cap="none" strike="noStrike">
              <a:solidFill>
                <a:srgbClr val="595959"/>
              </a:solidFill>
              <a:latin typeface="Lato"/>
              <a:ea typeface="Lato"/>
              <a:cs typeface="Lato"/>
              <a:sym typeface="Lato"/>
            </a:endParaRPr>
          </a:p>
        </p:txBody>
      </p:sp>
      <p:sp>
        <p:nvSpPr>
          <p:cNvPr id="647" name="Google Shape;647;p52"/>
          <p:cNvSpPr/>
          <p:nvPr/>
        </p:nvSpPr>
        <p:spPr>
          <a:xfrm>
            <a:off x="2460946" y="4054608"/>
            <a:ext cx="20436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Shipping</a:t>
            </a:r>
            <a:endParaRPr b="0" i="0" sz="900" u="none" cap="none" strike="noStrike">
              <a:solidFill>
                <a:srgbClr val="FFFFFF"/>
              </a:solidFill>
              <a:latin typeface="Lato"/>
              <a:ea typeface="Lato"/>
              <a:cs typeface="Lato"/>
              <a:sym typeface="Lato"/>
            </a:endParaRPr>
          </a:p>
        </p:txBody>
      </p:sp>
      <p:sp>
        <p:nvSpPr>
          <p:cNvPr id="648" name="Google Shape;648;p52"/>
          <p:cNvSpPr/>
          <p:nvPr/>
        </p:nvSpPr>
        <p:spPr>
          <a:xfrm>
            <a:off x="3575006" y="480644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Consignment</a:t>
            </a:r>
            <a:endParaRPr b="1" i="0" sz="650" u="none" cap="none" strike="noStrike">
              <a:solidFill>
                <a:srgbClr val="595959"/>
              </a:solidFill>
              <a:latin typeface="Lato"/>
              <a:ea typeface="Lato"/>
              <a:cs typeface="Lato"/>
              <a:sym typeface="Lato"/>
            </a:endParaRPr>
          </a:p>
        </p:txBody>
      </p:sp>
      <p:sp>
        <p:nvSpPr>
          <p:cNvPr id="649" name="Google Shape;649;p52"/>
          <p:cNvSpPr/>
          <p:nvPr/>
        </p:nvSpPr>
        <p:spPr>
          <a:xfrm>
            <a:off x="277124" y="98347"/>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Lato"/>
                <a:ea typeface="Lato"/>
                <a:cs typeface="Lato"/>
                <a:sym typeface="Lato"/>
              </a:rPr>
              <a:t>Order Management</a:t>
            </a:r>
            <a:endParaRPr b="0" i="0" sz="900" u="none" cap="none" strike="noStrike">
              <a:solidFill>
                <a:srgbClr val="FFFFFF"/>
              </a:solidFill>
              <a:latin typeface="Lato"/>
              <a:ea typeface="Lato"/>
              <a:cs typeface="Lato"/>
              <a:sym typeface="Lato"/>
            </a:endParaRPr>
          </a:p>
        </p:txBody>
      </p:sp>
      <p:sp>
        <p:nvSpPr>
          <p:cNvPr id="650" name="Google Shape;650;p52"/>
          <p:cNvSpPr/>
          <p:nvPr/>
        </p:nvSpPr>
        <p:spPr>
          <a:xfrm>
            <a:off x="280361" y="2861784"/>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Billing Management</a:t>
            </a:r>
            <a:endParaRPr b="0" i="0" sz="900" u="none" cap="none" strike="noStrike">
              <a:solidFill>
                <a:srgbClr val="FFFFFF"/>
              </a:solidFill>
              <a:latin typeface="Lato"/>
              <a:ea typeface="Lato"/>
              <a:cs typeface="Lato"/>
              <a:sym typeface="Lato"/>
            </a:endParaRPr>
          </a:p>
        </p:txBody>
      </p:sp>
      <p:sp>
        <p:nvSpPr>
          <p:cNvPr id="651" name="Google Shape;651;p52"/>
          <p:cNvSpPr/>
          <p:nvPr/>
        </p:nvSpPr>
        <p:spPr>
          <a:xfrm>
            <a:off x="1329216" y="88268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Article</a:t>
            </a:r>
            <a:endParaRPr b="1" i="0" sz="650" u="none" cap="none" strike="noStrike">
              <a:solidFill>
                <a:srgbClr val="595959"/>
              </a:solidFill>
              <a:latin typeface="Lato"/>
              <a:ea typeface="Lato"/>
              <a:cs typeface="Lato"/>
              <a:sym typeface="Lato"/>
            </a:endParaRPr>
          </a:p>
        </p:txBody>
      </p:sp>
      <p:sp>
        <p:nvSpPr>
          <p:cNvPr id="652" name="Google Shape;652;p52"/>
          <p:cNvSpPr/>
          <p:nvPr/>
        </p:nvSpPr>
        <p:spPr>
          <a:xfrm>
            <a:off x="1330803" y="159564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Return Order</a:t>
            </a:r>
            <a:endParaRPr b="1" i="0" sz="650" u="none" cap="none" strike="noStrike">
              <a:solidFill>
                <a:srgbClr val="595959"/>
              </a:solidFill>
              <a:latin typeface="Lato"/>
              <a:ea typeface="Lato"/>
              <a:cs typeface="Lato"/>
              <a:sym typeface="Lato"/>
            </a:endParaRPr>
          </a:p>
        </p:txBody>
      </p:sp>
      <p:sp>
        <p:nvSpPr>
          <p:cNvPr id="653" name="Google Shape;653;p52"/>
          <p:cNvSpPr/>
          <p:nvPr/>
        </p:nvSpPr>
        <p:spPr>
          <a:xfrm>
            <a:off x="1327619" y="203894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2"/>
                </a:solidFill>
                <a:latin typeface="Lato"/>
                <a:ea typeface="Lato"/>
                <a:cs typeface="Lato"/>
                <a:sym typeface="Lato"/>
              </a:rPr>
              <a:t>Return Fulfilment</a:t>
            </a:r>
            <a:endParaRPr b="1" i="0" sz="600" u="none" cap="none" strike="noStrike">
              <a:solidFill>
                <a:srgbClr val="595959"/>
              </a:solidFill>
              <a:latin typeface="Lato"/>
              <a:ea typeface="Lato"/>
              <a:cs typeface="Lato"/>
              <a:sym typeface="Lato"/>
            </a:endParaRPr>
          </a:p>
        </p:txBody>
      </p:sp>
      <p:sp>
        <p:nvSpPr>
          <p:cNvPr id="654" name="Google Shape;654;p52"/>
          <p:cNvSpPr/>
          <p:nvPr/>
        </p:nvSpPr>
        <p:spPr>
          <a:xfrm>
            <a:off x="1236319" y="406851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Credit Memo</a:t>
            </a:r>
            <a:endParaRPr b="1" i="0" sz="650" u="none" cap="none" strike="noStrike">
              <a:solidFill>
                <a:srgbClr val="595959"/>
              </a:solidFill>
              <a:latin typeface="Lato"/>
              <a:ea typeface="Lato"/>
              <a:cs typeface="Lato"/>
              <a:sym typeface="Lato"/>
            </a:endParaRPr>
          </a:p>
        </p:txBody>
      </p:sp>
      <p:sp>
        <p:nvSpPr>
          <p:cNvPr id="655" name="Google Shape;655;p52"/>
          <p:cNvSpPr/>
          <p:nvPr/>
        </p:nvSpPr>
        <p:spPr>
          <a:xfrm>
            <a:off x="4732711" y="98347"/>
            <a:ext cx="1998900" cy="267600"/>
          </a:xfrm>
          <a:prstGeom prst="roundRect">
            <a:avLst>
              <a:gd fmla="val 35482" name="adj"/>
            </a:avLst>
          </a:prstGeom>
          <a:solidFill>
            <a:srgbClr val="470A6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Foundation</a:t>
            </a:r>
            <a:endParaRPr b="0" i="0" sz="900" u="none" cap="none" strike="noStrike">
              <a:solidFill>
                <a:srgbClr val="FFFFFF"/>
              </a:solidFill>
              <a:latin typeface="Lato"/>
              <a:ea typeface="Lato"/>
              <a:cs typeface="Lato"/>
              <a:sym typeface="Lato"/>
            </a:endParaRPr>
          </a:p>
        </p:txBody>
      </p:sp>
      <p:sp>
        <p:nvSpPr>
          <p:cNvPr id="656" name="Google Shape;656;p52"/>
          <p:cNvSpPr/>
          <p:nvPr/>
        </p:nvSpPr>
        <p:spPr>
          <a:xfrm>
            <a:off x="4779869" y="85433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Activity</a:t>
            </a:r>
            <a:endParaRPr b="1" i="0" sz="650" u="none" cap="none" strike="noStrike">
              <a:solidFill>
                <a:srgbClr val="595959"/>
              </a:solidFill>
              <a:latin typeface="Lato"/>
              <a:ea typeface="Lato"/>
              <a:cs typeface="Lato"/>
              <a:sym typeface="Lato"/>
            </a:endParaRPr>
          </a:p>
        </p:txBody>
      </p:sp>
      <p:sp>
        <p:nvSpPr>
          <p:cNvPr id="657" name="Google Shape;657;p52"/>
          <p:cNvSpPr/>
          <p:nvPr/>
        </p:nvSpPr>
        <p:spPr>
          <a:xfrm>
            <a:off x="4747286" y="1730181"/>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Store Fulfillment</a:t>
            </a:r>
            <a:endParaRPr b="0" i="0" sz="900" u="none" cap="none" strike="noStrike">
              <a:solidFill>
                <a:srgbClr val="FFFFFF"/>
              </a:solidFill>
              <a:latin typeface="Lato"/>
              <a:ea typeface="Lato"/>
              <a:cs typeface="Lato"/>
              <a:sym typeface="Lato"/>
            </a:endParaRPr>
          </a:p>
        </p:txBody>
      </p:sp>
      <p:sp>
        <p:nvSpPr>
          <p:cNvPr id="658" name="Google Shape;658;p52"/>
          <p:cNvSpPr/>
          <p:nvPr/>
        </p:nvSpPr>
        <p:spPr>
          <a:xfrm>
            <a:off x="4750486" y="2685669"/>
            <a:ext cx="1998900" cy="267600"/>
          </a:xfrm>
          <a:prstGeom prst="roundRect">
            <a:avLst>
              <a:gd fmla="val 35482" name="adj"/>
            </a:avLst>
          </a:prstGeom>
          <a:solidFill>
            <a:srgbClr val="470A6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Security</a:t>
            </a:r>
            <a:endParaRPr b="0" i="0" sz="900" u="none" cap="none" strike="noStrike">
              <a:solidFill>
                <a:srgbClr val="FFFFFF"/>
              </a:solidFill>
              <a:latin typeface="Lato"/>
              <a:ea typeface="Lato"/>
              <a:cs typeface="Lato"/>
              <a:sym typeface="Lato"/>
            </a:endParaRPr>
          </a:p>
        </p:txBody>
      </p:sp>
      <p:sp>
        <p:nvSpPr>
          <p:cNvPr id="659" name="Google Shape;659;p52"/>
          <p:cNvSpPr/>
          <p:nvPr/>
        </p:nvSpPr>
        <p:spPr>
          <a:xfrm>
            <a:off x="4753724" y="4318256"/>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FFFFFF"/>
                </a:solidFill>
                <a:latin typeface="Lato"/>
                <a:ea typeface="Lato"/>
                <a:cs typeface="Lato"/>
                <a:sym typeface="Lato"/>
              </a:rPr>
              <a:t>Payments</a:t>
            </a:r>
            <a:endParaRPr b="0" i="0" sz="900" u="none" cap="none" strike="noStrike">
              <a:solidFill>
                <a:srgbClr val="FFFFFF"/>
              </a:solidFill>
              <a:latin typeface="Lato"/>
              <a:ea typeface="Lato"/>
              <a:cs typeface="Lato"/>
              <a:sym typeface="Lato"/>
            </a:endParaRPr>
          </a:p>
        </p:txBody>
      </p:sp>
      <p:sp>
        <p:nvSpPr>
          <p:cNvPr id="660" name="Google Shape;660;p52"/>
          <p:cNvSpPr/>
          <p:nvPr/>
        </p:nvSpPr>
        <p:spPr>
          <a:xfrm>
            <a:off x="4797644" y="472111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500"/>
              <a:buFont typeface="Arial"/>
              <a:buNone/>
            </a:pPr>
            <a:r>
              <a:rPr b="1" i="0" lang="en" sz="500" u="none" cap="none" strike="noStrike">
                <a:solidFill>
                  <a:srgbClr val="595959"/>
                </a:solidFill>
                <a:latin typeface="Lato"/>
                <a:ea typeface="Lato"/>
                <a:cs typeface="Lato"/>
                <a:sym typeface="Lato"/>
              </a:rPr>
              <a:t>Financial Transactions</a:t>
            </a:r>
            <a:endParaRPr b="1" i="0" sz="500" u="none" cap="none" strike="noStrike">
              <a:solidFill>
                <a:srgbClr val="595959"/>
              </a:solidFill>
              <a:latin typeface="Lato"/>
              <a:ea typeface="Lato"/>
              <a:cs typeface="Lato"/>
              <a:sym typeface="Lato"/>
            </a:endParaRPr>
          </a:p>
        </p:txBody>
      </p:sp>
      <p:sp>
        <p:nvSpPr>
          <p:cNvPr id="661" name="Google Shape;661;p52"/>
          <p:cNvSpPr/>
          <p:nvPr/>
        </p:nvSpPr>
        <p:spPr>
          <a:xfrm>
            <a:off x="2570366" y="123362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595959"/>
                </a:solidFill>
                <a:latin typeface="Lato"/>
                <a:ea typeface="Lato"/>
                <a:cs typeface="Lato"/>
                <a:sym typeface="Lato"/>
              </a:rPr>
              <a:t>Variant Product</a:t>
            </a:r>
            <a:endParaRPr b="1" i="0" sz="600" u="none" cap="none" strike="noStrike">
              <a:solidFill>
                <a:srgbClr val="595959"/>
              </a:solidFill>
              <a:latin typeface="Lato"/>
              <a:ea typeface="Lato"/>
              <a:cs typeface="Lato"/>
              <a:sym typeface="Lato"/>
            </a:endParaRPr>
          </a:p>
        </p:txBody>
      </p:sp>
      <p:cxnSp>
        <p:nvCxnSpPr>
          <p:cNvPr id="662" name="Google Shape;662;p52"/>
          <p:cNvCxnSpPr/>
          <p:nvPr/>
        </p:nvCxnSpPr>
        <p:spPr>
          <a:xfrm>
            <a:off x="308925" y="628550"/>
            <a:ext cx="115200" cy="0"/>
          </a:xfrm>
          <a:prstGeom prst="straightConnector1">
            <a:avLst/>
          </a:prstGeom>
          <a:noFill/>
          <a:ln cap="flat" cmpd="sng" w="19050">
            <a:solidFill>
              <a:srgbClr val="360055"/>
            </a:solidFill>
            <a:prstDash val="solid"/>
            <a:round/>
            <a:headEnd len="sm" w="sm" type="none"/>
            <a:tailEnd len="sm" w="sm" type="none"/>
          </a:ln>
        </p:spPr>
      </p:cxnSp>
      <p:cxnSp>
        <p:nvCxnSpPr>
          <p:cNvPr id="663" name="Google Shape;663;p52"/>
          <p:cNvCxnSpPr/>
          <p:nvPr/>
        </p:nvCxnSpPr>
        <p:spPr>
          <a:xfrm>
            <a:off x="5439225" y="601638"/>
            <a:ext cx="387000" cy="0"/>
          </a:xfrm>
          <a:prstGeom prst="straightConnector1">
            <a:avLst/>
          </a:prstGeom>
          <a:noFill/>
          <a:ln cap="flat" cmpd="sng" w="19050">
            <a:solidFill>
              <a:srgbClr val="761E86"/>
            </a:solidFill>
            <a:prstDash val="solid"/>
            <a:round/>
            <a:headEnd len="sm" w="sm" type="none"/>
            <a:tailEnd len="med" w="med" type="triangle"/>
          </a:ln>
        </p:spPr>
      </p:cxnSp>
      <p:sp>
        <p:nvSpPr>
          <p:cNvPr id="664" name="Google Shape;664;p52"/>
          <p:cNvSpPr/>
          <p:nvPr/>
        </p:nvSpPr>
        <p:spPr>
          <a:xfrm>
            <a:off x="4779866" y="52072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Account</a:t>
            </a:r>
            <a:endParaRPr b="1" i="0" sz="650" u="none" cap="none" strike="noStrike">
              <a:solidFill>
                <a:srgbClr val="595959"/>
              </a:solidFill>
              <a:latin typeface="Lato"/>
              <a:ea typeface="Lato"/>
              <a:cs typeface="Lato"/>
              <a:sym typeface="Lato"/>
            </a:endParaRPr>
          </a:p>
        </p:txBody>
      </p:sp>
      <p:cxnSp>
        <p:nvCxnSpPr>
          <p:cNvPr id="665" name="Google Shape;665;p52"/>
          <p:cNvCxnSpPr/>
          <p:nvPr/>
        </p:nvCxnSpPr>
        <p:spPr>
          <a:xfrm>
            <a:off x="6241825" y="683763"/>
            <a:ext cx="0" cy="537300"/>
          </a:xfrm>
          <a:prstGeom prst="straightConnector1">
            <a:avLst/>
          </a:prstGeom>
          <a:noFill/>
          <a:ln cap="flat" cmpd="sng" w="19050">
            <a:solidFill>
              <a:srgbClr val="0077C8"/>
            </a:solidFill>
            <a:prstDash val="solid"/>
            <a:round/>
            <a:headEnd len="sm" w="sm" type="none"/>
            <a:tailEnd len="sm" w="sm" type="none"/>
          </a:ln>
        </p:spPr>
      </p:cxnSp>
      <p:sp>
        <p:nvSpPr>
          <p:cNvPr id="666" name="Google Shape;666;p52"/>
          <p:cNvSpPr/>
          <p:nvPr/>
        </p:nvSpPr>
        <p:spPr>
          <a:xfrm>
            <a:off x="5826216" y="52072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Retailer</a:t>
            </a:r>
            <a:endParaRPr b="1" i="0" sz="650" u="none" cap="none" strike="noStrike">
              <a:solidFill>
                <a:srgbClr val="595959"/>
              </a:solidFill>
              <a:latin typeface="Lato"/>
              <a:ea typeface="Lato"/>
              <a:cs typeface="Lato"/>
              <a:sym typeface="Lato"/>
            </a:endParaRPr>
          </a:p>
        </p:txBody>
      </p:sp>
      <p:cxnSp>
        <p:nvCxnSpPr>
          <p:cNvPr id="667" name="Google Shape;667;p52"/>
          <p:cNvCxnSpPr>
            <a:endCxn id="668" idx="0"/>
          </p:cNvCxnSpPr>
          <p:nvPr/>
        </p:nvCxnSpPr>
        <p:spPr>
          <a:xfrm>
            <a:off x="5222294" y="3266133"/>
            <a:ext cx="0" cy="226800"/>
          </a:xfrm>
          <a:prstGeom prst="straightConnector1">
            <a:avLst/>
          </a:prstGeom>
          <a:noFill/>
          <a:ln cap="flat" cmpd="sng" w="19050">
            <a:solidFill>
              <a:srgbClr val="0077C8"/>
            </a:solidFill>
            <a:prstDash val="solid"/>
            <a:round/>
            <a:headEnd len="sm" w="sm" type="none"/>
            <a:tailEnd len="sm" w="sm" type="none"/>
          </a:ln>
        </p:spPr>
      </p:cxnSp>
      <p:cxnSp>
        <p:nvCxnSpPr>
          <p:cNvPr id="669" name="Google Shape;669;p52"/>
          <p:cNvCxnSpPr/>
          <p:nvPr/>
        </p:nvCxnSpPr>
        <p:spPr>
          <a:xfrm>
            <a:off x="5222294" y="3641183"/>
            <a:ext cx="0" cy="226800"/>
          </a:xfrm>
          <a:prstGeom prst="straightConnector1">
            <a:avLst/>
          </a:prstGeom>
          <a:noFill/>
          <a:ln cap="flat" cmpd="sng" w="19050">
            <a:solidFill>
              <a:srgbClr val="0077C8"/>
            </a:solidFill>
            <a:prstDash val="solid"/>
            <a:round/>
            <a:headEnd len="sm" w="sm" type="none"/>
            <a:tailEnd len="sm" w="sm" type="none"/>
          </a:ln>
        </p:spPr>
      </p:cxnSp>
      <p:sp>
        <p:nvSpPr>
          <p:cNvPr id="670" name="Google Shape;670;p52"/>
          <p:cNvSpPr/>
          <p:nvPr/>
        </p:nvSpPr>
        <p:spPr>
          <a:xfrm>
            <a:off x="4797641" y="31080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User</a:t>
            </a:r>
            <a:endParaRPr b="1" i="0" sz="650" u="none" cap="none" strike="noStrike">
              <a:solidFill>
                <a:srgbClr val="595959"/>
              </a:solidFill>
              <a:latin typeface="Lato"/>
              <a:ea typeface="Lato"/>
              <a:cs typeface="Lato"/>
              <a:sym typeface="Lato"/>
            </a:endParaRPr>
          </a:p>
        </p:txBody>
      </p:sp>
      <p:sp>
        <p:nvSpPr>
          <p:cNvPr id="668" name="Google Shape;668;p52"/>
          <p:cNvSpPr/>
          <p:nvPr/>
        </p:nvSpPr>
        <p:spPr>
          <a:xfrm>
            <a:off x="4797644" y="3492933"/>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Role</a:t>
            </a:r>
            <a:endParaRPr b="1" i="0" sz="650" u="none" cap="none" strike="noStrike">
              <a:solidFill>
                <a:srgbClr val="595959"/>
              </a:solidFill>
              <a:latin typeface="Lato"/>
              <a:ea typeface="Lato"/>
              <a:cs typeface="Lato"/>
              <a:sym typeface="Lato"/>
            </a:endParaRPr>
          </a:p>
        </p:txBody>
      </p:sp>
      <p:sp>
        <p:nvSpPr>
          <p:cNvPr id="671" name="Google Shape;671;p52"/>
          <p:cNvSpPr/>
          <p:nvPr/>
        </p:nvSpPr>
        <p:spPr>
          <a:xfrm>
            <a:off x="4797644" y="385840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Permissions</a:t>
            </a:r>
            <a:endParaRPr b="1" i="0" sz="650" u="none" cap="none" strike="noStrike">
              <a:solidFill>
                <a:srgbClr val="595959"/>
              </a:solidFill>
              <a:latin typeface="Lato"/>
              <a:ea typeface="Lato"/>
              <a:cs typeface="Lato"/>
              <a:sym typeface="Lato"/>
            </a:endParaRPr>
          </a:p>
        </p:txBody>
      </p:sp>
      <p:cxnSp>
        <p:nvCxnSpPr>
          <p:cNvPr id="672" name="Google Shape;672;p52"/>
          <p:cNvCxnSpPr/>
          <p:nvPr/>
        </p:nvCxnSpPr>
        <p:spPr>
          <a:xfrm>
            <a:off x="3188025" y="3665113"/>
            <a:ext cx="387000" cy="0"/>
          </a:xfrm>
          <a:prstGeom prst="straightConnector1">
            <a:avLst/>
          </a:prstGeom>
          <a:noFill/>
          <a:ln cap="flat" cmpd="sng" w="19050">
            <a:solidFill>
              <a:srgbClr val="761E86"/>
            </a:solidFill>
            <a:prstDash val="solid"/>
            <a:round/>
            <a:headEnd len="sm" w="sm" type="none"/>
            <a:tailEnd len="med" w="med" type="triangle"/>
          </a:ln>
        </p:spPr>
      </p:cxnSp>
      <p:sp>
        <p:nvSpPr>
          <p:cNvPr id="673" name="Google Shape;673;p52"/>
          <p:cNvSpPr/>
          <p:nvPr/>
        </p:nvSpPr>
        <p:spPr>
          <a:xfrm>
            <a:off x="3570031" y="357465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chemeClr val="dk2"/>
                </a:solidFill>
                <a:latin typeface="Lato"/>
                <a:ea typeface="Lato"/>
                <a:cs typeface="Lato"/>
                <a:sym typeface="Lato"/>
              </a:rPr>
              <a:t>Fulfillment </a:t>
            </a:r>
            <a:r>
              <a:rPr b="1" i="0" lang="en" sz="650" u="none" cap="none" strike="noStrike">
                <a:solidFill>
                  <a:srgbClr val="595959"/>
                </a:solidFill>
                <a:latin typeface="Lato"/>
                <a:ea typeface="Lato"/>
                <a:cs typeface="Lato"/>
                <a:sym typeface="Lato"/>
              </a:rPr>
              <a:t>Plan</a:t>
            </a:r>
            <a:endParaRPr b="1" i="0" sz="650" u="none" cap="none" strike="noStrike">
              <a:solidFill>
                <a:srgbClr val="595959"/>
              </a:solidFill>
              <a:latin typeface="Lato"/>
              <a:ea typeface="Lato"/>
              <a:cs typeface="Lato"/>
              <a:sym typeface="Lato"/>
            </a:endParaRPr>
          </a:p>
        </p:txBody>
      </p:sp>
      <p:sp>
        <p:nvSpPr>
          <p:cNvPr id="674" name="Google Shape;674;p52"/>
          <p:cNvSpPr/>
          <p:nvPr/>
        </p:nvSpPr>
        <p:spPr>
          <a:xfrm>
            <a:off x="2559353" y="357465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595959"/>
                </a:solidFill>
                <a:latin typeface="Lato"/>
                <a:ea typeface="Lato"/>
                <a:cs typeface="Lato"/>
                <a:sym typeface="Lato"/>
              </a:rPr>
              <a:t>Fulfillment Option </a:t>
            </a:r>
            <a:endParaRPr b="1" i="0" sz="600" u="none" cap="none" strike="noStrike">
              <a:solidFill>
                <a:srgbClr val="595959"/>
              </a:solidFill>
              <a:latin typeface="Lato"/>
              <a:ea typeface="Lato"/>
              <a:cs typeface="Lato"/>
              <a:sym typeface="Lato"/>
            </a:endParaRPr>
          </a:p>
        </p:txBody>
      </p:sp>
      <p:cxnSp>
        <p:nvCxnSpPr>
          <p:cNvPr id="675" name="Google Shape;675;p52"/>
          <p:cNvCxnSpPr/>
          <p:nvPr/>
        </p:nvCxnSpPr>
        <p:spPr>
          <a:xfrm>
            <a:off x="3188025" y="2745363"/>
            <a:ext cx="387000" cy="0"/>
          </a:xfrm>
          <a:prstGeom prst="straightConnector1">
            <a:avLst/>
          </a:prstGeom>
          <a:noFill/>
          <a:ln cap="flat" cmpd="sng" w="19050">
            <a:solidFill>
              <a:srgbClr val="761E86"/>
            </a:solidFill>
            <a:prstDash val="solid"/>
            <a:round/>
            <a:headEnd len="sm" w="sm" type="none"/>
            <a:tailEnd len="med" w="med" type="triangle"/>
          </a:ln>
        </p:spPr>
      </p:cxnSp>
      <p:grpSp>
        <p:nvGrpSpPr>
          <p:cNvPr id="676" name="Google Shape;676;p52"/>
          <p:cNvGrpSpPr/>
          <p:nvPr/>
        </p:nvGrpSpPr>
        <p:grpSpPr>
          <a:xfrm>
            <a:off x="3419425" y="696324"/>
            <a:ext cx="581100" cy="977476"/>
            <a:chOff x="3419425" y="696324"/>
            <a:chExt cx="581100" cy="977476"/>
          </a:xfrm>
        </p:grpSpPr>
        <p:cxnSp>
          <p:nvCxnSpPr>
            <p:cNvPr id="677" name="Google Shape;677;p52"/>
            <p:cNvCxnSpPr/>
            <p:nvPr/>
          </p:nvCxnSpPr>
          <p:spPr>
            <a:xfrm rot="10800000">
              <a:off x="3419425" y="1673800"/>
              <a:ext cx="581100" cy="0"/>
            </a:xfrm>
            <a:prstGeom prst="straightConnector1">
              <a:avLst/>
            </a:prstGeom>
            <a:noFill/>
            <a:ln cap="flat" cmpd="sng" w="19050">
              <a:solidFill>
                <a:srgbClr val="761E86"/>
              </a:solidFill>
              <a:prstDash val="solid"/>
              <a:round/>
              <a:headEnd len="sm" w="sm" type="none"/>
              <a:tailEnd len="med" w="med" type="triangle"/>
            </a:ln>
          </p:spPr>
        </p:cxnSp>
        <p:cxnSp>
          <p:nvCxnSpPr>
            <p:cNvPr id="678" name="Google Shape;678;p52"/>
            <p:cNvCxnSpPr/>
            <p:nvPr/>
          </p:nvCxnSpPr>
          <p:spPr>
            <a:xfrm>
              <a:off x="3999666" y="696324"/>
              <a:ext cx="0" cy="965700"/>
            </a:xfrm>
            <a:prstGeom prst="straightConnector1">
              <a:avLst/>
            </a:prstGeom>
            <a:noFill/>
            <a:ln cap="flat" cmpd="sng" w="19050">
              <a:solidFill>
                <a:srgbClr val="701C7F"/>
              </a:solidFill>
              <a:prstDash val="solid"/>
              <a:round/>
              <a:headEnd len="sm" w="sm" type="none"/>
              <a:tailEnd len="sm" w="sm" type="none"/>
            </a:ln>
          </p:spPr>
        </p:cxnSp>
        <p:cxnSp>
          <p:nvCxnSpPr>
            <p:cNvPr id="679" name="Google Shape;679;p52"/>
            <p:cNvCxnSpPr/>
            <p:nvPr/>
          </p:nvCxnSpPr>
          <p:spPr>
            <a:xfrm rot="10800000">
              <a:off x="3419425" y="1322450"/>
              <a:ext cx="581100" cy="0"/>
            </a:xfrm>
            <a:prstGeom prst="straightConnector1">
              <a:avLst/>
            </a:prstGeom>
            <a:noFill/>
            <a:ln cap="flat" cmpd="sng" w="19050">
              <a:solidFill>
                <a:srgbClr val="761E86"/>
              </a:solidFill>
              <a:prstDash val="solid"/>
              <a:round/>
              <a:headEnd len="sm" w="sm" type="none"/>
              <a:tailEnd len="med" w="med" type="triangle"/>
            </a:ln>
          </p:spPr>
        </p:cxnSp>
        <p:cxnSp>
          <p:nvCxnSpPr>
            <p:cNvPr id="680" name="Google Shape;680;p52"/>
            <p:cNvCxnSpPr/>
            <p:nvPr/>
          </p:nvCxnSpPr>
          <p:spPr>
            <a:xfrm rot="10800000">
              <a:off x="3419425" y="989650"/>
              <a:ext cx="581100" cy="0"/>
            </a:xfrm>
            <a:prstGeom prst="straightConnector1">
              <a:avLst/>
            </a:prstGeom>
            <a:noFill/>
            <a:ln cap="flat" cmpd="sng" w="19050">
              <a:solidFill>
                <a:srgbClr val="761E86"/>
              </a:solidFill>
              <a:prstDash val="solid"/>
              <a:round/>
              <a:headEnd len="sm" w="sm" type="none"/>
              <a:tailEnd len="med" w="med" type="triangle"/>
            </a:ln>
          </p:spPr>
        </p:cxnSp>
      </p:grpSp>
      <p:cxnSp>
        <p:nvCxnSpPr>
          <p:cNvPr id="681" name="Google Shape;681;p52"/>
          <p:cNvCxnSpPr/>
          <p:nvPr/>
        </p:nvCxnSpPr>
        <p:spPr>
          <a:xfrm>
            <a:off x="3257925" y="613975"/>
            <a:ext cx="347100" cy="0"/>
          </a:xfrm>
          <a:prstGeom prst="straightConnector1">
            <a:avLst/>
          </a:prstGeom>
          <a:noFill/>
          <a:ln cap="flat" cmpd="sng" w="19050">
            <a:solidFill>
              <a:srgbClr val="360055"/>
            </a:solidFill>
            <a:prstDash val="solid"/>
            <a:round/>
            <a:headEnd len="sm" w="sm" type="none"/>
            <a:tailEnd len="sm" w="sm" type="none"/>
          </a:ln>
        </p:spPr>
      </p:cxnSp>
      <p:sp>
        <p:nvSpPr>
          <p:cNvPr id="682" name="Google Shape;682;p52"/>
          <p:cNvSpPr/>
          <p:nvPr/>
        </p:nvSpPr>
        <p:spPr>
          <a:xfrm>
            <a:off x="3575016" y="5257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Category</a:t>
            </a:r>
            <a:endParaRPr b="1" i="0" sz="650" u="none" cap="none" strike="noStrike">
              <a:solidFill>
                <a:srgbClr val="595959"/>
              </a:solidFill>
              <a:latin typeface="Lato"/>
              <a:ea typeface="Lato"/>
              <a:cs typeface="Lato"/>
              <a:sym typeface="Lato"/>
            </a:endParaRPr>
          </a:p>
        </p:txBody>
      </p:sp>
      <p:sp>
        <p:nvSpPr>
          <p:cNvPr id="683" name="Google Shape;683;p52"/>
          <p:cNvSpPr/>
          <p:nvPr/>
        </p:nvSpPr>
        <p:spPr>
          <a:xfrm>
            <a:off x="2570116" y="26629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Virtual Catalog</a:t>
            </a:r>
            <a:endParaRPr b="1" i="0" sz="650" u="none" cap="none" strike="noStrike">
              <a:solidFill>
                <a:srgbClr val="595959"/>
              </a:solidFill>
              <a:latin typeface="Lato"/>
              <a:ea typeface="Lato"/>
              <a:cs typeface="Lato"/>
              <a:sym typeface="Lato"/>
            </a:endParaRPr>
          </a:p>
        </p:txBody>
      </p:sp>
      <p:cxnSp>
        <p:nvCxnSpPr>
          <p:cNvPr id="684" name="Google Shape;684;p52"/>
          <p:cNvCxnSpPr/>
          <p:nvPr/>
        </p:nvCxnSpPr>
        <p:spPr>
          <a:xfrm>
            <a:off x="2393349" y="624429"/>
            <a:ext cx="0" cy="1090200"/>
          </a:xfrm>
          <a:prstGeom prst="straightConnector1">
            <a:avLst/>
          </a:prstGeom>
          <a:noFill/>
          <a:ln cap="flat" cmpd="sng" w="19050">
            <a:solidFill>
              <a:srgbClr val="701C7F"/>
            </a:solidFill>
            <a:prstDash val="solid"/>
            <a:round/>
            <a:headEnd len="sm" w="sm" type="none"/>
            <a:tailEnd len="sm" w="sm" type="none"/>
          </a:ln>
        </p:spPr>
      </p:cxnSp>
      <p:cxnSp>
        <p:nvCxnSpPr>
          <p:cNvPr id="685" name="Google Shape;685;p52"/>
          <p:cNvCxnSpPr>
            <a:endCxn id="645" idx="1"/>
          </p:cNvCxnSpPr>
          <p:nvPr/>
        </p:nvCxnSpPr>
        <p:spPr>
          <a:xfrm flipH="1" rot="10800000">
            <a:off x="2393116" y="977799"/>
            <a:ext cx="177000" cy="1500"/>
          </a:xfrm>
          <a:prstGeom prst="straightConnector1">
            <a:avLst/>
          </a:prstGeom>
          <a:noFill/>
          <a:ln cap="flat" cmpd="sng" w="19050">
            <a:solidFill>
              <a:srgbClr val="761E86"/>
            </a:solidFill>
            <a:prstDash val="solid"/>
            <a:round/>
            <a:headEnd len="sm" w="sm" type="none"/>
            <a:tailEnd len="med" w="med" type="triangle"/>
          </a:ln>
        </p:spPr>
      </p:cxnSp>
      <p:cxnSp>
        <p:nvCxnSpPr>
          <p:cNvPr id="686" name="Google Shape;686;p52"/>
          <p:cNvCxnSpPr/>
          <p:nvPr/>
        </p:nvCxnSpPr>
        <p:spPr>
          <a:xfrm>
            <a:off x="2393150" y="623475"/>
            <a:ext cx="199800" cy="0"/>
          </a:xfrm>
          <a:prstGeom prst="straightConnector1">
            <a:avLst/>
          </a:prstGeom>
          <a:noFill/>
          <a:ln cap="flat" cmpd="sng" w="19050">
            <a:solidFill>
              <a:srgbClr val="761E86"/>
            </a:solidFill>
            <a:prstDash val="solid"/>
            <a:round/>
            <a:headEnd len="sm" w="sm" type="none"/>
            <a:tailEnd len="sm" w="sm" type="none"/>
          </a:ln>
        </p:spPr>
      </p:cxnSp>
      <p:cxnSp>
        <p:nvCxnSpPr>
          <p:cNvPr id="687" name="Google Shape;687;p52"/>
          <p:cNvCxnSpPr/>
          <p:nvPr/>
        </p:nvCxnSpPr>
        <p:spPr>
          <a:xfrm flipH="1" rot="10800000">
            <a:off x="2393116" y="1330974"/>
            <a:ext cx="177000" cy="1500"/>
          </a:xfrm>
          <a:prstGeom prst="straightConnector1">
            <a:avLst/>
          </a:prstGeom>
          <a:noFill/>
          <a:ln cap="flat" cmpd="sng" w="19050">
            <a:solidFill>
              <a:srgbClr val="761E86"/>
            </a:solidFill>
            <a:prstDash val="solid"/>
            <a:round/>
            <a:headEnd len="sm" w="sm" type="none"/>
            <a:tailEnd len="med" w="med" type="triangle"/>
          </a:ln>
        </p:spPr>
      </p:cxnSp>
      <p:cxnSp>
        <p:nvCxnSpPr>
          <p:cNvPr id="688" name="Google Shape;688;p52"/>
          <p:cNvCxnSpPr/>
          <p:nvPr/>
        </p:nvCxnSpPr>
        <p:spPr>
          <a:xfrm flipH="1" rot="10800000">
            <a:off x="2393116" y="1715574"/>
            <a:ext cx="177000" cy="1500"/>
          </a:xfrm>
          <a:prstGeom prst="straightConnector1">
            <a:avLst/>
          </a:prstGeom>
          <a:noFill/>
          <a:ln cap="flat" cmpd="sng" w="19050">
            <a:solidFill>
              <a:srgbClr val="761E86"/>
            </a:solidFill>
            <a:prstDash val="solid"/>
            <a:round/>
            <a:headEnd len="sm" w="sm" type="none"/>
            <a:tailEnd len="med" w="med" type="triangle"/>
          </a:ln>
        </p:spPr>
      </p:cxnSp>
      <p:sp>
        <p:nvSpPr>
          <p:cNvPr id="689" name="Google Shape;689;p52"/>
          <p:cNvSpPr/>
          <p:nvPr/>
        </p:nvSpPr>
        <p:spPr>
          <a:xfrm>
            <a:off x="2570116" y="5257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Product Catalog</a:t>
            </a:r>
            <a:endParaRPr b="1" i="0" sz="650" u="none" cap="none" strike="noStrike">
              <a:solidFill>
                <a:srgbClr val="595959"/>
              </a:solidFill>
              <a:latin typeface="Lato"/>
              <a:ea typeface="Lato"/>
              <a:cs typeface="Lato"/>
              <a:sym typeface="Lato"/>
            </a:endParaRPr>
          </a:p>
        </p:txBody>
      </p:sp>
      <p:cxnSp>
        <p:nvCxnSpPr>
          <p:cNvPr id="690" name="Google Shape;690;p52"/>
          <p:cNvCxnSpPr/>
          <p:nvPr/>
        </p:nvCxnSpPr>
        <p:spPr>
          <a:xfrm>
            <a:off x="3219675" y="4904538"/>
            <a:ext cx="387000" cy="0"/>
          </a:xfrm>
          <a:prstGeom prst="straightConnector1">
            <a:avLst/>
          </a:prstGeom>
          <a:noFill/>
          <a:ln cap="flat" cmpd="sng" w="19050">
            <a:solidFill>
              <a:srgbClr val="761E86"/>
            </a:solidFill>
            <a:prstDash val="solid"/>
            <a:round/>
            <a:headEnd len="sm" w="sm" type="none"/>
            <a:tailEnd len="med" w="med" type="triangle"/>
          </a:ln>
        </p:spPr>
      </p:cxnSp>
      <p:sp>
        <p:nvSpPr>
          <p:cNvPr id="691" name="Google Shape;691;p52"/>
          <p:cNvSpPr/>
          <p:nvPr/>
        </p:nvSpPr>
        <p:spPr>
          <a:xfrm>
            <a:off x="2552853" y="480644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Manifest</a:t>
            </a:r>
            <a:endParaRPr b="1" i="0" sz="650" u="none" cap="none" strike="noStrike">
              <a:solidFill>
                <a:srgbClr val="595959"/>
              </a:solidFill>
              <a:latin typeface="Lato"/>
              <a:ea typeface="Lato"/>
              <a:cs typeface="Lato"/>
              <a:sym typeface="Lato"/>
            </a:endParaRPr>
          </a:p>
        </p:txBody>
      </p:sp>
      <p:cxnSp>
        <p:nvCxnSpPr>
          <p:cNvPr id="692" name="Google Shape;692;p52"/>
          <p:cNvCxnSpPr/>
          <p:nvPr/>
        </p:nvCxnSpPr>
        <p:spPr>
          <a:xfrm>
            <a:off x="2963775" y="4442988"/>
            <a:ext cx="0" cy="363300"/>
          </a:xfrm>
          <a:prstGeom prst="straightConnector1">
            <a:avLst/>
          </a:prstGeom>
          <a:noFill/>
          <a:ln cap="flat" cmpd="sng" w="19050">
            <a:solidFill>
              <a:srgbClr val="761E86"/>
            </a:solidFill>
            <a:prstDash val="solid"/>
            <a:round/>
            <a:headEnd len="sm" w="sm" type="none"/>
            <a:tailEnd len="med" w="med" type="triangle"/>
          </a:ln>
        </p:spPr>
      </p:cxnSp>
      <p:sp>
        <p:nvSpPr>
          <p:cNvPr id="693" name="Google Shape;693;p52"/>
          <p:cNvSpPr/>
          <p:nvPr/>
        </p:nvSpPr>
        <p:spPr>
          <a:xfrm>
            <a:off x="2552853" y="444299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Carrier</a:t>
            </a:r>
            <a:endParaRPr b="1" i="0" sz="650" u="none" cap="none" strike="noStrike">
              <a:solidFill>
                <a:srgbClr val="595959"/>
              </a:solidFill>
              <a:latin typeface="Lato"/>
              <a:ea typeface="Lato"/>
              <a:cs typeface="Lato"/>
              <a:sym typeface="Lato"/>
            </a:endParaRPr>
          </a:p>
        </p:txBody>
      </p:sp>
      <p:sp>
        <p:nvSpPr>
          <p:cNvPr id="694" name="Google Shape;694;p52"/>
          <p:cNvSpPr/>
          <p:nvPr/>
        </p:nvSpPr>
        <p:spPr>
          <a:xfrm>
            <a:off x="3549194" y="26629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Virtual Position</a:t>
            </a:r>
            <a:endParaRPr b="1" i="0" sz="650" u="none" cap="none" strike="noStrike">
              <a:solidFill>
                <a:srgbClr val="595959"/>
              </a:solidFill>
              <a:latin typeface="Lato"/>
              <a:ea typeface="Lato"/>
              <a:cs typeface="Lato"/>
              <a:sym typeface="Lato"/>
            </a:endParaRPr>
          </a:p>
        </p:txBody>
      </p:sp>
      <p:cxnSp>
        <p:nvCxnSpPr>
          <p:cNvPr id="695" name="Google Shape;695;p52"/>
          <p:cNvCxnSpPr/>
          <p:nvPr/>
        </p:nvCxnSpPr>
        <p:spPr>
          <a:xfrm>
            <a:off x="817150" y="577600"/>
            <a:ext cx="0" cy="648000"/>
          </a:xfrm>
          <a:prstGeom prst="straightConnector1">
            <a:avLst/>
          </a:prstGeom>
          <a:noFill/>
          <a:ln cap="flat" cmpd="sng" w="19050">
            <a:solidFill>
              <a:srgbClr val="761E86"/>
            </a:solidFill>
            <a:prstDash val="solid"/>
            <a:round/>
            <a:headEnd len="sm" w="sm" type="none"/>
            <a:tailEnd len="med" w="med" type="triangle"/>
          </a:ln>
        </p:spPr>
      </p:cxnSp>
      <p:cxnSp>
        <p:nvCxnSpPr>
          <p:cNvPr id="696" name="Google Shape;696;p52"/>
          <p:cNvCxnSpPr>
            <a:endCxn id="697" idx="0"/>
          </p:cNvCxnSpPr>
          <p:nvPr/>
        </p:nvCxnSpPr>
        <p:spPr>
          <a:xfrm>
            <a:off x="1129975" y="683800"/>
            <a:ext cx="0" cy="960900"/>
          </a:xfrm>
          <a:prstGeom prst="straightConnector1">
            <a:avLst/>
          </a:prstGeom>
          <a:noFill/>
          <a:ln cap="flat" cmpd="sng" w="19050">
            <a:solidFill>
              <a:srgbClr val="701C7F"/>
            </a:solidFill>
            <a:prstDash val="solid"/>
            <a:round/>
            <a:headEnd len="sm" w="sm" type="none"/>
            <a:tailEnd len="sm" w="sm" type="none"/>
          </a:ln>
        </p:spPr>
      </p:cxnSp>
      <p:cxnSp>
        <p:nvCxnSpPr>
          <p:cNvPr id="698" name="Google Shape;698;p52"/>
          <p:cNvCxnSpPr/>
          <p:nvPr/>
        </p:nvCxnSpPr>
        <p:spPr>
          <a:xfrm>
            <a:off x="793715" y="2283597"/>
            <a:ext cx="4193400" cy="0"/>
          </a:xfrm>
          <a:prstGeom prst="straightConnector1">
            <a:avLst/>
          </a:prstGeom>
          <a:noFill/>
          <a:ln cap="flat" cmpd="sng" w="19050">
            <a:solidFill>
              <a:srgbClr val="0077C8"/>
            </a:solidFill>
            <a:prstDash val="solid"/>
            <a:round/>
            <a:headEnd len="sm" w="sm" type="none"/>
            <a:tailEnd len="sm" w="sm" type="none"/>
          </a:ln>
        </p:spPr>
      </p:cxnSp>
      <p:cxnSp>
        <p:nvCxnSpPr>
          <p:cNvPr id="699" name="Google Shape;699;p52"/>
          <p:cNvCxnSpPr/>
          <p:nvPr/>
        </p:nvCxnSpPr>
        <p:spPr>
          <a:xfrm>
            <a:off x="2358650" y="990525"/>
            <a:ext cx="0" cy="3004800"/>
          </a:xfrm>
          <a:prstGeom prst="straightConnector1">
            <a:avLst/>
          </a:prstGeom>
          <a:noFill/>
          <a:ln cap="flat" cmpd="sng" w="19050">
            <a:solidFill>
              <a:srgbClr val="701C7F"/>
            </a:solidFill>
            <a:prstDash val="solid"/>
            <a:round/>
            <a:headEnd len="sm" w="sm" type="none"/>
            <a:tailEnd len="sm" w="sm" type="none"/>
          </a:ln>
        </p:spPr>
      </p:cxnSp>
      <p:cxnSp>
        <p:nvCxnSpPr>
          <p:cNvPr id="700" name="Google Shape;700;p52"/>
          <p:cNvCxnSpPr/>
          <p:nvPr/>
        </p:nvCxnSpPr>
        <p:spPr>
          <a:xfrm>
            <a:off x="2357450" y="3995325"/>
            <a:ext cx="2232600" cy="0"/>
          </a:xfrm>
          <a:prstGeom prst="straightConnector1">
            <a:avLst/>
          </a:prstGeom>
          <a:noFill/>
          <a:ln cap="flat" cmpd="sng" w="19050">
            <a:solidFill>
              <a:srgbClr val="761E86"/>
            </a:solidFill>
            <a:prstDash val="solid"/>
            <a:round/>
            <a:headEnd len="sm" w="sm" type="none"/>
            <a:tailEnd len="sm" w="sm" type="none"/>
          </a:ln>
        </p:spPr>
      </p:cxnSp>
      <p:cxnSp>
        <p:nvCxnSpPr>
          <p:cNvPr id="701" name="Google Shape;701;p52"/>
          <p:cNvCxnSpPr/>
          <p:nvPr/>
        </p:nvCxnSpPr>
        <p:spPr>
          <a:xfrm>
            <a:off x="2179400" y="981838"/>
            <a:ext cx="177900" cy="0"/>
          </a:xfrm>
          <a:prstGeom prst="straightConnector1">
            <a:avLst/>
          </a:prstGeom>
          <a:noFill/>
          <a:ln cap="flat" cmpd="sng" w="19050">
            <a:solidFill>
              <a:srgbClr val="761E86"/>
            </a:solidFill>
            <a:prstDash val="solid"/>
            <a:round/>
            <a:headEnd len="sm" w="sm" type="none"/>
            <a:tailEnd len="sm" w="sm" type="none"/>
          </a:ln>
        </p:spPr>
      </p:cxnSp>
      <p:cxnSp>
        <p:nvCxnSpPr>
          <p:cNvPr id="702" name="Google Shape;702;p52"/>
          <p:cNvCxnSpPr/>
          <p:nvPr/>
        </p:nvCxnSpPr>
        <p:spPr>
          <a:xfrm>
            <a:off x="4598800" y="3982650"/>
            <a:ext cx="0" cy="937500"/>
          </a:xfrm>
          <a:prstGeom prst="straightConnector1">
            <a:avLst/>
          </a:prstGeom>
          <a:noFill/>
          <a:ln cap="flat" cmpd="sng" w="19050">
            <a:solidFill>
              <a:srgbClr val="701C7F"/>
            </a:solidFill>
            <a:prstDash val="solid"/>
            <a:round/>
            <a:headEnd len="sm" w="sm" type="none"/>
            <a:tailEnd len="sm" w="sm" type="none"/>
          </a:ln>
        </p:spPr>
      </p:cxnSp>
      <p:cxnSp>
        <p:nvCxnSpPr>
          <p:cNvPr id="703" name="Google Shape;703;p52"/>
          <p:cNvCxnSpPr>
            <a:stCxn id="648" idx="3"/>
          </p:cNvCxnSpPr>
          <p:nvPr/>
        </p:nvCxnSpPr>
        <p:spPr>
          <a:xfrm>
            <a:off x="4424306" y="4904546"/>
            <a:ext cx="182400" cy="0"/>
          </a:xfrm>
          <a:prstGeom prst="straightConnector1">
            <a:avLst/>
          </a:prstGeom>
          <a:noFill/>
          <a:ln cap="flat" cmpd="sng" w="19050">
            <a:solidFill>
              <a:srgbClr val="360055"/>
            </a:solidFill>
            <a:prstDash val="solid"/>
            <a:round/>
            <a:headEnd len="sm" w="sm" type="none"/>
            <a:tailEnd len="sm" w="sm" type="none"/>
          </a:ln>
        </p:spPr>
      </p:cxnSp>
      <p:grpSp>
        <p:nvGrpSpPr>
          <p:cNvPr id="704" name="Google Shape;704;p52"/>
          <p:cNvGrpSpPr/>
          <p:nvPr/>
        </p:nvGrpSpPr>
        <p:grpSpPr>
          <a:xfrm>
            <a:off x="6918783" y="96850"/>
            <a:ext cx="2073442" cy="1200300"/>
            <a:chOff x="6918783" y="96850"/>
            <a:chExt cx="2073442" cy="1200300"/>
          </a:xfrm>
        </p:grpSpPr>
        <p:sp>
          <p:nvSpPr>
            <p:cNvPr id="705" name="Google Shape;705;p52"/>
            <p:cNvSpPr/>
            <p:nvPr/>
          </p:nvSpPr>
          <p:spPr>
            <a:xfrm>
              <a:off x="6968400" y="96850"/>
              <a:ext cx="1998900" cy="12003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6" name="Google Shape;706;p52"/>
            <p:cNvSpPr txBox="1"/>
            <p:nvPr/>
          </p:nvSpPr>
          <p:spPr>
            <a:xfrm>
              <a:off x="6918783" y="98345"/>
              <a:ext cx="647400" cy="26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414448"/>
                  </a:solidFill>
                  <a:latin typeface="Lato"/>
                  <a:ea typeface="Lato"/>
                  <a:cs typeface="Lato"/>
                  <a:sym typeface="Lato"/>
                </a:rPr>
                <a:t>Key</a:t>
              </a:r>
              <a:endParaRPr b="0" i="0" sz="900" u="none" cap="none" strike="noStrike">
                <a:solidFill>
                  <a:srgbClr val="414448"/>
                </a:solidFill>
                <a:latin typeface="Lato"/>
                <a:ea typeface="Lato"/>
                <a:cs typeface="Lato"/>
                <a:sym typeface="Lato"/>
              </a:endParaRPr>
            </a:p>
          </p:txBody>
        </p:sp>
        <p:sp>
          <p:nvSpPr>
            <p:cNvPr id="707" name="Google Shape;707;p52"/>
            <p:cNvSpPr txBox="1"/>
            <p:nvPr/>
          </p:nvSpPr>
          <p:spPr>
            <a:xfrm>
              <a:off x="8224225" y="335838"/>
              <a:ext cx="692400" cy="19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414448"/>
                  </a:solidFill>
                  <a:latin typeface="Lato"/>
                  <a:ea typeface="Lato"/>
                  <a:cs typeface="Lato"/>
                  <a:sym typeface="Lato"/>
                </a:rPr>
                <a:t>One: One</a:t>
              </a:r>
              <a:endParaRPr b="0" i="0" sz="700" u="none" cap="none" strike="noStrike">
                <a:solidFill>
                  <a:srgbClr val="414448"/>
                </a:solidFill>
                <a:latin typeface="Lato"/>
                <a:ea typeface="Lato"/>
                <a:cs typeface="Lato"/>
                <a:sym typeface="Lato"/>
              </a:endParaRPr>
            </a:p>
          </p:txBody>
        </p:sp>
        <p:cxnSp>
          <p:nvCxnSpPr>
            <p:cNvPr id="708" name="Google Shape;708;p52"/>
            <p:cNvCxnSpPr/>
            <p:nvPr/>
          </p:nvCxnSpPr>
          <p:spPr>
            <a:xfrm>
              <a:off x="7142025" y="691475"/>
              <a:ext cx="1066800" cy="0"/>
            </a:xfrm>
            <a:prstGeom prst="straightConnector1">
              <a:avLst/>
            </a:prstGeom>
            <a:noFill/>
            <a:ln cap="flat" cmpd="sng" w="19050">
              <a:solidFill>
                <a:srgbClr val="761E86"/>
              </a:solidFill>
              <a:prstDash val="solid"/>
              <a:round/>
              <a:headEnd len="sm" w="sm" type="none"/>
              <a:tailEnd len="med" w="med" type="triangle"/>
            </a:ln>
          </p:spPr>
        </p:cxnSp>
        <p:cxnSp>
          <p:nvCxnSpPr>
            <p:cNvPr id="709" name="Google Shape;709;p52"/>
            <p:cNvCxnSpPr/>
            <p:nvPr/>
          </p:nvCxnSpPr>
          <p:spPr>
            <a:xfrm>
              <a:off x="7142025" y="901600"/>
              <a:ext cx="1002600" cy="0"/>
            </a:xfrm>
            <a:prstGeom prst="straightConnector1">
              <a:avLst/>
            </a:prstGeom>
            <a:noFill/>
            <a:ln cap="flat" cmpd="sng" w="19050">
              <a:solidFill>
                <a:srgbClr val="0077C8"/>
              </a:solidFill>
              <a:prstDash val="solid"/>
              <a:round/>
              <a:headEnd len="sm" w="sm" type="none"/>
              <a:tailEnd len="sm" w="sm" type="none"/>
            </a:ln>
          </p:spPr>
        </p:cxnSp>
        <p:cxnSp>
          <p:nvCxnSpPr>
            <p:cNvPr id="710" name="Google Shape;710;p52"/>
            <p:cNvCxnSpPr/>
            <p:nvPr/>
          </p:nvCxnSpPr>
          <p:spPr>
            <a:xfrm>
              <a:off x="7157425" y="503575"/>
              <a:ext cx="1002600" cy="0"/>
            </a:xfrm>
            <a:prstGeom prst="straightConnector1">
              <a:avLst/>
            </a:prstGeom>
            <a:noFill/>
            <a:ln cap="flat" cmpd="sng" w="19050">
              <a:solidFill>
                <a:srgbClr val="360055"/>
              </a:solidFill>
              <a:prstDash val="solid"/>
              <a:round/>
              <a:headEnd len="sm" w="sm" type="none"/>
              <a:tailEnd len="sm" w="sm" type="none"/>
            </a:ln>
          </p:spPr>
        </p:cxnSp>
        <p:sp>
          <p:nvSpPr>
            <p:cNvPr id="711" name="Google Shape;711;p52"/>
            <p:cNvSpPr txBox="1"/>
            <p:nvPr/>
          </p:nvSpPr>
          <p:spPr>
            <a:xfrm>
              <a:off x="8224225" y="543563"/>
              <a:ext cx="692400" cy="19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414448"/>
                  </a:solidFill>
                  <a:latin typeface="Lato"/>
                  <a:ea typeface="Lato"/>
                  <a:cs typeface="Lato"/>
                  <a:sym typeface="Lato"/>
                </a:rPr>
                <a:t>One: Many</a:t>
              </a:r>
              <a:endParaRPr b="0" i="0" sz="700" u="none" cap="none" strike="noStrike">
                <a:solidFill>
                  <a:srgbClr val="414448"/>
                </a:solidFill>
                <a:latin typeface="Lato"/>
                <a:ea typeface="Lato"/>
                <a:cs typeface="Lato"/>
                <a:sym typeface="Lato"/>
              </a:endParaRPr>
            </a:p>
          </p:txBody>
        </p:sp>
        <p:sp>
          <p:nvSpPr>
            <p:cNvPr id="712" name="Google Shape;712;p52"/>
            <p:cNvSpPr txBox="1"/>
            <p:nvPr/>
          </p:nvSpPr>
          <p:spPr>
            <a:xfrm>
              <a:off x="8224225" y="749275"/>
              <a:ext cx="768000" cy="19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414448"/>
                  </a:solidFill>
                  <a:latin typeface="Lato"/>
                  <a:ea typeface="Lato"/>
                  <a:cs typeface="Lato"/>
                  <a:sym typeface="Lato"/>
                </a:rPr>
                <a:t>Many:Many</a:t>
              </a:r>
              <a:endParaRPr b="0" i="0" sz="700" u="none" cap="none" strike="noStrike">
                <a:solidFill>
                  <a:srgbClr val="414448"/>
                </a:solidFill>
                <a:latin typeface="Lato"/>
                <a:ea typeface="Lato"/>
                <a:cs typeface="Lato"/>
                <a:sym typeface="Lato"/>
              </a:endParaRPr>
            </a:p>
          </p:txBody>
        </p:sp>
        <p:sp>
          <p:nvSpPr>
            <p:cNvPr id="713" name="Google Shape;713;p52"/>
            <p:cNvSpPr txBox="1"/>
            <p:nvPr/>
          </p:nvSpPr>
          <p:spPr>
            <a:xfrm>
              <a:off x="8224225" y="955013"/>
              <a:ext cx="692400" cy="19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414448"/>
                  </a:solidFill>
                  <a:latin typeface="Lato"/>
                  <a:ea typeface="Lato"/>
                  <a:cs typeface="Lato"/>
                  <a:sym typeface="Lato"/>
                </a:rPr>
                <a:t>Optional</a:t>
              </a:r>
              <a:endParaRPr b="0" i="0" sz="700" u="none" cap="none" strike="noStrike">
                <a:solidFill>
                  <a:srgbClr val="414448"/>
                </a:solidFill>
                <a:latin typeface="Lato"/>
                <a:ea typeface="Lato"/>
                <a:cs typeface="Lato"/>
                <a:sym typeface="Lato"/>
              </a:endParaRPr>
            </a:p>
          </p:txBody>
        </p:sp>
        <p:sp>
          <p:nvSpPr>
            <p:cNvPr id="714" name="Google Shape;714;p52"/>
            <p:cNvSpPr/>
            <p:nvPr/>
          </p:nvSpPr>
          <p:spPr>
            <a:xfrm>
              <a:off x="8064375" y="1050525"/>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15" name="Google Shape;715;p52"/>
          <p:cNvGrpSpPr/>
          <p:nvPr/>
        </p:nvGrpSpPr>
        <p:grpSpPr>
          <a:xfrm>
            <a:off x="1080925" y="1644700"/>
            <a:ext cx="293137" cy="98100"/>
            <a:chOff x="1080925" y="1644700"/>
            <a:chExt cx="293137" cy="98100"/>
          </a:xfrm>
        </p:grpSpPr>
        <p:cxnSp>
          <p:nvCxnSpPr>
            <p:cNvPr id="716" name="Google Shape;716;p52"/>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697" name="Google Shape;697;p52"/>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cxnSp>
        <p:nvCxnSpPr>
          <p:cNvPr id="717" name="Google Shape;717;p52"/>
          <p:cNvCxnSpPr/>
          <p:nvPr/>
        </p:nvCxnSpPr>
        <p:spPr>
          <a:xfrm>
            <a:off x="3935100" y="1966650"/>
            <a:ext cx="0" cy="363300"/>
          </a:xfrm>
          <a:prstGeom prst="straightConnector1">
            <a:avLst/>
          </a:prstGeom>
          <a:noFill/>
          <a:ln cap="flat" cmpd="sng" w="19050">
            <a:solidFill>
              <a:srgbClr val="761E86"/>
            </a:solidFill>
            <a:prstDash val="solid"/>
            <a:round/>
            <a:headEnd len="sm" w="sm" type="none"/>
            <a:tailEnd len="med" w="med" type="triangle"/>
          </a:ln>
        </p:spPr>
      </p:cxnSp>
      <p:grpSp>
        <p:nvGrpSpPr>
          <p:cNvPr id="718" name="Google Shape;718;p52"/>
          <p:cNvGrpSpPr/>
          <p:nvPr/>
        </p:nvGrpSpPr>
        <p:grpSpPr>
          <a:xfrm>
            <a:off x="2559353" y="1955124"/>
            <a:ext cx="1828378" cy="196200"/>
            <a:chOff x="2559353" y="1955124"/>
            <a:chExt cx="1828378" cy="196200"/>
          </a:xfrm>
        </p:grpSpPr>
        <p:cxnSp>
          <p:nvCxnSpPr>
            <p:cNvPr id="719" name="Google Shape;719;p52"/>
            <p:cNvCxnSpPr/>
            <p:nvPr/>
          </p:nvCxnSpPr>
          <p:spPr>
            <a:xfrm>
              <a:off x="3188025" y="2048838"/>
              <a:ext cx="387000" cy="0"/>
            </a:xfrm>
            <a:prstGeom prst="straightConnector1">
              <a:avLst/>
            </a:prstGeom>
            <a:noFill/>
            <a:ln cap="flat" cmpd="sng" w="19050">
              <a:solidFill>
                <a:srgbClr val="761E86"/>
              </a:solidFill>
              <a:prstDash val="solid"/>
              <a:round/>
              <a:headEnd len="sm" w="sm" type="none"/>
              <a:tailEnd len="med" w="med" type="triangle"/>
            </a:ln>
          </p:spPr>
        </p:cxnSp>
        <p:sp>
          <p:nvSpPr>
            <p:cNvPr id="720" name="Google Shape;720;p52"/>
            <p:cNvSpPr/>
            <p:nvPr/>
          </p:nvSpPr>
          <p:spPr>
            <a:xfrm>
              <a:off x="2559353" y="195512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595959"/>
                  </a:solidFill>
                  <a:latin typeface="Lato"/>
                  <a:ea typeface="Lato"/>
                  <a:cs typeface="Lato"/>
                  <a:sym typeface="Lato"/>
                </a:rPr>
                <a:t>Inventory Catalog</a:t>
              </a:r>
              <a:endParaRPr b="1" i="0" sz="600" u="none" cap="none" strike="noStrike">
                <a:solidFill>
                  <a:srgbClr val="595959"/>
                </a:solidFill>
                <a:latin typeface="Lato"/>
                <a:ea typeface="Lato"/>
                <a:cs typeface="Lato"/>
                <a:sym typeface="Lato"/>
              </a:endParaRPr>
            </a:p>
          </p:txBody>
        </p:sp>
        <p:sp>
          <p:nvSpPr>
            <p:cNvPr id="721" name="Google Shape;721;p52"/>
            <p:cNvSpPr/>
            <p:nvPr/>
          </p:nvSpPr>
          <p:spPr>
            <a:xfrm>
              <a:off x="3538431" y="195512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550"/>
                <a:buFont typeface="Arial"/>
                <a:buNone/>
              </a:pPr>
              <a:r>
                <a:rPr b="1" i="0" lang="en" sz="550" u="none" cap="none" strike="noStrike">
                  <a:solidFill>
                    <a:srgbClr val="595959"/>
                  </a:solidFill>
                  <a:latin typeface="Lato"/>
                  <a:ea typeface="Lato"/>
                  <a:cs typeface="Lato"/>
                  <a:sym typeface="Lato"/>
                </a:rPr>
                <a:t>I</a:t>
              </a:r>
              <a:r>
                <a:rPr b="1" i="0" lang="en" sz="550" u="none" cap="none" strike="noStrike">
                  <a:solidFill>
                    <a:schemeClr val="dk2"/>
                  </a:solidFill>
                  <a:latin typeface="Lato"/>
                  <a:ea typeface="Lato"/>
                  <a:cs typeface="Lato"/>
                  <a:sym typeface="Lato"/>
                </a:rPr>
                <a:t>nventory </a:t>
              </a:r>
              <a:r>
                <a:rPr b="1" i="0" lang="en" sz="550" u="none" cap="none" strike="noStrike">
                  <a:solidFill>
                    <a:srgbClr val="595959"/>
                  </a:solidFill>
                  <a:latin typeface="Lato"/>
                  <a:ea typeface="Lato"/>
                  <a:cs typeface="Lato"/>
                  <a:sym typeface="Lato"/>
                </a:rPr>
                <a:t>Position</a:t>
              </a:r>
              <a:endParaRPr b="1" i="0" sz="550" u="none" cap="none" strike="noStrike">
                <a:solidFill>
                  <a:srgbClr val="595959"/>
                </a:solidFill>
                <a:latin typeface="Lato"/>
                <a:ea typeface="Lato"/>
                <a:cs typeface="Lato"/>
                <a:sym typeface="Lato"/>
              </a:endParaRPr>
            </a:p>
          </p:txBody>
        </p:sp>
      </p:grpSp>
      <p:sp>
        <p:nvSpPr>
          <p:cNvPr id="722" name="Google Shape;722;p52"/>
          <p:cNvSpPr/>
          <p:nvPr/>
        </p:nvSpPr>
        <p:spPr>
          <a:xfrm>
            <a:off x="3538431" y="23090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550"/>
              <a:buFont typeface="Arial"/>
              <a:buNone/>
            </a:pPr>
            <a:r>
              <a:rPr b="1" i="0" lang="en" sz="550" u="none" cap="none" strike="noStrike">
                <a:solidFill>
                  <a:srgbClr val="595959"/>
                </a:solidFill>
                <a:latin typeface="Lato"/>
                <a:ea typeface="Lato"/>
                <a:cs typeface="Lato"/>
                <a:sym typeface="Lato"/>
              </a:rPr>
              <a:t>I</a:t>
            </a:r>
            <a:r>
              <a:rPr b="1" i="0" lang="en" sz="550" u="none" cap="none" strike="noStrike">
                <a:solidFill>
                  <a:schemeClr val="dk2"/>
                </a:solidFill>
                <a:latin typeface="Lato"/>
                <a:ea typeface="Lato"/>
                <a:cs typeface="Lato"/>
                <a:sym typeface="Lato"/>
              </a:rPr>
              <a:t>nventory </a:t>
            </a:r>
            <a:r>
              <a:rPr b="1" i="0" lang="en" sz="550" u="none" cap="none" strike="noStrike">
                <a:solidFill>
                  <a:srgbClr val="595959"/>
                </a:solidFill>
                <a:latin typeface="Lato"/>
                <a:ea typeface="Lato"/>
                <a:cs typeface="Lato"/>
                <a:sym typeface="Lato"/>
              </a:rPr>
              <a:t>Quantity</a:t>
            </a:r>
            <a:endParaRPr b="1" i="0" sz="550" u="none" cap="none" strike="noStrike">
              <a:solidFill>
                <a:srgbClr val="595959"/>
              </a:solidFill>
              <a:latin typeface="Lato"/>
              <a:ea typeface="Lato"/>
              <a:cs typeface="Lato"/>
              <a:sym typeface="Lato"/>
            </a:endParaRPr>
          </a:p>
        </p:txBody>
      </p:sp>
      <p:cxnSp>
        <p:nvCxnSpPr>
          <p:cNvPr id="723" name="Google Shape;723;p52"/>
          <p:cNvCxnSpPr/>
          <p:nvPr/>
        </p:nvCxnSpPr>
        <p:spPr>
          <a:xfrm>
            <a:off x="788238" y="1357938"/>
            <a:ext cx="0" cy="922200"/>
          </a:xfrm>
          <a:prstGeom prst="straightConnector1">
            <a:avLst/>
          </a:prstGeom>
          <a:noFill/>
          <a:ln cap="flat" cmpd="sng" w="19050">
            <a:solidFill>
              <a:srgbClr val="0077C8"/>
            </a:solidFill>
            <a:prstDash val="solid"/>
            <a:round/>
            <a:headEnd len="sm" w="sm" type="none"/>
            <a:tailEnd len="sm" w="sm" type="none"/>
          </a:ln>
        </p:spPr>
      </p:cxnSp>
      <p:cxnSp>
        <p:nvCxnSpPr>
          <p:cNvPr id="724" name="Google Shape;724;p52"/>
          <p:cNvCxnSpPr/>
          <p:nvPr/>
        </p:nvCxnSpPr>
        <p:spPr>
          <a:xfrm>
            <a:off x="5617600" y="1297213"/>
            <a:ext cx="228900" cy="0"/>
          </a:xfrm>
          <a:prstGeom prst="straightConnector1">
            <a:avLst/>
          </a:prstGeom>
          <a:noFill/>
          <a:ln cap="flat" cmpd="sng" w="19050">
            <a:solidFill>
              <a:srgbClr val="0077C8"/>
            </a:solidFill>
            <a:prstDash val="solid"/>
            <a:round/>
            <a:headEnd len="sm" w="sm" type="none"/>
            <a:tailEnd len="sm" w="sm" type="none"/>
          </a:ln>
        </p:spPr>
      </p:cxnSp>
      <p:sp>
        <p:nvSpPr>
          <p:cNvPr id="725" name="Google Shape;725;p52"/>
          <p:cNvSpPr/>
          <p:nvPr/>
        </p:nvSpPr>
        <p:spPr>
          <a:xfrm>
            <a:off x="5826219" y="118793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Network</a:t>
            </a:r>
            <a:endParaRPr b="1" i="0" sz="650" u="none" cap="none" strike="noStrike">
              <a:solidFill>
                <a:srgbClr val="595959"/>
              </a:solidFill>
              <a:latin typeface="Lato"/>
              <a:ea typeface="Lato"/>
              <a:cs typeface="Lato"/>
              <a:sym typeface="Lato"/>
            </a:endParaRPr>
          </a:p>
        </p:txBody>
      </p:sp>
      <p:grpSp>
        <p:nvGrpSpPr>
          <p:cNvPr id="726" name="Google Shape;726;p52"/>
          <p:cNvGrpSpPr/>
          <p:nvPr/>
        </p:nvGrpSpPr>
        <p:grpSpPr>
          <a:xfrm>
            <a:off x="4691700" y="1330657"/>
            <a:ext cx="209100" cy="907500"/>
            <a:chOff x="8349275" y="3004225"/>
            <a:chExt cx="209100" cy="937500"/>
          </a:xfrm>
        </p:grpSpPr>
        <p:cxnSp>
          <p:nvCxnSpPr>
            <p:cNvPr id="727" name="Google Shape;727;p52"/>
            <p:cNvCxnSpPr/>
            <p:nvPr/>
          </p:nvCxnSpPr>
          <p:spPr>
            <a:xfrm>
              <a:off x="8361380" y="3004225"/>
              <a:ext cx="0" cy="937200"/>
            </a:xfrm>
            <a:prstGeom prst="straightConnector1">
              <a:avLst/>
            </a:prstGeom>
            <a:noFill/>
            <a:ln cap="flat" cmpd="sng" w="19050">
              <a:solidFill>
                <a:srgbClr val="360055"/>
              </a:solidFill>
              <a:prstDash val="solid"/>
              <a:round/>
              <a:headEnd len="sm" w="sm" type="none"/>
              <a:tailEnd len="sm" w="sm" type="none"/>
            </a:ln>
          </p:spPr>
        </p:cxnSp>
        <p:cxnSp>
          <p:nvCxnSpPr>
            <p:cNvPr id="728" name="Google Shape;728;p52"/>
            <p:cNvCxnSpPr/>
            <p:nvPr/>
          </p:nvCxnSpPr>
          <p:spPr>
            <a:xfrm>
              <a:off x="8361380" y="3004506"/>
              <a:ext cx="155100" cy="0"/>
            </a:xfrm>
            <a:prstGeom prst="straightConnector1">
              <a:avLst/>
            </a:prstGeom>
            <a:noFill/>
            <a:ln cap="flat" cmpd="sng" w="19050">
              <a:solidFill>
                <a:srgbClr val="360055"/>
              </a:solidFill>
              <a:prstDash val="solid"/>
              <a:round/>
              <a:headEnd len="sm" w="sm" type="none"/>
              <a:tailEnd len="sm" w="sm" type="none"/>
            </a:ln>
          </p:spPr>
        </p:cxnSp>
        <p:cxnSp>
          <p:nvCxnSpPr>
            <p:cNvPr id="729" name="Google Shape;729;p52"/>
            <p:cNvCxnSpPr/>
            <p:nvPr/>
          </p:nvCxnSpPr>
          <p:spPr>
            <a:xfrm>
              <a:off x="8349275" y="3941725"/>
              <a:ext cx="209100" cy="0"/>
            </a:xfrm>
            <a:prstGeom prst="straightConnector1">
              <a:avLst/>
            </a:prstGeom>
            <a:noFill/>
            <a:ln cap="flat" cmpd="sng" w="19050">
              <a:solidFill>
                <a:srgbClr val="360055"/>
              </a:solidFill>
              <a:prstDash val="solid"/>
              <a:round/>
              <a:headEnd len="sm" w="sm" type="none"/>
              <a:tailEnd len="sm" w="sm" type="none"/>
            </a:ln>
          </p:spPr>
        </p:cxnSp>
      </p:grpSp>
      <p:cxnSp>
        <p:nvCxnSpPr>
          <p:cNvPr id="730" name="Google Shape;730;p52"/>
          <p:cNvCxnSpPr/>
          <p:nvPr/>
        </p:nvCxnSpPr>
        <p:spPr>
          <a:xfrm rot="10800000">
            <a:off x="4000225" y="731663"/>
            <a:ext cx="0" cy="163500"/>
          </a:xfrm>
          <a:prstGeom prst="straightConnector1">
            <a:avLst/>
          </a:prstGeom>
          <a:noFill/>
          <a:ln cap="flat" cmpd="sng" w="19050">
            <a:solidFill>
              <a:srgbClr val="761E86"/>
            </a:solidFill>
            <a:prstDash val="solid"/>
            <a:round/>
            <a:headEnd len="sm" w="sm" type="none"/>
            <a:tailEnd len="med" w="med" type="triangle"/>
          </a:ln>
        </p:spPr>
      </p:cxnSp>
      <p:grpSp>
        <p:nvGrpSpPr>
          <p:cNvPr id="731" name="Google Shape;731;p52"/>
          <p:cNvGrpSpPr/>
          <p:nvPr/>
        </p:nvGrpSpPr>
        <p:grpSpPr>
          <a:xfrm>
            <a:off x="1706393" y="1776132"/>
            <a:ext cx="98100" cy="306900"/>
            <a:chOff x="8104193" y="4183007"/>
            <a:chExt cx="98100" cy="306900"/>
          </a:xfrm>
        </p:grpSpPr>
        <p:cxnSp>
          <p:nvCxnSpPr>
            <p:cNvPr id="732" name="Google Shape;732;p52"/>
            <p:cNvCxnSpPr>
              <a:stCxn id="733" idx="6"/>
            </p:cNvCxnSpPr>
            <p:nvPr/>
          </p:nvCxnSpPr>
          <p:spPr>
            <a:xfrm>
              <a:off x="8153243" y="4281107"/>
              <a:ext cx="0" cy="208800"/>
            </a:xfrm>
            <a:prstGeom prst="straightConnector1">
              <a:avLst/>
            </a:prstGeom>
            <a:noFill/>
            <a:ln cap="flat" cmpd="sng" w="19050">
              <a:solidFill>
                <a:srgbClr val="761E86"/>
              </a:solidFill>
              <a:prstDash val="solid"/>
              <a:round/>
              <a:headEnd len="sm" w="sm" type="none"/>
              <a:tailEnd len="med" w="med" type="triangle"/>
            </a:ln>
          </p:spPr>
        </p:cxnSp>
        <p:sp>
          <p:nvSpPr>
            <p:cNvPr id="733" name="Google Shape;733;p52"/>
            <p:cNvSpPr/>
            <p:nvPr/>
          </p:nvSpPr>
          <p:spPr>
            <a:xfrm rot="5400000">
              <a:off x="8104193" y="4183007"/>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34" name="Google Shape;734;p52"/>
          <p:cNvGrpSpPr/>
          <p:nvPr/>
        </p:nvGrpSpPr>
        <p:grpSpPr>
          <a:xfrm>
            <a:off x="1706393" y="3756007"/>
            <a:ext cx="98100" cy="306900"/>
            <a:chOff x="8104193" y="4183007"/>
            <a:chExt cx="98100" cy="306900"/>
          </a:xfrm>
        </p:grpSpPr>
        <p:cxnSp>
          <p:nvCxnSpPr>
            <p:cNvPr id="735" name="Google Shape;735;p52"/>
            <p:cNvCxnSpPr>
              <a:stCxn id="736" idx="6"/>
            </p:cNvCxnSpPr>
            <p:nvPr/>
          </p:nvCxnSpPr>
          <p:spPr>
            <a:xfrm>
              <a:off x="8153243" y="4281107"/>
              <a:ext cx="0" cy="208800"/>
            </a:xfrm>
            <a:prstGeom prst="straightConnector1">
              <a:avLst/>
            </a:prstGeom>
            <a:noFill/>
            <a:ln cap="flat" cmpd="sng" w="19050">
              <a:solidFill>
                <a:srgbClr val="761E86"/>
              </a:solidFill>
              <a:prstDash val="solid"/>
              <a:round/>
              <a:headEnd len="sm" w="sm" type="none"/>
              <a:tailEnd len="med" w="med" type="triangle"/>
            </a:ln>
          </p:spPr>
        </p:cxnSp>
        <p:sp>
          <p:nvSpPr>
            <p:cNvPr id="736" name="Google Shape;736;p52"/>
            <p:cNvSpPr/>
            <p:nvPr/>
          </p:nvSpPr>
          <p:spPr>
            <a:xfrm rot="5400000">
              <a:off x="8104193" y="4183007"/>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37" name="Google Shape;737;p52"/>
          <p:cNvGrpSpPr/>
          <p:nvPr/>
        </p:nvGrpSpPr>
        <p:grpSpPr>
          <a:xfrm>
            <a:off x="1034138" y="3438338"/>
            <a:ext cx="293137" cy="681900"/>
            <a:chOff x="1034488" y="3469925"/>
            <a:chExt cx="293137" cy="681900"/>
          </a:xfrm>
        </p:grpSpPr>
        <p:cxnSp>
          <p:nvCxnSpPr>
            <p:cNvPr id="738" name="Google Shape;738;p52"/>
            <p:cNvCxnSpPr>
              <a:endCxn id="739" idx="0"/>
            </p:cNvCxnSpPr>
            <p:nvPr/>
          </p:nvCxnSpPr>
          <p:spPr>
            <a:xfrm>
              <a:off x="1083538" y="3469925"/>
              <a:ext cx="0" cy="583800"/>
            </a:xfrm>
            <a:prstGeom prst="straightConnector1">
              <a:avLst/>
            </a:prstGeom>
            <a:noFill/>
            <a:ln cap="flat" cmpd="sng" w="19050">
              <a:solidFill>
                <a:srgbClr val="701C7F"/>
              </a:solidFill>
              <a:prstDash val="solid"/>
              <a:round/>
              <a:headEnd len="sm" w="sm" type="none"/>
              <a:tailEnd len="sm" w="sm" type="none"/>
            </a:ln>
          </p:spPr>
        </p:cxnSp>
        <p:grpSp>
          <p:nvGrpSpPr>
            <p:cNvPr id="740" name="Google Shape;740;p52"/>
            <p:cNvGrpSpPr/>
            <p:nvPr/>
          </p:nvGrpSpPr>
          <p:grpSpPr>
            <a:xfrm>
              <a:off x="1034488" y="4053725"/>
              <a:ext cx="293137" cy="98100"/>
              <a:chOff x="1080925" y="1644700"/>
              <a:chExt cx="293137" cy="98100"/>
            </a:xfrm>
          </p:grpSpPr>
          <p:cxnSp>
            <p:nvCxnSpPr>
              <p:cNvPr id="741" name="Google Shape;741;p52"/>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739" name="Google Shape;739;p52"/>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grpSp>
        <p:nvGrpSpPr>
          <p:cNvPr id="742" name="Google Shape;742;p52"/>
          <p:cNvGrpSpPr/>
          <p:nvPr/>
        </p:nvGrpSpPr>
        <p:grpSpPr>
          <a:xfrm>
            <a:off x="1123538" y="3414050"/>
            <a:ext cx="293137" cy="200400"/>
            <a:chOff x="8992225" y="4376100"/>
            <a:chExt cx="293137" cy="200400"/>
          </a:xfrm>
        </p:grpSpPr>
        <p:cxnSp>
          <p:nvCxnSpPr>
            <p:cNvPr id="743" name="Google Shape;743;p52"/>
            <p:cNvCxnSpPr>
              <a:endCxn id="744" idx="0"/>
            </p:cNvCxnSpPr>
            <p:nvPr/>
          </p:nvCxnSpPr>
          <p:spPr>
            <a:xfrm>
              <a:off x="9041275" y="4376100"/>
              <a:ext cx="0" cy="102300"/>
            </a:xfrm>
            <a:prstGeom prst="straightConnector1">
              <a:avLst/>
            </a:prstGeom>
            <a:noFill/>
            <a:ln cap="flat" cmpd="sng" w="19050">
              <a:solidFill>
                <a:srgbClr val="701C7F"/>
              </a:solidFill>
              <a:prstDash val="solid"/>
              <a:round/>
              <a:headEnd len="sm" w="sm" type="none"/>
              <a:tailEnd len="sm" w="sm" type="none"/>
            </a:ln>
          </p:spPr>
        </p:cxnSp>
        <p:grpSp>
          <p:nvGrpSpPr>
            <p:cNvPr id="745" name="Google Shape;745;p52"/>
            <p:cNvGrpSpPr/>
            <p:nvPr/>
          </p:nvGrpSpPr>
          <p:grpSpPr>
            <a:xfrm>
              <a:off x="8992225" y="4478400"/>
              <a:ext cx="293137" cy="98100"/>
              <a:chOff x="1080925" y="1644700"/>
              <a:chExt cx="293137" cy="98100"/>
            </a:xfrm>
          </p:grpSpPr>
          <p:cxnSp>
            <p:nvCxnSpPr>
              <p:cNvPr id="746" name="Google Shape;746;p52"/>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744" name="Google Shape;744;p52"/>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cxnSp>
        <p:nvCxnSpPr>
          <p:cNvPr id="747" name="Google Shape;747;p52"/>
          <p:cNvCxnSpPr/>
          <p:nvPr/>
        </p:nvCxnSpPr>
        <p:spPr>
          <a:xfrm>
            <a:off x="418072" y="689938"/>
            <a:ext cx="0" cy="3507000"/>
          </a:xfrm>
          <a:prstGeom prst="straightConnector1">
            <a:avLst/>
          </a:prstGeom>
          <a:noFill/>
          <a:ln cap="flat" cmpd="sng" w="19050">
            <a:solidFill>
              <a:srgbClr val="701C7F"/>
            </a:solidFill>
            <a:prstDash val="solid"/>
            <a:round/>
            <a:headEnd len="sm" w="sm" type="none"/>
            <a:tailEnd len="sm" w="sm" type="none"/>
          </a:ln>
        </p:spPr>
      </p:cxnSp>
      <p:sp>
        <p:nvSpPr>
          <p:cNvPr id="748" name="Google Shape;748;p52"/>
          <p:cNvSpPr/>
          <p:nvPr/>
        </p:nvSpPr>
        <p:spPr>
          <a:xfrm>
            <a:off x="413991" y="5257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Order</a:t>
            </a:r>
            <a:endParaRPr b="1" i="0" sz="650" u="none" cap="none" strike="noStrike">
              <a:solidFill>
                <a:srgbClr val="595959"/>
              </a:solidFill>
              <a:latin typeface="Lato"/>
              <a:ea typeface="Lato"/>
              <a:cs typeface="Lato"/>
              <a:sym typeface="Lato"/>
            </a:endParaRPr>
          </a:p>
        </p:txBody>
      </p:sp>
      <p:cxnSp>
        <p:nvCxnSpPr>
          <p:cNvPr id="749" name="Google Shape;749;p52"/>
          <p:cNvCxnSpPr>
            <a:endCxn id="750" idx="2"/>
          </p:cNvCxnSpPr>
          <p:nvPr/>
        </p:nvCxnSpPr>
        <p:spPr>
          <a:xfrm flipH="1" rot="10800000">
            <a:off x="414050" y="4195025"/>
            <a:ext cx="620100" cy="1800"/>
          </a:xfrm>
          <a:prstGeom prst="straightConnector1">
            <a:avLst/>
          </a:prstGeom>
          <a:noFill/>
          <a:ln cap="flat" cmpd="sng" w="19050">
            <a:solidFill>
              <a:srgbClr val="761E86"/>
            </a:solidFill>
            <a:prstDash val="solid"/>
            <a:round/>
            <a:headEnd len="sm" w="sm" type="none"/>
            <a:tailEnd len="sm" w="sm" type="none"/>
          </a:ln>
        </p:spPr>
      </p:cxnSp>
      <p:grpSp>
        <p:nvGrpSpPr>
          <p:cNvPr id="751" name="Google Shape;751;p52"/>
          <p:cNvGrpSpPr/>
          <p:nvPr/>
        </p:nvGrpSpPr>
        <p:grpSpPr>
          <a:xfrm>
            <a:off x="1034150" y="4145975"/>
            <a:ext cx="293137" cy="98100"/>
            <a:chOff x="1080925" y="1644700"/>
            <a:chExt cx="293137" cy="98100"/>
          </a:xfrm>
        </p:grpSpPr>
        <p:cxnSp>
          <p:nvCxnSpPr>
            <p:cNvPr id="752" name="Google Shape;752;p52"/>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750" name="Google Shape;750;p52"/>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753" name="Google Shape;753;p52"/>
          <p:cNvGrpSpPr/>
          <p:nvPr/>
        </p:nvGrpSpPr>
        <p:grpSpPr>
          <a:xfrm>
            <a:off x="1121535" y="2439663"/>
            <a:ext cx="703575" cy="958475"/>
            <a:chOff x="6631213" y="3698888"/>
            <a:chExt cx="642300" cy="958475"/>
          </a:xfrm>
        </p:grpSpPr>
        <p:cxnSp>
          <p:nvCxnSpPr>
            <p:cNvPr id="754" name="Google Shape;754;p52"/>
            <p:cNvCxnSpPr/>
            <p:nvPr/>
          </p:nvCxnSpPr>
          <p:spPr>
            <a:xfrm>
              <a:off x="7273503" y="3698888"/>
              <a:ext cx="0" cy="951300"/>
            </a:xfrm>
            <a:prstGeom prst="straightConnector1">
              <a:avLst/>
            </a:prstGeom>
            <a:noFill/>
            <a:ln cap="flat" cmpd="sng" w="19050">
              <a:solidFill>
                <a:srgbClr val="701C7F"/>
              </a:solidFill>
              <a:prstDash val="solid"/>
              <a:round/>
              <a:headEnd len="sm" w="sm" type="none"/>
              <a:tailEnd len="sm" w="sm" type="none"/>
            </a:ln>
          </p:spPr>
        </p:cxnSp>
        <p:grpSp>
          <p:nvGrpSpPr>
            <p:cNvPr id="755" name="Google Shape;755;p52"/>
            <p:cNvGrpSpPr/>
            <p:nvPr/>
          </p:nvGrpSpPr>
          <p:grpSpPr>
            <a:xfrm>
              <a:off x="6631213" y="3699188"/>
              <a:ext cx="642300" cy="958175"/>
              <a:chOff x="6631213" y="3699188"/>
              <a:chExt cx="642300" cy="958175"/>
            </a:xfrm>
          </p:grpSpPr>
          <p:cxnSp>
            <p:nvCxnSpPr>
              <p:cNvPr id="756" name="Google Shape;756;p52"/>
              <p:cNvCxnSpPr/>
              <p:nvPr/>
            </p:nvCxnSpPr>
            <p:spPr>
              <a:xfrm rot="10800000">
                <a:off x="6703803" y="3699188"/>
                <a:ext cx="569700" cy="0"/>
              </a:xfrm>
              <a:prstGeom prst="straightConnector1">
                <a:avLst/>
              </a:prstGeom>
              <a:noFill/>
              <a:ln cap="flat" cmpd="sng" w="19050">
                <a:solidFill>
                  <a:srgbClr val="360055"/>
                </a:solidFill>
                <a:prstDash val="solid"/>
                <a:round/>
                <a:headEnd len="sm" w="sm" type="none"/>
                <a:tailEnd len="sm" w="sm" type="none"/>
              </a:ln>
            </p:spPr>
          </p:cxnSp>
          <p:cxnSp>
            <p:nvCxnSpPr>
              <p:cNvPr id="757" name="Google Shape;757;p52"/>
              <p:cNvCxnSpPr/>
              <p:nvPr/>
            </p:nvCxnSpPr>
            <p:spPr>
              <a:xfrm rot="10800000">
                <a:off x="6631213" y="4657363"/>
                <a:ext cx="642300" cy="0"/>
              </a:xfrm>
              <a:prstGeom prst="straightConnector1">
                <a:avLst/>
              </a:prstGeom>
              <a:noFill/>
              <a:ln cap="flat" cmpd="sng" w="19050">
                <a:solidFill>
                  <a:srgbClr val="360055"/>
                </a:solidFill>
                <a:prstDash val="solid"/>
                <a:round/>
                <a:headEnd len="sm" w="sm" type="none"/>
                <a:tailEnd len="sm" w="sm" type="none"/>
              </a:ln>
            </p:spPr>
          </p:cxnSp>
        </p:grpSp>
      </p:grpSp>
      <p:cxnSp>
        <p:nvCxnSpPr>
          <p:cNvPr id="758" name="Google Shape;758;p52"/>
          <p:cNvCxnSpPr/>
          <p:nvPr/>
        </p:nvCxnSpPr>
        <p:spPr>
          <a:xfrm>
            <a:off x="2305650" y="1718150"/>
            <a:ext cx="0" cy="2378100"/>
          </a:xfrm>
          <a:prstGeom prst="straightConnector1">
            <a:avLst/>
          </a:prstGeom>
          <a:noFill/>
          <a:ln cap="flat" cmpd="sng" w="19050">
            <a:solidFill>
              <a:srgbClr val="360055"/>
            </a:solidFill>
            <a:prstDash val="solid"/>
            <a:round/>
            <a:headEnd len="sm" w="sm" type="none"/>
            <a:tailEnd len="sm" w="sm" type="none"/>
          </a:ln>
        </p:spPr>
      </p:cxnSp>
      <p:cxnSp>
        <p:nvCxnSpPr>
          <p:cNvPr id="759" name="Google Shape;759;p52"/>
          <p:cNvCxnSpPr/>
          <p:nvPr/>
        </p:nvCxnSpPr>
        <p:spPr>
          <a:xfrm rot="10800000">
            <a:off x="2060363" y="4178125"/>
            <a:ext cx="207900" cy="0"/>
          </a:xfrm>
          <a:prstGeom prst="straightConnector1">
            <a:avLst/>
          </a:prstGeom>
          <a:noFill/>
          <a:ln cap="flat" cmpd="sng" w="19050">
            <a:solidFill>
              <a:srgbClr val="360055"/>
            </a:solidFill>
            <a:prstDash val="solid"/>
            <a:round/>
            <a:headEnd len="sm" w="sm" type="none"/>
            <a:tailEnd len="med" w="med" type="triangle"/>
          </a:ln>
        </p:spPr>
      </p:cxnSp>
      <p:sp>
        <p:nvSpPr>
          <p:cNvPr id="760" name="Google Shape;760;p52"/>
          <p:cNvSpPr/>
          <p:nvPr/>
        </p:nvSpPr>
        <p:spPr>
          <a:xfrm flipH="1">
            <a:off x="2255399" y="411755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761" name="Google Shape;761;p52"/>
          <p:cNvCxnSpPr/>
          <p:nvPr/>
        </p:nvCxnSpPr>
        <p:spPr>
          <a:xfrm>
            <a:off x="2168850" y="1718142"/>
            <a:ext cx="153000" cy="0"/>
          </a:xfrm>
          <a:prstGeom prst="straightConnector1">
            <a:avLst/>
          </a:prstGeom>
          <a:noFill/>
          <a:ln cap="flat" cmpd="sng" w="19050">
            <a:solidFill>
              <a:srgbClr val="360055"/>
            </a:solidFill>
            <a:prstDash val="solid"/>
            <a:round/>
            <a:headEnd len="sm" w="sm" type="none"/>
            <a:tailEnd len="sm" w="sm" type="none"/>
          </a:ln>
        </p:spPr>
      </p:cxnSp>
      <p:sp>
        <p:nvSpPr>
          <p:cNvPr id="762" name="Google Shape;762;p52"/>
          <p:cNvSpPr/>
          <p:nvPr/>
        </p:nvSpPr>
        <p:spPr>
          <a:xfrm>
            <a:off x="845444" y="2335873"/>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Customer</a:t>
            </a:r>
            <a:endParaRPr b="1" i="0" sz="650" u="none" cap="none" strike="noStrike">
              <a:solidFill>
                <a:srgbClr val="595959"/>
              </a:solidFill>
              <a:latin typeface="Lato"/>
              <a:ea typeface="Lato"/>
              <a:cs typeface="Lato"/>
              <a:sym typeface="Lato"/>
            </a:endParaRPr>
          </a:p>
        </p:txBody>
      </p:sp>
      <p:sp>
        <p:nvSpPr>
          <p:cNvPr id="763" name="Google Shape;763;p52"/>
          <p:cNvSpPr/>
          <p:nvPr/>
        </p:nvSpPr>
        <p:spPr>
          <a:xfrm>
            <a:off x="414491" y="124857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Fulfilment</a:t>
            </a:r>
            <a:endParaRPr b="1" i="0" sz="650" u="none" cap="none" strike="noStrike">
              <a:solidFill>
                <a:srgbClr val="595959"/>
              </a:solidFill>
              <a:latin typeface="Lato"/>
              <a:ea typeface="Lato"/>
              <a:cs typeface="Lato"/>
              <a:sym typeface="Lato"/>
            </a:endParaRPr>
          </a:p>
        </p:txBody>
      </p:sp>
      <p:cxnSp>
        <p:nvCxnSpPr>
          <p:cNvPr id="764" name="Google Shape;764;p52"/>
          <p:cNvCxnSpPr/>
          <p:nvPr/>
        </p:nvCxnSpPr>
        <p:spPr>
          <a:xfrm>
            <a:off x="308925" y="621700"/>
            <a:ext cx="0" cy="3054900"/>
          </a:xfrm>
          <a:prstGeom prst="straightConnector1">
            <a:avLst/>
          </a:prstGeom>
          <a:noFill/>
          <a:ln cap="flat" cmpd="sng" w="19050">
            <a:solidFill>
              <a:srgbClr val="360055"/>
            </a:solidFill>
            <a:prstDash val="solid"/>
            <a:round/>
            <a:headEnd len="sm" w="sm" type="none"/>
            <a:tailEnd len="sm" w="sm" type="none"/>
          </a:ln>
        </p:spPr>
      </p:cxnSp>
      <p:cxnSp>
        <p:nvCxnSpPr>
          <p:cNvPr id="765" name="Google Shape;765;p52"/>
          <p:cNvCxnSpPr/>
          <p:nvPr/>
        </p:nvCxnSpPr>
        <p:spPr>
          <a:xfrm>
            <a:off x="302200" y="3679825"/>
            <a:ext cx="1163400" cy="0"/>
          </a:xfrm>
          <a:prstGeom prst="straightConnector1">
            <a:avLst/>
          </a:prstGeom>
          <a:noFill/>
          <a:ln cap="flat" cmpd="sng" w="19050">
            <a:solidFill>
              <a:srgbClr val="360055"/>
            </a:solidFill>
            <a:prstDash val="solid"/>
            <a:round/>
            <a:headEnd len="sm" w="sm" type="none"/>
            <a:tailEnd len="sm" w="sm" type="none"/>
          </a:ln>
        </p:spPr>
      </p:cxnSp>
      <p:sp>
        <p:nvSpPr>
          <p:cNvPr id="766" name="Google Shape;766;p52"/>
          <p:cNvSpPr/>
          <p:nvPr/>
        </p:nvSpPr>
        <p:spPr>
          <a:xfrm>
            <a:off x="1410525" y="3554200"/>
            <a:ext cx="7680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Invoice</a:t>
            </a:r>
            <a:endParaRPr b="1" i="0" sz="650" u="none" cap="none" strike="noStrike">
              <a:solidFill>
                <a:srgbClr val="595959"/>
              </a:solidFill>
              <a:latin typeface="Lato"/>
              <a:ea typeface="Lato"/>
              <a:cs typeface="Lato"/>
              <a:sym typeface="Lato"/>
            </a:endParaRPr>
          </a:p>
        </p:txBody>
      </p:sp>
      <p:sp>
        <p:nvSpPr>
          <p:cNvPr id="767" name="Google Shape;767;p52"/>
          <p:cNvSpPr/>
          <p:nvPr/>
        </p:nvSpPr>
        <p:spPr>
          <a:xfrm>
            <a:off x="477966" y="327940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Billing Account</a:t>
            </a:r>
            <a:endParaRPr b="1" i="0" sz="650" u="none" cap="none" strike="noStrike">
              <a:solidFill>
                <a:srgbClr val="595959"/>
              </a:solidFill>
              <a:latin typeface="Lato"/>
              <a:ea typeface="Lato"/>
              <a:cs typeface="Lato"/>
              <a:sym typeface="Lato"/>
            </a:endParaRPr>
          </a:p>
        </p:txBody>
      </p:sp>
      <p:sp>
        <p:nvSpPr>
          <p:cNvPr id="768" name="Google Shape;768;p52"/>
          <p:cNvSpPr/>
          <p:nvPr/>
        </p:nvSpPr>
        <p:spPr>
          <a:xfrm>
            <a:off x="4833428" y="21525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50"/>
              <a:buFont typeface="Arial"/>
              <a:buNone/>
            </a:pPr>
            <a:r>
              <a:rPr b="1" i="0" lang="en" sz="650" u="none" cap="none" strike="noStrike">
                <a:solidFill>
                  <a:srgbClr val="595959"/>
                </a:solidFill>
                <a:latin typeface="Lato"/>
                <a:ea typeface="Lato"/>
                <a:cs typeface="Lato"/>
                <a:sym typeface="Lato"/>
              </a:rPr>
              <a:t>Wave</a:t>
            </a:r>
            <a:endParaRPr b="1" i="0" sz="650" u="none" cap="none" strike="noStrike">
              <a:solidFill>
                <a:srgbClr val="595959"/>
              </a:solidFill>
              <a:latin typeface="Lato"/>
              <a:ea typeface="Lato"/>
              <a:cs typeface="Lato"/>
              <a:sym typeface="Lato"/>
            </a:endParaRPr>
          </a:p>
        </p:txBody>
      </p:sp>
      <p:grpSp>
        <p:nvGrpSpPr>
          <p:cNvPr id="769" name="Google Shape;769;p52"/>
          <p:cNvGrpSpPr/>
          <p:nvPr/>
        </p:nvGrpSpPr>
        <p:grpSpPr>
          <a:xfrm>
            <a:off x="4405388" y="1248582"/>
            <a:ext cx="410355" cy="1492200"/>
            <a:chOff x="7239975" y="2415907"/>
            <a:chExt cx="410355" cy="1492200"/>
          </a:xfrm>
        </p:grpSpPr>
        <p:cxnSp>
          <p:nvCxnSpPr>
            <p:cNvPr id="770" name="Google Shape;770;p52"/>
            <p:cNvCxnSpPr/>
            <p:nvPr/>
          </p:nvCxnSpPr>
          <p:spPr>
            <a:xfrm flipH="1">
              <a:off x="7239975" y="3904200"/>
              <a:ext cx="247200" cy="3900"/>
            </a:xfrm>
            <a:prstGeom prst="straightConnector1">
              <a:avLst/>
            </a:prstGeom>
            <a:noFill/>
            <a:ln cap="flat" cmpd="sng" w="19050">
              <a:solidFill>
                <a:srgbClr val="761E86"/>
              </a:solidFill>
              <a:prstDash val="solid"/>
              <a:round/>
              <a:headEnd len="sm" w="sm" type="none"/>
              <a:tailEnd len="med" w="med" type="triangle"/>
            </a:ln>
          </p:spPr>
        </p:cxnSp>
        <p:cxnSp>
          <p:nvCxnSpPr>
            <p:cNvPr id="771" name="Google Shape;771;p52"/>
            <p:cNvCxnSpPr/>
            <p:nvPr/>
          </p:nvCxnSpPr>
          <p:spPr>
            <a:xfrm>
              <a:off x="7474530" y="2415907"/>
              <a:ext cx="0" cy="1492200"/>
            </a:xfrm>
            <a:prstGeom prst="straightConnector1">
              <a:avLst/>
            </a:prstGeom>
            <a:noFill/>
            <a:ln cap="flat" cmpd="sng" w="19050">
              <a:solidFill>
                <a:srgbClr val="701C7F"/>
              </a:solidFill>
              <a:prstDash val="solid"/>
              <a:round/>
              <a:headEnd len="sm" w="sm" type="none"/>
              <a:tailEnd len="sm" w="sm" type="none"/>
            </a:ln>
          </p:spPr>
        </p:cxnSp>
        <p:cxnSp>
          <p:nvCxnSpPr>
            <p:cNvPr id="772" name="Google Shape;772;p52"/>
            <p:cNvCxnSpPr/>
            <p:nvPr/>
          </p:nvCxnSpPr>
          <p:spPr>
            <a:xfrm>
              <a:off x="7464930" y="2416179"/>
              <a:ext cx="185400" cy="0"/>
            </a:xfrm>
            <a:prstGeom prst="straightConnector1">
              <a:avLst/>
            </a:prstGeom>
            <a:noFill/>
            <a:ln cap="flat" cmpd="sng" w="19050">
              <a:solidFill>
                <a:srgbClr val="701C7F"/>
              </a:solidFill>
              <a:prstDash val="solid"/>
              <a:round/>
              <a:headEnd len="sm" w="sm" type="none"/>
              <a:tailEnd len="sm" w="sm" type="none"/>
            </a:ln>
          </p:spPr>
        </p:cxnSp>
      </p:grpSp>
      <p:sp>
        <p:nvSpPr>
          <p:cNvPr id="773" name="Google Shape;773;p52"/>
          <p:cNvSpPr/>
          <p:nvPr/>
        </p:nvSpPr>
        <p:spPr>
          <a:xfrm>
            <a:off x="4779869" y="118793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595959"/>
                </a:solidFill>
                <a:latin typeface="Lato"/>
                <a:ea typeface="Lato"/>
                <a:cs typeface="Lato"/>
                <a:sym typeface="Lato"/>
              </a:rPr>
              <a:t>Location/Store</a:t>
            </a:r>
            <a:endParaRPr b="1" i="0" sz="600" u="none" cap="none" strike="noStrike">
              <a:solidFill>
                <a:srgbClr val="595959"/>
              </a:solidFill>
              <a:latin typeface="Lato"/>
              <a:ea typeface="Lato"/>
              <a:cs typeface="Lato"/>
              <a:sym typeface="Lato"/>
            </a:endParaRPr>
          </a:p>
        </p:txBody>
      </p:sp>
      <p:sp>
        <p:nvSpPr>
          <p:cNvPr id="774" name="Google Shape;774;p52"/>
          <p:cNvSpPr txBox="1"/>
          <p:nvPr/>
        </p:nvSpPr>
        <p:spPr>
          <a:xfrm>
            <a:off x="287800" y="4653375"/>
            <a:ext cx="124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000000"/>
                </a:solidFill>
                <a:highlight>
                  <a:srgbClr val="FF0000"/>
                </a:highlight>
              </a:rPr>
              <a:t>OUTDATED!</a:t>
            </a:r>
            <a:endParaRPr>
              <a:solidFill>
                <a:srgbClr val="000000"/>
              </a:solidFill>
              <a:highlight>
                <a:srgbClr val="FF0000"/>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53"/>
          <p:cNvSpPr txBox="1"/>
          <p:nvPr>
            <p:ph type="title"/>
          </p:nvPr>
        </p:nvSpPr>
        <p:spPr>
          <a:xfrm>
            <a:off x="311700" y="307450"/>
            <a:ext cx="8520600" cy="381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Account vs. Retailer Scope</a:t>
            </a:r>
            <a:endParaRPr>
              <a:latin typeface="Lato"/>
              <a:ea typeface="Lato"/>
              <a:cs typeface="Lato"/>
              <a:sym typeface="Lato"/>
            </a:endParaRPr>
          </a:p>
        </p:txBody>
      </p:sp>
      <p:graphicFrame>
        <p:nvGraphicFramePr>
          <p:cNvPr id="780" name="Google Shape;780;p53"/>
          <p:cNvGraphicFramePr/>
          <p:nvPr/>
        </p:nvGraphicFramePr>
        <p:xfrm>
          <a:off x="420920" y="750298"/>
          <a:ext cx="3000000" cy="3000000"/>
        </p:xfrm>
        <a:graphic>
          <a:graphicData uri="http://schemas.openxmlformats.org/drawingml/2006/table">
            <a:tbl>
              <a:tblPr bandRow="1" firstRow="1">
                <a:noFill/>
                <a:tableStyleId>{FB4829AF-0DEF-4E42-B2CF-6C95BD39D892}</a:tableStyleId>
              </a:tblPr>
              <a:tblGrid>
                <a:gridCol w="2073325"/>
                <a:gridCol w="2054025"/>
                <a:gridCol w="4174825"/>
              </a:tblGrid>
              <a:tr h="438475">
                <a:tc>
                  <a:txBody>
                    <a:bodyPr/>
                    <a:lstStyle/>
                    <a:p>
                      <a:pPr indent="0" lvl="0" marL="0" marR="0" rtl="0" algn="l">
                        <a:lnSpc>
                          <a:spcPct val="100000"/>
                        </a:lnSpc>
                        <a:spcBef>
                          <a:spcPts val="0"/>
                        </a:spcBef>
                        <a:spcAft>
                          <a:spcPts val="0"/>
                        </a:spcAft>
                        <a:buClr>
                          <a:srgbClr val="000000"/>
                        </a:buClr>
                        <a:buSzPts val="1050"/>
                        <a:buFont typeface="Arial"/>
                        <a:buNone/>
                      </a:pPr>
                      <a:r>
                        <a:rPr b="1" lang="en" sz="1050">
                          <a:solidFill>
                            <a:srgbClr val="FFFFFF"/>
                          </a:solidFill>
                        </a:rPr>
                        <a:t>Artifact</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00A3AD"/>
                    </a:solidFill>
                  </a:tcPr>
                </a:tc>
                <a:tc>
                  <a:txBody>
                    <a:bodyPr/>
                    <a:lstStyle/>
                    <a:p>
                      <a:pPr indent="0" lvl="0" marL="0" marR="0" rtl="0" algn="l">
                        <a:lnSpc>
                          <a:spcPct val="100000"/>
                        </a:lnSpc>
                        <a:spcBef>
                          <a:spcPts val="0"/>
                        </a:spcBef>
                        <a:spcAft>
                          <a:spcPts val="0"/>
                        </a:spcAft>
                        <a:buClr>
                          <a:srgbClr val="000000"/>
                        </a:buClr>
                        <a:buSzPts val="1050"/>
                        <a:buFont typeface="Arial"/>
                        <a:buNone/>
                      </a:pPr>
                      <a:r>
                        <a:rPr b="1" lang="en" sz="1050">
                          <a:solidFill>
                            <a:srgbClr val="FFFFFF"/>
                          </a:solidFill>
                        </a:rPr>
                        <a:t>Scope</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00A9E0"/>
                    </a:solidFill>
                  </a:tcPr>
                </a:tc>
                <a:tc>
                  <a:txBody>
                    <a:bodyPr/>
                    <a:lstStyle/>
                    <a:p>
                      <a:pPr indent="0" lvl="0" marL="0" marR="0" rtl="0" algn="l">
                        <a:lnSpc>
                          <a:spcPct val="100000"/>
                        </a:lnSpc>
                        <a:spcBef>
                          <a:spcPts val="0"/>
                        </a:spcBef>
                        <a:spcAft>
                          <a:spcPts val="0"/>
                        </a:spcAft>
                        <a:buClr>
                          <a:srgbClr val="000000"/>
                        </a:buClr>
                        <a:buSzPts val="1050"/>
                        <a:buFont typeface="Arial"/>
                        <a:buNone/>
                      </a:pPr>
                      <a:r>
                        <a:rPr b="1" lang="en" sz="1050">
                          <a:solidFill>
                            <a:srgbClr val="FFFFFF"/>
                          </a:solidFill>
                        </a:rPr>
                        <a:t>Description</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936EDA"/>
                    </a:solidFill>
                  </a:tcPr>
                </a:tc>
              </a:tr>
              <a:tr h="257225">
                <a:tc>
                  <a:txBody>
                    <a:bodyPr/>
                    <a:lstStyle/>
                    <a:p>
                      <a:pPr indent="0" lvl="0" marL="0" marR="0" rtl="0" algn="l">
                        <a:lnSpc>
                          <a:spcPct val="100000"/>
                        </a:lnSpc>
                        <a:spcBef>
                          <a:spcPts val="0"/>
                        </a:spcBef>
                        <a:spcAft>
                          <a:spcPts val="0"/>
                        </a:spcAft>
                        <a:buClr>
                          <a:srgbClr val="000000"/>
                        </a:buClr>
                        <a:buSzPts val="1050"/>
                        <a:buFont typeface="Arial"/>
                        <a:buNone/>
                      </a:pPr>
                      <a:r>
                        <a:rPr lang="en" sz="1000"/>
                        <a:t>Workflow</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050"/>
                        <a:buFont typeface="Arial"/>
                        <a:buNone/>
                      </a:pPr>
                      <a:r>
                        <a:rPr lang="en" sz="1000"/>
                        <a:t>Retailer</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Workflows </a:t>
                      </a:r>
                      <a:r>
                        <a:rPr lang="en" sz="900">
                          <a:solidFill>
                            <a:schemeClr val="dk1"/>
                          </a:solidFill>
                        </a:rPr>
                        <a:t>are retailer specific.</a:t>
                      </a:r>
                      <a:endParaRPr sz="12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Event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Retailer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Events </a:t>
                      </a:r>
                      <a:r>
                        <a:rPr lang="en" sz="900">
                          <a:solidFill>
                            <a:schemeClr val="dk1"/>
                          </a:solidFill>
                        </a:rPr>
                        <a:t>are retailer specific.</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Plugin</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Plugins </a:t>
                      </a:r>
                      <a:r>
                        <a:rPr lang="en" sz="900">
                          <a:solidFill>
                            <a:schemeClr val="dk1"/>
                          </a:solidFill>
                        </a:rPr>
                        <a:t>are account specific and the rules which are part of a plugin will be available across all retailers in the account.</a:t>
                      </a:r>
                      <a:endParaRPr sz="12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Rule</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Rules</a:t>
                      </a:r>
                      <a:r>
                        <a:rPr lang="en" sz="900">
                          <a:solidFill>
                            <a:schemeClr val="dk1"/>
                          </a:solidFill>
                        </a:rPr>
                        <a:t> of a plugin are available in a workflow under the specified namespace: </a:t>
                      </a:r>
                      <a:r>
                        <a:rPr i="1" lang="en" sz="900">
                          <a:solidFill>
                            <a:schemeClr val="dk1"/>
                          </a:solidFill>
                        </a:rPr>
                        <a:t>{{accountId}}.{{pluginNamespace}}.{{ruleName}}</a:t>
                      </a:r>
                      <a:r>
                        <a:rPr lang="en" sz="900">
                          <a:solidFill>
                            <a:schemeClr val="dk1"/>
                          </a:solidFill>
                        </a:rPr>
                        <a:t> (defined by </a:t>
                      </a:r>
                      <a:r>
                        <a:rPr i="1" lang="en" sz="900">
                          <a:solidFill>
                            <a:schemeClr val="dk1"/>
                          </a:solidFill>
                        </a:rPr>
                        <a:t>Bundle-SymbolicName</a:t>
                      </a:r>
                      <a:r>
                        <a:rPr lang="en" sz="900">
                          <a:solidFill>
                            <a:schemeClr val="dk1"/>
                          </a:solidFill>
                        </a:rPr>
                        <a:t> in the pom.xml)</a:t>
                      </a:r>
                      <a:endParaRPr sz="12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Setting</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 / Retailer / Location</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Settings</a:t>
                      </a:r>
                      <a:r>
                        <a:rPr lang="en" sz="900">
                          <a:solidFill>
                            <a:schemeClr val="dk1"/>
                          </a:solidFill>
                        </a:rPr>
                        <a:t> can be specifically set on the various levels.</a:t>
                      </a:r>
                      <a:endParaRPr sz="12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OMS Manifest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OMS Manifests</a:t>
                      </a:r>
                      <a:r>
                        <a:rPr lang="en" sz="900">
                          <a:solidFill>
                            <a:schemeClr val="dk1"/>
                          </a:solidFill>
                        </a:rPr>
                        <a:t> are account specific - this cannot be changed.</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User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Users </a:t>
                      </a:r>
                      <a:r>
                        <a:rPr lang="en" sz="900">
                          <a:solidFill>
                            <a:schemeClr val="dk1"/>
                          </a:solidFill>
                        </a:rPr>
                        <a:t>are account specific.If there's a requirement to have identical users across multiple retailers they can be post-fixed with a retailer id.</a:t>
                      </a:r>
                      <a:endParaRPr b="1" sz="1200" u="none" cap="none" strike="noStrike">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Role</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Roles </a:t>
                      </a:r>
                      <a:r>
                        <a:rPr lang="en" sz="900">
                          <a:solidFill>
                            <a:schemeClr val="dk1"/>
                          </a:solidFill>
                        </a:rPr>
                        <a:t>are account specific but can be applied to multiple users on different context levels.</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SSO</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SSO </a:t>
                      </a:r>
                      <a:r>
                        <a:rPr lang="en" sz="900">
                          <a:solidFill>
                            <a:schemeClr val="dk1"/>
                          </a:solidFill>
                        </a:rPr>
                        <a:t>is account specific. An account can only be linked to a single PingIdentity environment</a:t>
                      </a:r>
                      <a:endParaRPr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bl>
          </a:graphicData>
        </a:graphic>
      </p:graphicFrame>
      <p:sp>
        <p:nvSpPr>
          <p:cNvPr id="781" name="Google Shape;781;p53"/>
          <p:cNvSpPr txBox="1"/>
          <p:nvPr>
            <p:ph idx="1" type="body"/>
          </p:nvPr>
        </p:nvSpPr>
        <p:spPr>
          <a:xfrm>
            <a:off x="444650" y="4676650"/>
            <a:ext cx="6555300" cy="3816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rPr lang="en" sz="1200">
                <a:solidFill>
                  <a:schemeClr val="dk1"/>
                </a:solidFill>
                <a:latin typeface="Lato"/>
                <a:ea typeface="Lato"/>
                <a:cs typeface="Lato"/>
                <a:sym typeface="Lato"/>
              </a:rPr>
              <a:t>IMPORTANT</a:t>
            </a:r>
            <a:r>
              <a:rPr b="0" lang="en" sz="1200">
                <a:solidFill>
                  <a:schemeClr val="dk1"/>
                </a:solidFill>
                <a:latin typeface="Lato"/>
                <a:ea typeface="Lato"/>
                <a:cs typeface="Lato"/>
                <a:sym typeface="Lato"/>
              </a:rPr>
              <a:t>: None of the data can be shared across accounts.</a:t>
            </a:r>
            <a:endParaRPr b="0" sz="1200">
              <a:solidFill>
                <a:schemeClr val="dk1"/>
              </a:solidFill>
              <a:latin typeface="Lato"/>
              <a:ea typeface="Lato"/>
              <a:cs typeface="Lato"/>
              <a:sym typeface="La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54"/>
          <p:cNvSpPr txBox="1"/>
          <p:nvPr>
            <p:ph type="title"/>
          </p:nvPr>
        </p:nvSpPr>
        <p:spPr>
          <a:xfrm>
            <a:off x="311700" y="307450"/>
            <a:ext cx="8520600" cy="381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latin typeface="Lato"/>
                <a:ea typeface="Lato"/>
                <a:cs typeface="Lato"/>
                <a:sym typeface="Lato"/>
              </a:rPr>
              <a:t>Account vs. Retailer Scope (cont’d)</a:t>
            </a:r>
            <a:endParaRPr>
              <a:latin typeface="Lato"/>
              <a:ea typeface="Lato"/>
              <a:cs typeface="Lato"/>
              <a:sym typeface="Lato"/>
            </a:endParaRPr>
          </a:p>
        </p:txBody>
      </p:sp>
      <p:graphicFrame>
        <p:nvGraphicFramePr>
          <p:cNvPr id="787" name="Google Shape;787;p54"/>
          <p:cNvGraphicFramePr/>
          <p:nvPr/>
        </p:nvGraphicFramePr>
        <p:xfrm>
          <a:off x="420908" y="757873"/>
          <a:ext cx="3000000" cy="3000000"/>
        </p:xfrm>
        <a:graphic>
          <a:graphicData uri="http://schemas.openxmlformats.org/drawingml/2006/table">
            <a:tbl>
              <a:tblPr bandRow="1" firstRow="1">
                <a:noFill/>
                <a:tableStyleId>{FB4829AF-0DEF-4E42-B2CF-6C95BD39D892}</a:tableStyleId>
              </a:tblPr>
              <a:tblGrid>
                <a:gridCol w="2073325"/>
                <a:gridCol w="2054025"/>
                <a:gridCol w="4174825"/>
              </a:tblGrid>
              <a:tr h="438475">
                <a:tc>
                  <a:txBody>
                    <a:bodyPr/>
                    <a:lstStyle/>
                    <a:p>
                      <a:pPr indent="0" lvl="0" marL="0" marR="0" rtl="0" algn="l">
                        <a:lnSpc>
                          <a:spcPct val="100000"/>
                        </a:lnSpc>
                        <a:spcBef>
                          <a:spcPts val="0"/>
                        </a:spcBef>
                        <a:spcAft>
                          <a:spcPts val="0"/>
                        </a:spcAft>
                        <a:buClr>
                          <a:srgbClr val="000000"/>
                        </a:buClr>
                        <a:buSzPts val="1050"/>
                        <a:buFont typeface="Arial"/>
                        <a:buNone/>
                      </a:pPr>
                      <a:r>
                        <a:rPr b="1" lang="en" sz="1050">
                          <a:solidFill>
                            <a:srgbClr val="FFFFFF"/>
                          </a:solidFill>
                        </a:rPr>
                        <a:t>Artifact</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00A3AD"/>
                    </a:solidFill>
                  </a:tcPr>
                </a:tc>
                <a:tc>
                  <a:txBody>
                    <a:bodyPr/>
                    <a:lstStyle/>
                    <a:p>
                      <a:pPr indent="0" lvl="0" marL="0" rtl="0" algn="l">
                        <a:spcBef>
                          <a:spcPts val="0"/>
                        </a:spcBef>
                        <a:spcAft>
                          <a:spcPts val="0"/>
                        </a:spcAft>
                        <a:buClr>
                          <a:schemeClr val="dk1"/>
                        </a:buClr>
                        <a:buSzPts val="1050"/>
                        <a:buFont typeface="Arial"/>
                        <a:buNone/>
                      </a:pPr>
                      <a:r>
                        <a:rPr b="1" lang="en" sz="1050">
                          <a:solidFill>
                            <a:schemeClr val="lt1"/>
                          </a:solidFill>
                        </a:rPr>
                        <a:t>Scope</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00A9E0"/>
                    </a:solidFill>
                  </a:tcPr>
                </a:tc>
                <a:tc>
                  <a:txBody>
                    <a:bodyPr/>
                    <a:lstStyle/>
                    <a:p>
                      <a:pPr indent="0" lvl="0" marL="0" marR="0" rtl="0" algn="l">
                        <a:lnSpc>
                          <a:spcPct val="100000"/>
                        </a:lnSpc>
                        <a:spcBef>
                          <a:spcPts val="0"/>
                        </a:spcBef>
                        <a:spcAft>
                          <a:spcPts val="0"/>
                        </a:spcAft>
                        <a:buClr>
                          <a:srgbClr val="000000"/>
                        </a:buClr>
                        <a:buSzPts val="1050"/>
                        <a:buFont typeface="Arial"/>
                        <a:buNone/>
                      </a:pPr>
                      <a:r>
                        <a:rPr b="1" lang="en" sz="1050" u="none" cap="none" strike="noStrike">
                          <a:solidFill>
                            <a:srgbClr val="FFFFFF"/>
                          </a:solidFill>
                        </a:rPr>
                        <a:t>Notes</a:t>
                      </a:r>
                      <a:endParaRPr b="1" sz="1050" u="none" cap="none" strike="noStrike">
                        <a:solidFill>
                          <a:srgbClr val="FFFFFF"/>
                        </a:solidFill>
                      </a:endParaRPr>
                    </a:p>
                  </a:txBody>
                  <a:tcPr marT="45725" marB="45725" marR="91450" marL="91450" anchor="ctr">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solidFill>
                      <a:srgbClr val="936EDA"/>
                    </a:solidFill>
                  </a:tcPr>
                </a:tc>
              </a:tr>
              <a:tr h="257225">
                <a:tc>
                  <a:txBody>
                    <a:bodyPr/>
                    <a:lstStyle/>
                    <a:p>
                      <a:pPr indent="0" lvl="0" marL="0" marR="0" rtl="0" algn="l">
                        <a:lnSpc>
                          <a:spcPct val="100000"/>
                        </a:lnSpc>
                        <a:spcBef>
                          <a:spcPts val="0"/>
                        </a:spcBef>
                        <a:spcAft>
                          <a:spcPts val="0"/>
                        </a:spcAft>
                        <a:buNone/>
                      </a:pPr>
                      <a:r>
                        <a:rPr lang="en" sz="1000"/>
                        <a:t>Catalogue &amp; Group</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Retailer</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Catalogues &amp; Groups </a:t>
                      </a:r>
                      <a:r>
                        <a:rPr lang="en" sz="900">
                          <a:solidFill>
                            <a:schemeClr val="dk1"/>
                          </a:solidFill>
                        </a:rPr>
                        <a:t>are retailer specific and are linked to the corresponding workflows. The catalogue &amp; group references need to be post-fixed with a retailer id (e.g. DEFAULT:1, PC:MASTER:1) to make it unique across the account.</a:t>
                      </a:r>
                      <a:endParaRPr b="1" sz="1200" u="none" cap="none" strike="noStrike">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Master Data</a:t>
                      </a:r>
                      <a:br>
                        <a:rPr lang="en" sz="1000"/>
                      </a:br>
                      <a:r>
                        <a:rPr lang="en" sz="1000"/>
                        <a:t>(excluding locations &amp; networks)</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Retailer</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Master Data</a:t>
                      </a:r>
                      <a:r>
                        <a:rPr lang="en" sz="900">
                          <a:solidFill>
                            <a:schemeClr val="dk1"/>
                          </a:solidFill>
                        </a:rPr>
                        <a:t> (products, categories, inventory positions, virtual positions, controls, …) are retailer specific and are linked to the corresponding catalogues.</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Location</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Locations </a:t>
                      </a:r>
                      <a:r>
                        <a:rPr lang="en" sz="900">
                          <a:solidFill>
                            <a:schemeClr val="dk1"/>
                          </a:solidFill>
                        </a:rPr>
                        <a:t>are account specific. The references need to be unique across the account and can be post-fixed with a retailer id.</a:t>
                      </a:r>
                      <a:endParaRPr b="1" sz="1200" u="none" cap="none" strike="noStrike">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Network</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Networks </a:t>
                      </a:r>
                      <a:r>
                        <a:rPr lang="en" sz="900">
                          <a:solidFill>
                            <a:schemeClr val="dk1"/>
                          </a:solidFill>
                        </a:rPr>
                        <a:t>are account specific.The references need to be unique across the account and can be post-fixed with a retailer id.</a:t>
                      </a:r>
                      <a:endParaRPr b="1" sz="1200" u="none" cap="none" strike="noStrike">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Order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Retailer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Orders </a:t>
                      </a:r>
                      <a:r>
                        <a:rPr lang="en" sz="900">
                          <a:solidFill>
                            <a:schemeClr val="dk1"/>
                          </a:solidFill>
                        </a:rPr>
                        <a:t>are retailer specific.</a:t>
                      </a:r>
                      <a:endParaRPr sz="12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Customer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Customers </a:t>
                      </a:r>
                      <a:r>
                        <a:rPr lang="en" sz="900">
                          <a:solidFill>
                            <a:schemeClr val="dk1"/>
                          </a:solidFill>
                        </a:rPr>
                        <a:t>are account specific</a:t>
                      </a:r>
                      <a:r>
                        <a:rPr b="1" lang="en" sz="900">
                          <a:solidFill>
                            <a:schemeClr val="dk1"/>
                          </a:solidFill>
                        </a:rPr>
                        <a:t>. </a:t>
                      </a:r>
                      <a:r>
                        <a:rPr lang="en" sz="900">
                          <a:solidFill>
                            <a:schemeClr val="dk1"/>
                          </a:solidFill>
                        </a:rPr>
                        <a:t>If there's a requirement to have identical users across multiple retailers they can be post-fixed with a retailer id.</a:t>
                      </a:r>
                      <a:endParaRPr sz="12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Billing 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Billing Accounts </a:t>
                      </a:r>
                      <a:r>
                        <a:rPr lang="en" sz="900">
                          <a:solidFill>
                            <a:schemeClr val="dk1"/>
                          </a:solidFill>
                        </a:rPr>
                        <a:t>are account specific</a:t>
                      </a:r>
                      <a:r>
                        <a:rPr b="1" lang="en" sz="900">
                          <a:solidFill>
                            <a:schemeClr val="dk1"/>
                          </a:solidFill>
                        </a:rPr>
                        <a:t>. </a:t>
                      </a:r>
                      <a:r>
                        <a:rPr lang="en" sz="900">
                          <a:solidFill>
                            <a:schemeClr val="dk1"/>
                          </a:solidFill>
                        </a:rPr>
                        <a:t>If there's a requirement to have identical users across multiple retailers they can be post-fixed with a retailer id.</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Return</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000">
                          <a:solidFill>
                            <a:schemeClr val="dk1"/>
                          </a:solidFill>
                        </a:rPr>
                        <a:t>Retailer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Returns </a:t>
                      </a:r>
                      <a:r>
                        <a:rPr lang="en" sz="900">
                          <a:solidFill>
                            <a:schemeClr val="dk1"/>
                          </a:solidFill>
                        </a:rPr>
                        <a:t>are retailer specific.</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Carrier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 sz="1000"/>
                        <a:t>Account</a:t>
                      </a:r>
                      <a:endParaRPr sz="10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None/>
                      </a:pPr>
                      <a:r>
                        <a:rPr b="1" lang="en" sz="900">
                          <a:solidFill>
                            <a:schemeClr val="dk1"/>
                          </a:solidFill>
                        </a:rPr>
                        <a:t>Carriers</a:t>
                      </a:r>
                      <a:r>
                        <a:rPr lang="en" sz="900">
                          <a:solidFill>
                            <a:schemeClr val="dk1"/>
                          </a:solidFill>
                        </a:rPr>
                        <a:t> are account specific.If there's a requirement to have identical users across multiple retailers they can be post-fixed with a retailer id.</a:t>
                      </a:r>
                      <a:endParaRPr sz="1200" u="none" cap="none" strike="noStrike"/>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r h="257225">
                <a:tc>
                  <a:txBody>
                    <a:bodyPr/>
                    <a:lstStyle/>
                    <a:p>
                      <a:pPr indent="0" lvl="0" marL="0" marR="0" rtl="0" algn="l">
                        <a:lnSpc>
                          <a:spcPct val="100000"/>
                        </a:lnSpc>
                        <a:spcBef>
                          <a:spcPts val="0"/>
                        </a:spcBef>
                        <a:spcAft>
                          <a:spcPts val="0"/>
                        </a:spcAft>
                        <a:buNone/>
                      </a:pPr>
                      <a:r>
                        <a:rPr lang="en" sz="1000"/>
                        <a:t>Fulfilment Option</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000">
                          <a:solidFill>
                            <a:schemeClr val="dk1"/>
                          </a:solidFill>
                        </a:rPr>
                        <a:t>Retailer</a:t>
                      </a:r>
                      <a:endParaRPr sz="1000"/>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900">
                          <a:solidFill>
                            <a:schemeClr val="dk1"/>
                          </a:solidFill>
                        </a:rPr>
                        <a:t>Fulfilment Options </a:t>
                      </a:r>
                      <a:r>
                        <a:rPr lang="en" sz="900">
                          <a:solidFill>
                            <a:schemeClr val="dk1"/>
                          </a:solidFill>
                        </a:rPr>
                        <a:t>are retailer specific.</a:t>
                      </a:r>
                      <a:endParaRPr b="1" sz="900">
                        <a:solidFill>
                          <a:schemeClr val="dk1"/>
                        </a:solidFill>
                      </a:endParaRPr>
                    </a:p>
                  </a:txBody>
                  <a:tcPr marT="45725" marB="45725" marR="91450" marL="91450">
                    <a:lnL cap="flat" cmpd="sng" w="9525">
                      <a:solidFill>
                        <a:srgbClr val="B8B8B8"/>
                      </a:solidFill>
                      <a:prstDash val="solid"/>
                      <a:round/>
                      <a:headEnd len="sm" w="sm" type="none"/>
                      <a:tailEnd len="sm" w="sm" type="none"/>
                    </a:lnL>
                    <a:lnR cap="flat" cmpd="sng" w="9525">
                      <a:solidFill>
                        <a:srgbClr val="B8B8B8"/>
                      </a:solidFill>
                      <a:prstDash val="solid"/>
                      <a:round/>
                      <a:headEnd len="sm" w="sm" type="none"/>
                      <a:tailEnd len="sm" w="sm" type="none"/>
                    </a:lnR>
                    <a:lnT cap="flat" cmpd="sng" w="9525">
                      <a:solidFill>
                        <a:srgbClr val="B8B8B8"/>
                      </a:solidFill>
                      <a:prstDash val="solid"/>
                      <a:round/>
                      <a:headEnd len="sm" w="sm" type="none"/>
                      <a:tailEnd len="sm" w="sm" type="none"/>
                    </a:lnT>
                    <a:lnB cap="flat" cmpd="sng" w="9525">
                      <a:solidFill>
                        <a:srgbClr val="B8B8B8"/>
                      </a:solidFill>
                      <a:prstDash val="solid"/>
                      <a:round/>
                      <a:headEnd len="sm" w="sm" type="none"/>
                      <a:tailEnd len="sm" w="sm" type="none"/>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92" name="Shape 792"/>
        <p:cNvGrpSpPr/>
        <p:nvPr/>
      </p:nvGrpSpPr>
      <p:grpSpPr>
        <a:xfrm>
          <a:off x="0" y="0"/>
          <a:ext cx="0" cy="0"/>
          <a:chOff x="0" y="0"/>
          <a:chExt cx="0" cy="0"/>
        </a:xfrm>
      </p:grpSpPr>
      <p:sp>
        <p:nvSpPr>
          <p:cNvPr id="793" name="Google Shape;793;p5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APIs &amp; Integrations</a:t>
            </a:r>
            <a:endParaRPr/>
          </a:p>
        </p:txBody>
      </p:sp>
      <p:sp>
        <p:nvSpPr>
          <p:cNvPr id="794" name="Google Shape;794;p55"/>
          <p:cNvSpPr/>
          <p:nvPr/>
        </p:nvSpPr>
        <p:spPr>
          <a:xfrm>
            <a:off x="1056299" y="788389"/>
            <a:ext cx="7031400" cy="2559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1100">
                <a:solidFill>
                  <a:schemeClr val="lt1"/>
                </a:solidFill>
                <a:latin typeface="Arial"/>
                <a:ea typeface="Arial"/>
                <a:cs typeface="Arial"/>
                <a:sym typeface="Arial"/>
              </a:rPr>
              <a:t>Fluent Order Management</a:t>
            </a:r>
            <a:endParaRPr sz="1000">
              <a:solidFill>
                <a:schemeClr val="lt1"/>
              </a:solidFill>
              <a:latin typeface="Arial"/>
              <a:ea typeface="Arial"/>
              <a:cs typeface="Arial"/>
              <a:sym typeface="Arial"/>
            </a:endParaRPr>
          </a:p>
        </p:txBody>
      </p:sp>
      <p:grpSp>
        <p:nvGrpSpPr>
          <p:cNvPr id="795" name="Google Shape;795;p55"/>
          <p:cNvGrpSpPr/>
          <p:nvPr/>
        </p:nvGrpSpPr>
        <p:grpSpPr>
          <a:xfrm>
            <a:off x="1056301" y="1132117"/>
            <a:ext cx="7031476" cy="1303425"/>
            <a:chOff x="1408401" y="1509489"/>
            <a:chExt cx="9375301" cy="1737900"/>
          </a:xfrm>
        </p:grpSpPr>
        <p:sp>
          <p:nvSpPr>
            <p:cNvPr id="796" name="Google Shape;796;p55"/>
            <p:cNvSpPr/>
            <p:nvPr/>
          </p:nvSpPr>
          <p:spPr>
            <a:xfrm>
              <a:off x="1408402" y="1509489"/>
              <a:ext cx="9375300" cy="17379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 sz="1000">
                  <a:solidFill>
                    <a:schemeClr val="dk2"/>
                  </a:solidFill>
                  <a:latin typeface="Arial"/>
                  <a:ea typeface="Arial"/>
                  <a:cs typeface="Arial"/>
                  <a:sym typeface="Arial"/>
                </a:rPr>
                <a:t>Fluent GraphQL</a:t>
              </a:r>
              <a:endParaRPr b="1" sz="1000">
                <a:solidFill>
                  <a:schemeClr val="dk2"/>
                </a:solidFill>
                <a:latin typeface="Arial"/>
                <a:ea typeface="Arial"/>
                <a:cs typeface="Arial"/>
                <a:sym typeface="Arial"/>
              </a:endParaRPr>
            </a:p>
          </p:txBody>
        </p:sp>
        <p:sp>
          <p:nvSpPr>
            <p:cNvPr id="797" name="Google Shape;797;p55"/>
            <p:cNvSpPr/>
            <p:nvPr/>
          </p:nvSpPr>
          <p:spPr>
            <a:xfrm>
              <a:off x="3151304" y="1609132"/>
              <a:ext cx="7190100" cy="15120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Forms the core of the platform and is where information can be loaded into, and retrieved from. Defines all of the types available to be created, updated and searched for such as:</a:t>
              </a:r>
              <a:endParaRPr sz="1000">
                <a:solidFill>
                  <a:schemeClr val="dk2"/>
                </a:solidFill>
                <a:latin typeface="Arial"/>
                <a:ea typeface="Arial"/>
                <a:cs typeface="Arial"/>
                <a:sym typeface="Arial"/>
              </a:endParaRPr>
            </a:p>
            <a:p>
              <a:pPr indent="0" lvl="0" marL="0" marR="0" rtl="0" algn="l">
                <a:spcBef>
                  <a:spcPts val="0"/>
                </a:spcBef>
                <a:spcAft>
                  <a:spcPts val="0"/>
                </a:spcAft>
                <a:buNone/>
              </a:pPr>
              <a:r>
                <a:t/>
              </a:r>
              <a:endParaRPr sz="1000">
                <a:solidFill>
                  <a:schemeClr val="dk2"/>
                </a:solidFill>
                <a:latin typeface="Arial"/>
                <a:ea typeface="Arial"/>
                <a:cs typeface="Arial"/>
                <a:sym typeface="Arial"/>
              </a:endParaRPr>
            </a:p>
            <a:p>
              <a:pPr indent="-292100" lvl="0" marL="457200" marR="0" rtl="0" algn="l">
                <a:spcBef>
                  <a:spcPts val="0"/>
                </a:spcBef>
                <a:spcAft>
                  <a:spcPts val="0"/>
                </a:spcAft>
                <a:buClr>
                  <a:schemeClr val="dk2"/>
                </a:buClr>
                <a:buSzPts val="800"/>
                <a:buFont typeface="Arial"/>
                <a:buChar char="●"/>
              </a:pPr>
              <a:r>
                <a:rPr lang="en" sz="1000">
                  <a:solidFill>
                    <a:schemeClr val="dk2"/>
                  </a:solidFill>
                  <a:latin typeface="Arial"/>
                  <a:ea typeface="Arial"/>
                  <a:cs typeface="Arial"/>
                  <a:sym typeface="Arial"/>
                </a:rPr>
                <a:t>Orders</a:t>
              </a:r>
              <a:endParaRPr sz="1000">
                <a:solidFill>
                  <a:schemeClr val="dk2"/>
                </a:solidFill>
                <a:latin typeface="Arial"/>
                <a:ea typeface="Arial"/>
                <a:cs typeface="Arial"/>
                <a:sym typeface="Arial"/>
              </a:endParaRPr>
            </a:p>
            <a:p>
              <a:pPr indent="-292100" lvl="0" marL="457200" marR="0" rtl="0" algn="l">
                <a:spcBef>
                  <a:spcPts val="0"/>
                </a:spcBef>
                <a:spcAft>
                  <a:spcPts val="0"/>
                </a:spcAft>
                <a:buClr>
                  <a:schemeClr val="dk2"/>
                </a:buClr>
                <a:buSzPts val="800"/>
                <a:buFont typeface="Arial"/>
                <a:buChar char="●"/>
              </a:pPr>
              <a:r>
                <a:rPr lang="en" sz="1000">
                  <a:solidFill>
                    <a:schemeClr val="dk2"/>
                  </a:solidFill>
                  <a:latin typeface="Arial"/>
                  <a:ea typeface="Arial"/>
                  <a:cs typeface="Arial"/>
                  <a:sym typeface="Arial"/>
                </a:rPr>
                <a:t>Customers</a:t>
              </a:r>
              <a:endParaRPr sz="1000">
                <a:solidFill>
                  <a:schemeClr val="dk2"/>
                </a:solidFill>
                <a:latin typeface="Arial"/>
                <a:ea typeface="Arial"/>
                <a:cs typeface="Arial"/>
                <a:sym typeface="Arial"/>
              </a:endParaRPr>
            </a:p>
            <a:p>
              <a:pPr indent="-292100" lvl="0" marL="457200" marR="0" rtl="0" algn="l">
                <a:spcBef>
                  <a:spcPts val="0"/>
                </a:spcBef>
                <a:spcAft>
                  <a:spcPts val="0"/>
                </a:spcAft>
                <a:buClr>
                  <a:schemeClr val="dk2"/>
                </a:buClr>
                <a:buSzPts val="800"/>
                <a:buFont typeface="Arial"/>
                <a:buChar char="●"/>
              </a:pPr>
              <a:r>
                <a:rPr lang="en" sz="1000">
                  <a:solidFill>
                    <a:schemeClr val="dk2"/>
                  </a:solidFill>
                  <a:latin typeface="Arial"/>
                  <a:ea typeface="Arial"/>
                  <a:cs typeface="Arial"/>
                  <a:sym typeface="Arial"/>
                </a:rPr>
                <a:t>Locations</a:t>
              </a:r>
              <a:endParaRPr sz="1000">
                <a:solidFill>
                  <a:schemeClr val="dk2"/>
                </a:solidFill>
                <a:latin typeface="Arial"/>
                <a:ea typeface="Arial"/>
                <a:cs typeface="Arial"/>
                <a:sym typeface="Arial"/>
              </a:endParaRPr>
            </a:p>
          </p:txBody>
        </p:sp>
        <p:pic>
          <p:nvPicPr>
            <p:cNvPr id="798" name="Google Shape;798;p55"/>
            <p:cNvPicPr preferRelativeResize="0"/>
            <p:nvPr/>
          </p:nvPicPr>
          <p:blipFill rotWithShape="1">
            <a:blip r:embed="rId3">
              <a:alphaModFix/>
            </a:blip>
            <a:srcRect b="0" l="0" r="0" t="0"/>
            <a:stretch/>
          </p:blipFill>
          <p:spPr>
            <a:xfrm>
              <a:off x="1408401" y="2223812"/>
              <a:ext cx="1780210" cy="589182"/>
            </a:xfrm>
            <a:prstGeom prst="rect">
              <a:avLst/>
            </a:prstGeom>
            <a:noFill/>
            <a:ln>
              <a:noFill/>
            </a:ln>
          </p:spPr>
        </p:pic>
      </p:grpSp>
      <p:grpSp>
        <p:nvGrpSpPr>
          <p:cNvPr id="799" name="Google Shape;799;p55"/>
          <p:cNvGrpSpPr/>
          <p:nvPr/>
        </p:nvGrpSpPr>
        <p:grpSpPr>
          <a:xfrm>
            <a:off x="1056301" y="2541931"/>
            <a:ext cx="7031475" cy="1402425"/>
            <a:chOff x="1408401" y="3389241"/>
            <a:chExt cx="9375300" cy="1869900"/>
          </a:xfrm>
        </p:grpSpPr>
        <p:sp>
          <p:nvSpPr>
            <p:cNvPr id="800" name="Google Shape;800;p55"/>
            <p:cNvSpPr/>
            <p:nvPr/>
          </p:nvSpPr>
          <p:spPr>
            <a:xfrm>
              <a:off x="1408401" y="3389241"/>
              <a:ext cx="9375300" cy="1869900"/>
            </a:xfrm>
            <a:prstGeom prst="rect">
              <a:avLst/>
            </a:prstGeom>
            <a:solidFill>
              <a:schemeClr val="lt1"/>
            </a:solidFill>
            <a:ln cap="flat" cmpd="sng" w="12700">
              <a:solidFill>
                <a:srgbClr val="C4EDFF"/>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 sz="1000">
                  <a:solidFill>
                    <a:schemeClr val="accent1"/>
                  </a:solidFill>
                  <a:latin typeface="Arial"/>
                  <a:ea typeface="Arial"/>
                  <a:cs typeface="Arial"/>
                  <a:sym typeface="Arial"/>
                </a:rPr>
                <a:t>Webhooks</a:t>
              </a:r>
              <a:endParaRPr b="1" sz="1000">
                <a:solidFill>
                  <a:schemeClr val="accent1"/>
                </a:solidFill>
                <a:latin typeface="Arial"/>
                <a:ea typeface="Arial"/>
                <a:cs typeface="Arial"/>
                <a:sym typeface="Arial"/>
              </a:endParaRPr>
            </a:p>
          </p:txBody>
        </p:sp>
        <p:pic>
          <p:nvPicPr>
            <p:cNvPr id="801" name="Google Shape;801;p55"/>
            <p:cNvPicPr preferRelativeResize="0"/>
            <p:nvPr/>
          </p:nvPicPr>
          <p:blipFill rotWithShape="1">
            <a:blip r:embed="rId4">
              <a:alphaModFix/>
            </a:blip>
            <a:srcRect b="0" l="0" r="0" t="0"/>
            <a:stretch/>
          </p:blipFill>
          <p:spPr>
            <a:xfrm>
              <a:off x="1408404" y="4050397"/>
              <a:ext cx="1864724" cy="732119"/>
            </a:xfrm>
            <a:prstGeom prst="rect">
              <a:avLst/>
            </a:prstGeom>
            <a:noFill/>
            <a:ln>
              <a:noFill/>
            </a:ln>
          </p:spPr>
        </p:pic>
        <p:sp>
          <p:nvSpPr>
            <p:cNvPr id="802" name="Google Shape;802;p55"/>
            <p:cNvSpPr/>
            <p:nvPr/>
          </p:nvSpPr>
          <p:spPr>
            <a:xfrm>
              <a:off x="3151301" y="3541604"/>
              <a:ext cx="7190100" cy="16557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1298D9"/>
                  </a:solidFill>
                  <a:latin typeface="Arial"/>
                  <a:ea typeface="Arial"/>
                  <a:cs typeface="Arial"/>
                  <a:sym typeface="Arial"/>
                </a:rPr>
                <a:t>Enables outbound integration  by providing external applications with real-time information. Examples include:</a:t>
              </a:r>
              <a:endParaRPr sz="1000">
                <a:solidFill>
                  <a:srgbClr val="1298D9"/>
                </a:solidFill>
                <a:latin typeface="Arial"/>
                <a:ea typeface="Arial"/>
                <a:cs typeface="Arial"/>
                <a:sym typeface="Arial"/>
              </a:endParaRPr>
            </a:p>
            <a:p>
              <a:pPr indent="0" lvl="0" marL="0" marR="0" rtl="0" algn="l">
                <a:spcBef>
                  <a:spcPts val="0"/>
                </a:spcBef>
                <a:spcAft>
                  <a:spcPts val="0"/>
                </a:spcAft>
                <a:buNone/>
              </a:pPr>
              <a:r>
                <a:t/>
              </a:r>
              <a:endParaRPr sz="1000">
                <a:solidFill>
                  <a:srgbClr val="1298D9"/>
                </a:solidFill>
                <a:latin typeface="Arial"/>
                <a:ea typeface="Arial"/>
                <a:cs typeface="Arial"/>
                <a:sym typeface="Arial"/>
              </a:endParaRPr>
            </a:p>
            <a:p>
              <a:pPr indent="-292100" lvl="0" marL="457200" marR="0" rtl="0" algn="l">
                <a:spcBef>
                  <a:spcPts val="0"/>
                </a:spcBef>
                <a:spcAft>
                  <a:spcPts val="0"/>
                </a:spcAft>
                <a:buClr>
                  <a:srgbClr val="1298D9"/>
                </a:buClr>
                <a:buSzPts val="800"/>
                <a:buFont typeface="Arial"/>
                <a:buChar char="●"/>
              </a:pPr>
              <a:r>
                <a:rPr lang="en" sz="1000">
                  <a:solidFill>
                    <a:srgbClr val="1298D9"/>
                  </a:solidFill>
                  <a:latin typeface="Arial"/>
                  <a:ea typeface="Arial"/>
                  <a:cs typeface="Arial"/>
                  <a:sym typeface="Arial"/>
                </a:rPr>
                <a:t>Email provider hook</a:t>
              </a:r>
              <a:endParaRPr sz="1000">
                <a:solidFill>
                  <a:srgbClr val="1298D9"/>
                </a:solidFill>
                <a:latin typeface="Arial"/>
                <a:ea typeface="Arial"/>
                <a:cs typeface="Arial"/>
                <a:sym typeface="Arial"/>
              </a:endParaRPr>
            </a:p>
            <a:p>
              <a:pPr indent="-292100" lvl="0" marL="457200" marR="0" rtl="0" algn="l">
                <a:spcBef>
                  <a:spcPts val="0"/>
                </a:spcBef>
                <a:spcAft>
                  <a:spcPts val="0"/>
                </a:spcAft>
                <a:buClr>
                  <a:srgbClr val="1298D9"/>
                </a:buClr>
                <a:buSzPts val="800"/>
                <a:buFont typeface="Arial"/>
                <a:buChar char="●"/>
              </a:pPr>
              <a:r>
                <a:rPr lang="en" sz="1000">
                  <a:solidFill>
                    <a:srgbClr val="1298D9"/>
                  </a:solidFill>
                  <a:latin typeface="Arial"/>
                  <a:ea typeface="Arial"/>
                  <a:cs typeface="Arial"/>
                  <a:sym typeface="Arial"/>
                </a:rPr>
                <a:t>SMS provider hook</a:t>
              </a:r>
              <a:endParaRPr sz="1000">
                <a:solidFill>
                  <a:srgbClr val="1298D9"/>
                </a:solidFill>
                <a:latin typeface="Arial"/>
                <a:ea typeface="Arial"/>
                <a:cs typeface="Arial"/>
                <a:sym typeface="Arial"/>
              </a:endParaRPr>
            </a:p>
            <a:p>
              <a:pPr indent="-292100" lvl="0" marL="457200" marR="0" rtl="0" algn="l">
                <a:spcBef>
                  <a:spcPts val="0"/>
                </a:spcBef>
                <a:spcAft>
                  <a:spcPts val="0"/>
                </a:spcAft>
                <a:buClr>
                  <a:srgbClr val="1298D9"/>
                </a:buClr>
                <a:buSzPts val="800"/>
                <a:buFont typeface="Arial"/>
                <a:buChar char="●"/>
              </a:pPr>
              <a:r>
                <a:rPr lang="en" sz="1000">
                  <a:solidFill>
                    <a:srgbClr val="1298D9"/>
                  </a:solidFill>
                  <a:latin typeface="Arial"/>
                  <a:ea typeface="Arial"/>
                  <a:cs typeface="Arial"/>
                  <a:sym typeface="Arial"/>
                </a:rPr>
                <a:t>Courier hook</a:t>
              </a:r>
              <a:endParaRPr sz="1000">
                <a:solidFill>
                  <a:srgbClr val="1298D9"/>
                </a:solidFill>
                <a:latin typeface="Arial"/>
                <a:ea typeface="Arial"/>
                <a:cs typeface="Arial"/>
                <a:sym typeface="Arial"/>
              </a:endParaRPr>
            </a:p>
          </p:txBody>
        </p:sp>
      </p:grpSp>
      <p:grpSp>
        <p:nvGrpSpPr>
          <p:cNvPr id="803" name="Google Shape;803;p55"/>
          <p:cNvGrpSpPr/>
          <p:nvPr/>
        </p:nvGrpSpPr>
        <p:grpSpPr>
          <a:xfrm>
            <a:off x="1056299" y="3984275"/>
            <a:ext cx="7031476" cy="1024425"/>
            <a:chOff x="1408398" y="5312367"/>
            <a:chExt cx="9375302" cy="1365900"/>
          </a:xfrm>
        </p:grpSpPr>
        <p:sp>
          <p:nvSpPr>
            <p:cNvPr id="804" name="Google Shape;804;p55"/>
            <p:cNvSpPr/>
            <p:nvPr/>
          </p:nvSpPr>
          <p:spPr>
            <a:xfrm>
              <a:off x="1408400" y="5312367"/>
              <a:ext cx="9375300" cy="13659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Connectors</a:t>
              </a:r>
              <a:endParaRPr sz="1000">
                <a:solidFill>
                  <a:schemeClr val="dk2"/>
                </a:solidFill>
                <a:latin typeface="Arial"/>
                <a:ea typeface="Arial"/>
                <a:cs typeface="Arial"/>
                <a:sym typeface="Arial"/>
              </a:endParaRPr>
            </a:p>
          </p:txBody>
        </p:sp>
        <p:pic>
          <p:nvPicPr>
            <p:cNvPr id="805" name="Google Shape;805;p55"/>
            <p:cNvPicPr preferRelativeResize="0"/>
            <p:nvPr/>
          </p:nvPicPr>
          <p:blipFill rotWithShape="1">
            <a:blip r:embed="rId3">
              <a:alphaModFix/>
            </a:blip>
            <a:srcRect b="0" l="0" r="0" t="0"/>
            <a:stretch/>
          </p:blipFill>
          <p:spPr>
            <a:xfrm>
              <a:off x="1408398" y="5773001"/>
              <a:ext cx="1780210" cy="539199"/>
            </a:xfrm>
            <a:prstGeom prst="rect">
              <a:avLst/>
            </a:prstGeom>
            <a:noFill/>
            <a:ln>
              <a:noFill/>
            </a:ln>
          </p:spPr>
        </p:pic>
        <p:sp>
          <p:nvSpPr>
            <p:cNvPr id="806" name="Google Shape;806;p55"/>
            <p:cNvSpPr/>
            <p:nvPr/>
          </p:nvSpPr>
          <p:spPr>
            <a:xfrm>
              <a:off x="3151300" y="5469932"/>
              <a:ext cx="7190100" cy="11403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Pre-built connectors for common integrations.</a:t>
              </a:r>
              <a:endParaRPr sz="1000">
                <a:solidFill>
                  <a:schemeClr val="dk2"/>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500"/>
                                        <p:tgtEl>
                                          <p:spTgt spid="7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5"/>
                                        </p:tgtEl>
                                        <p:attrNameLst>
                                          <p:attrName>style.visibility</p:attrName>
                                        </p:attrNameLst>
                                      </p:cBhvr>
                                      <p:to>
                                        <p:strVal val="visible"/>
                                      </p:to>
                                    </p:set>
                                    <p:animEffect filter="fade" transition="in">
                                      <p:cBhvr>
                                        <p:cTn dur="500"/>
                                        <p:tgtEl>
                                          <p:spTgt spid="7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500"/>
                                        <p:tgtEl>
                                          <p:spTgt spid="7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3"/>
                                        </p:tgtEl>
                                        <p:attrNameLst>
                                          <p:attrName>style.visibility</p:attrName>
                                        </p:attrNameLst>
                                      </p:cBhvr>
                                      <p:to>
                                        <p:strVal val="visible"/>
                                      </p:to>
                                    </p:set>
                                    <p:animEffect filter="fade" transition="in">
                                      <p:cBhvr>
                                        <p:cTn dur="500"/>
                                        <p:tgtEl>
                                          <p:spTgt spid="8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8"/>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
              <a:t>Discovery Agenda</a:t>
            </a:r>
            <a:endParaRPr sz="1400"/>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p:txBody>
      </p:sp>
      <p:graphicFrame>
        <p:nvGraphicFramePr>
          <p:cNvPr id="308" name="Google Shape;308;p38"/>
          <p:cNvGraphicFramePr/>
          <p:nvPr/>
        </p:nvGraphicFramePr>
        <p:xfrm>
          <a:off x="354063" y="1153725"/>
          <a:ext cx="3000000" cy="3000000"/>
        </p:xfrm>
        <a:graphic>
          <a:graphicData uri="http://schemas.openxmlformats.org/drawingml/2006/table">
            <a:tbl>
              <a:tblPr>
                <a:noFill/>
                <a:tableStyleId>{DAE288A0-E7F9-4B1E-A646-17DB199E6124}</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Global Inventory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309" name="Google Shape;309;p38"/>
          <p:cNvSpPr/>
          <p:nvPr/>
        </p:nvSpPr>
        <p:spPr>
          <a:xfrm>
            <a:off x="354100" y="3759774"/>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5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spcBef>
                <a:spcPts val="0"/>
              </a:spcBef>
              <a:spcAft>
                <a:spcPts val="0"/>
              </a:spcAft>
              <a:buSzPts val="2500"/>
              <a:buNone/>
            </a:pPr>
            <a:r>
              <a:rPr lang="en" sz="3200"/>
              <a:t>OMX Workflow &amp; UI Builder</a:t>
            </a:r>
            <a:endParaRPr/>
          </a:p>
        </p:txBody>
      </p:sp>
      <p:sp>
        <p:nvSpPr>
          <p:cNvPr id="812" name="Google Shape;812;p5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
              <a:t>SUBJECT 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6" name="Shape 816"/>
        <p:cNvGrpSpPr/>
        <p:nvPr/>
      </p:nvGrpSpPr>
      <p:grpSpPr>
        <a:xfrm>
          <a:off x="0" y="0"/>
          <a:ext cx="0" cy="0"/>
          <a:chOff x="0" y="0"/>
          <a:chExt cx="0" cy="0"/>
        </a:xfrm>
      </p:grpSpPr>
      <p:sp>
        <p:nvSpPr>
          <p:cNvPr id="817" name="Google Shape;817;p57"/>
          <p:cNvSpPr/>
          <p:nvPr/>
        </p:nvSpPr>
        <p:spPr>
          <a:xfrm>
            <a:off x="0" y="1623630"/>
            <a:ext cx="9144000" cy="1491900"/>
          </a:xfrm>
          <a:prstGeom prst="rect">
            <a:avLst/>
          </a:prstGeom>
          <a:solidFill>
            <a:srgbClr val="26005C"/>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chemeClr val="lt1"/>
                </a:solidFill>
                <a:latin typeface="Arial"/>
                <a:ea typeface="Arial"/>
                <a:cs typeface="Arial"/>
                <a:sym typeface="Arial"/>
              </a:rPr>
              <a:t>Modules</a:t>
            </a:r>
            <a:endParaRPr b="1" i="0" sz="1400" u="none" cap="none" strike="noStrike">
              <a:solidFill>
                <a:schemeClr val="lt1"/>
              </a:solidFill>
              <a:latin typeface="Arial"/>
              <a:ea typeface="Arial"/>
              <a:cs typeface="Arial"/>
              <a:sym typeface="Arial"/>
            </a:endParaRPr>
          </a:p>
        </p:txBody>
      </p:sp>
      <p:sp>
        <p:nvSpPr>
          <p:cNvPr id="818" name="Google Shape;818;p57"/>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
              <a:t>Fluent Order Management</a:t>
            </a:r>
            <a:endParaRPr/>
          </a:p>
        </p:txBody>
      </p:sp>
      <p:grpSp>
        <p:nvGrpSpPr>
          <p:cNvPr id="819" name="Google Shape;819;p57"/>
          <p:cNvGrpSpPr/>
          <p:nvPr/>
        </p:nvGrpSpPr>
        <p:grpSpPr>
          <a:xfrm>
            <a:off x="3859" y="3820039"/>
            <a:ext cx="9144000" cy="650925"/>
            <a:chOff x="5145" y="4015439"/>
            <a:chExt cx="12192000" cy="867900"/>
          </a:xfrm>
        </p:grpSpPr>
        <p:sp>
          <p:nvSpPr>
            <p:cNvPr id="820" name="Google Shape;820;p57"/>
            <p:cNvSpPr/>
            <p:nvPr/>
          </p:nvSpPr>
          <p:spPr>
            <a:xfrm>
              <a:off x="5145" y="4015439"/>
              <a:ext cx="12192000" cy="867900"/>
            </a:xfrm>
            <a:prstGeom prst="rect">
              <a:avLst/>
            </a:prstGeom>
            <a:solidFill>
              <a:srgbClr val="0096D7"/>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chemeClr val="lt1"/>
                  </a:solidFill>
                  <a:latin typeface="Arial"/>
                  <a:ea typeface="Arial"/>
                  <a:cs typeface="Arial"/>
                  <a:sym typeface="Arial"/>
                </a:rPr>
                <a:t>Orchestration Engine</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accent6"/>
                </a:solidFill>
                <a:latin typeface="Arial"/>
                <a:ea typeface="Arial"/>
                <a:cs typeface="Arial"/>
                <a:sym typeface="Arial"/>
              </a:endParaRPr>
            </a:p>
          </p:txBody>
        </p:sp>
        <p:sp>
          <p:nvSpPr>
            <p:cNvPr id="821" name="Google Shape;821;p57"/>
            <p:cNvSpPr txBox="1"/>
            <p:nvPr/>
          </p:nvSpPr>
          <p:spPr>
            <a:xfrm>
              <a:off x="443297" y="4467087"/>
              <a:ext cx="13449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Real-time Sync</a:t>
              </a:r>
              <a:endParaRPr b="0" i="0" sz="1100" u="none" cap="none" strike="noStrike">
                <a:solidFill>
                  <a:schemeClr val="dk1"/>
                </a:solidFill>
                <a:latin typeface="Arial"/>
                <a:ea typeface="Arial"/>
                <a:cs typeface="Arial"/>
                <a:sym typeface="Arial"/>
              </a:endParaRPr>
            </a:p>
          </p:txBody>
        </p:sp>
        <p:sp>
          <p:nvSpPr>
            <p:cNvPr id="822" name="Google Shape;822;p57"/>
            <p:cNvSpPr txBox="1"/>
            <p:nvPr/>
          </p:nvSpPr>
          <p:spPr>
            <a:xfrm>
              <a:off x="4651490" y="4467087"/>
              <a:ext cx="13449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Event Tracking</a:t>
              </a:r>
              <a:endParaRPr b="0" i="0" sz="1100" u="none" cap="none" strike="noStrike">
                <a:solidFill>
                  <a:schemeClr val="dk1"/>
                </a:solidFill>
                <a:latin typeface="Arial"/>
                <a:ea typeface="Arial"/>
                <a:cs typeface="Arial"/>
                <a:sym typeface="Arial"/>
              </a:endParaRPr>
            </a:p>
          </p:txBody>
        </p:sp>
        <p:sp>
          <p:nvSpPr>
            <p:cNvPr id="823" name="Google Shape;823;p57"/>
            <p:cNvSpPr txBox="1"/>
            <p:nvPr/>
          </p:nvSpPr>
          <p:spPr>
            <a:xfrm>
              <a:off x="2639116" y="4467087"/>
              <a:ext cx="11415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Batch Sync</a:t>
              </a:r>
              <a:endParaRPr b="0" i="0" sz="1100" u="none" cap="none" strike="noStrike">
                <a:solidFill>
                  <a:schemeClr val="dk1"/>
                </a:solidFill>
                <a:latin typeface="Arial"/>
                <a:ea typeface="Arial"/>
                <a:cs typeface="Arial"/>
                <a:sym typeface="Arial"/>
              </a:endParaRPr>
            </a:p>
          </p:txBody>
        </p:sp>
        <p:sp>
          <p:nvSpPr>
            <p:cNvPr id="824" name="Google Shape;824;p57"/>
            <p:cNvSpPr txBox="1"/>
            <p:nvPr/>
          </p:nvSpPr>
          <p:spPr>
            <a:xfrm>
              <a:off x="6898874" y="4467087"/>
              <a:ext cx="16041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Availability Tracking</a:t>
              </a:r>
              <a:endParaRPr b="0" i="0" sz="1100" u="none" cap="none" strike="noStrike">
                <a:solidFill>
                  <a:schemeClr val="dk1"/>
                </a:solidFill>
                <a:latin typeface="Arial"/>
                <a:ea typeface="Arial"/>
                <a:cs typeface="Arial"/>
                <a:sym typeface="Arial"/>
              </a:endParaRPr>
            </a:p>
          </p:txBody>
        </p:sp>
        <p:sp>
          <p:nvSpPr>
            <p:cNvPr id="825" name="Google Shape;825;p57"/>
            <p:cNvSpPr txBox="1"/>
            <p:nvPr/>
          </p:nvSpPr>
          <p:spPr>
            <a:xfrm>
              <a:off x="9416266" y="4467087"/>
              <a:ext cx="24813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Trigger Events in Other Systems</a:t>
              </a:r>
              <a:endParaRPr b="0" i="0" sz="1100" u="none" cap="none" strike="noStrike">
                <a:solidFill>
                  <a:schemeClr val="dk1"/>
                </a:solidFill>
                <a:latin typeface="Arial"/>
                <a:ea typeface="Arial"/>
                <a:cs typeface="Arial"/>
                <a:sym typeface="Arial"/>
              </a:endParaRPr>
            </a:p>
          </p:txBody>
        </p:sp>
      </p:grpSp>
      <p:grpSp>
        <p:nvGrpSpPr>
          <p:cNvPr id="826" name="Google Shape;826;p57"/>
          <p:cNvGrpSpPr/>
          <p:nvPr/>
        </p:nvGrpSpPr>
        <p:grpSpPr>
          <a:xfrm>
            <a:off x="3859" y="4496412"/>
            <a:ext cx="9150300" cy="650925"/>
            <a:chOff x="-8356" y="3904171"/>
            <a:chExt cx="12200400" cy="867900"/>
          </a:xfrm>
        </p:grpSpPr>
        <p:sp>
          <p:nvSpPr>
            <p:cNvPr id="827" name="Google Shape;827;p57"/>
            <p:cNvSpPr/>
            <p:nvPr/>
          </p:nvSpPr>
          <p:spPr>
            <a:xfrm>
              <a:off x="-8356" y="3904171"/>
              <a:ext cx="12200400" cy="867900"/>
            </a:xfrm>
            <a:prstGeom prst="rect">
              <a:avLst/>
            </a:prstGeom>
            <a:solidFill>
              <a:srgbClr val="005A82"/>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chemeClr val="lt1"/>
                  </a:solidFill>
                  <a:latin typeface="Arial"/>
                  <a:ea typeface="Arial"/>
                  <a:cs typeface="Arial"/>
                  <a:sym typeface="Arial"/>
                </a:rPr>
                <a:t>Scalable Cloud</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accent6"/>
                </a:solidFill>
                <a:latin typeface="Arial"/>
                <a:ea typeface="Arial"/>
                <a:cs typeface="Arial"/>
                <a:sym typeface="Arial"/>
              </a:endParaRPr>
            </a:p>
          </p:txBody>
        </p:sp>
        <p:sp>
          <p:nvSpPr>
            <p:cNvPr id="828" name="Google Shape;828;p57"/>
            <p:cNvSpPr txBox="1"/>
            <p:nvPr/>
          </p:nvSpPr>
          <p:spPr>
            <a:xfrm>
              <a:off x="85334" y="4342456"/>
              <a:ext cx="14673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On-Demand Scale</a:t>
              </a:r>
              <a:endParaRPr b="0" i="0" sz="1100" u="none" cap="none" strike="noStrike">
                <a:solidFill>
                  <a:schemeClr val="dk1"/>
                </a:solidFill>
                <a:latin typeface="Arial"/>
                <a:ea typeface="Arial"/>
                <a:cs typeface="Arial"/>
                <a:sym typeface="Arial"/>
              </a:endParaRPr>
            </a:p>
          </p:txBody>
        </p:sp>
        <p:sp>
          <p:nvSpPr>
            <p:cNvPr id="829" name="Google Shape;829;p57"/>
            <p:cNvSpPr txBox="1"/>
            <p:nvPr/>
          </p:nvSpPr>
          <p:spPr>
            <a:xfrm>
              <a:off x="9954546" y="4342457"/>
              <a:ext cx="21597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Implementation Sandboxes</a:t>
              </a:r>
              <a:endParaRPr b="0" i="0" sz="1100" u="none" cap="none" strike="noStrike">
                <a:solidFill>
                  <a:schemeClr val="dk1"/>
                </a:solidFill>
                <a:latin typeface="Arial"/>
                <a:ea typeface="Arial"/>
                <a:cs typeface="Arial"/>
                <a:sym typeface="Arial"/>
              </a:endParaRPr>
            </a:p>
          </p:txBody>
        </p:sp>
        <p:sp>
          <p:nvSpPr>
            <p:cNvPr id="830" name="Google Shape;830;p57"/>
            <p:cNvSpPr txBox="1"/>
            <p:nvPr/>
          </p:nvSpPr>
          <p:spPr>
            <a:xfrm>
              <a:off x="6769601" y="4342456"/>
              <a:ext cx="12762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24/7 Support</a:t>
              </a:r>
              <a:endParaRPr b="0" i="0" sz="1100" u="none" cap="none" strike="noStrike">
                <a:solidFill>
                  <a:schemeClr val="dk1"/>
                </a:solidFill>
                <a:latin typeface="Arial"/>
                <a:ea typeface="Arial"/>
                <a:cs typeface="Arial"/>
                <a:sym typeface="Arial"/>
              </a:endParaRPr>
            </a:p>
          </p:txBody>
        </p:sp>
        <p:sp>
          <p:nvSpPr>
            <p:cNvPr id="831" name="Google Shape;831;p57"/>
            <p:cNvSpPr txBox="1"/>
            <p:nvPr/>
          </p:nvSpPr>
          <p:spPr>
            <a:xfrm>
              <a:off x="3363875" y="4342456"/>
              <a:ext cx="19566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Zero-Downtime Releases</a:t>
              </a:r>
              <a:endParaRPr b="0" i="0" sz="1100" u="none" cap="none" strike="noStrike">
                <a:solidFill>
                  <a:schemeClr val="dk1"/>
                </a:solidFill>
                <a:latin typeface="Arial"/>
                <a:ea typeface="Arial"/>
                <a:cs typeface="Arial"/>
                <a:sym typeface="Arial"/>
              </a:endParaRPr>
            </a:p>
          </p:txBody>
        </p:sp>
        <p:sp>
          <p:nvSpPr>
            <p:cNvPr id="832" name="Google Shape;832;p57"/>
            <p:cNvSpPr txBox="1"/>
            <p:nvPr/>
          </p:nvSpPr>
          <p:spPr>
            <a:xfrm>
              <a:off x="1585859" y="4342455"/>
              <a:ext cx="16149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Global Availability</a:t>
              </a:r>
              <a:endParaRPr b="0" i="0" sz="1100" u="none" cap="none" strike="noStrike">
                <a:solidFill>
                  <a:schemeClr val="dk1"/>
                </a:solidFill>
                <a:latin typeface="Arial"/>
                <a:ea typeface="Arial"/>
                <a:cs typeface="Arial"/>
                <a:sym typeface="Arial"/>
              </a:endParaRPr>
            </a:p>
          </p:txBody>
        </p:sp>
        <p:sp>
          <p:nvSpPr>
            <p:cNvPr id="833" name="Google Shape;833;p57"/>
            <p:cNvSpPr txBox="1"/>
            <p:nvPr/>
          </p:nvSpPr>
          <p:spPr>
            <a:xfrm>
              <a:off x="5348064" y="4342456"/>
              <a:ext cx="12762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99.95% Uptime</a:t>
              </a:r>
              <a:endParaRPr b="0" i="0" sz="1100" u="none" cap="none" strike="noStrike">
                <a:solidFill>
                  <a:schemeClr val="dk1"/>
                </a:solidFill>
                <a:latin typeface="Arial"/>
                <a:ea typeface="Arial"/>
                <a:cs typeface="Arial"/>
                <a:sym typeface="Arial"/>
              </a:endParaRPr>
            </a:p>
          </p:txBody>
        </p:sp>
        <p:sp>
          <p:nvSpPr>
            <p:cNvPr id="834" name="Google Shape;834;p57"/>
            <p:cNvSpPr txBox="1"/>
            <p:nvPr/>
          </p:nvSpPr>
          <p:spPr>
            <a:xfrm>
              <a:off x="8055672" y="4342457"/>
              <a:ext cx="17358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Single or Multi-Tenant</a:t>
              </a:r>
              <a:endParaRPr b="0" i="0" sz="1100" u="none" cap="none" strike="noStrike">
                <a:solidFill>
                  <a:schemeClr val="dk1"/>
                </a:solidFill>
                <a:latin typeface="Arial"/>
                <a:ea typeface="Arial"/>
                <a:cs typeface="Arial"/>
                <a:sym typeface="Arial"/>
              </a:endParaRPr>
            </a:p>
          </p:txBody>
        </p:sp>
      </p:grpSp>
      <p:grpSp>
        <p:nvGrpSpPr>
          <p:cNvPr id="835" name="Google Shape;835;p57"/>
          <p:cNvGrpSpPr/>
          <p:nvPr/>
        </p:nvGrpSpPr>
        <p:grpSpPr>
          <a:xfrm>
            <a:off x="1" y="3147638"/>
            <a:ext cx="9144000" cy="648000"/>
            <a:chOff x="1" y="3001334"/>
            <a:chExt cx="9144000" cy="648000"/>
          </a:xfrm>
        </p:grpSpPr>
        <p:sp>
          <p:nvSpPr>
            <p:cNvPr id="836" name="Google Shape;836;p57"/>
            <p:cNvSpPr/>
            <p:nvPr/>
          </p:nvSpPr>
          <p:spPr>
            <a:xfrm>
              <a:off x="1" y="3001334"/>
              <a:ext cx="9144000" cy="648000"/>
            </a:xfrm>
            <a:prstGeom prst="rect">
              <a:avLst/>
            </a:prstGeom>
            <a:solidFill>
              <a:schemeClr val="accent6"/>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chemeClr val="lt1"/>
                  </a:solidFill>
                  <a:latin typeface="Arial"/>
                  <a:ea typeface="Arial"/>
                  <a:cs typeface="Arial"/>
                  <a:sym typeface="Arial"/>
                </a:rPr>
                <a:t>Order Management Experience (OMX)</a:t>
              </a:r>
              <a:endParaRPr b="0" i="0" sz="1200" u="none" cap="none" strike="noStrike">
                <a:solidFill>
                  <a:schemeClr val="dk1"/>
                </a:solidFill>
                <a:latin typeface="Arial"/>
                <a:ea typeface="Arial"/>
                <a:cs typeface="Arial"/>
                <a:sym typeface="Arial"/>
              </a:endParaRPr>
            </a:p>
          </p:txBody>
        </p:sp>
        <p:sp>
          <p:nvSpPr>
            <p:cNvPr id="837" name="Google Shape;837;p57"/>
            <p:cNvSpPr txBox="1"/>
            <p:nvPr/>
          </p:nvSpPr>
          <p:spPr>
            <a:xfrm>
              <a:off x="56695"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UI Builder</a:t>
              </a:r>
              <a:endParaRPr b="0" i="0" sz="1100" u="none" cap="none" strike="noStrike">
                <a:solidFill>
                  <a:schemeClr val="dk1"/>
                </a:solidFill>
                <a:latin typeface="Arial"/>
                <a:ea typeface="Arial"/>
                <a:cs typeface="Arial"/>
                <a:sym typeface="Arial"/>
              </a:endParaRPr>
            </a:p>
          </p:txBody>
        </p:sp>
        <p:sp>
          <p:nvSpPr>
            <p:cNvPr id="838" name="Google Shape;838;p57"/>
            <p:cNvSpPr txBox="1"/>
            <p:nvPr/>
          </p:nvSpPr>
          <p:spPr>
            <a:xfrm>
              <a:off x="7370063" y="3357006"/>
              <a:ext cx="15648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GraphQL and REST APIs</a:t>
              </a:r>
              <a:endParaRPr b="0" i="0" sz="1100" u="none" cap="none" strike="noStrike">
                <a:solidFill>
                  <a:schemeClr val="dk1"/>
                </a:solidFill>
                <a:latin typeface="Arial"/>
                <a:ea typeface="Arial"/>
                <a:cs typeface="Arial"/>
                <a:sym typeface="Arial"/>
              </a:endParaRPr>
            </a:p>
          </p:txBody>
        </p:sp>
        <p:sp>
          <p:nvSpPr>
            <p:cNvPr id="839" name="Google Shape;839;p57"/>
            <p:cNvSpPr txBox="1"/>
            <p:nvPr/>
          </p:nvSpPr>
          <p:spPr>
            <a:xfrm>
              <a:off x="6230017" y="3357006"/>
              <a:ext cx="11241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Developer SDKs</a:t>
              </a:r>
              <a:endParaRPr b="0" i="0" sz="1100" u="none" cap="none" strike="noStrike">
                <a:solidFill>
                  <a:schemeClr val="dk1"/>
                </a:solidFill>
                <a:latin typeface="Arial"/>
                <a:ea typeface="Arial"/>
                <a:cs typeface="Arial"/>
                <a:sym typeface="Arial"/>
              </a:endParaRPr>
            </a:p>
          </p:txBody>
        </p:sp>
        <p:sp>
          <p:nvSpPr>
            <p:cNvPr id="840" name="Google Shape;840;p57"/>
            <p:cNvSpPr txBox="1"/>
            <p:nvPr/>
          </p:nvSpPr>
          <p:spPr>
            <a:xfrm>
              <a:off x="1374791"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chemeClr val="lt1"/>
                  </a:solidFill>
                  <a:latin typeface="Arial"/>
                  <a:ea typeface="Arial"/>
                  <a:cs typeface="Arial"/>
                  <a:sym typeface="Arial"/>
                </a:rPr>
                <a:t>UI Component Library</a:t>
              </a:r>
              <a:endParaRPr b="0" i="0" sz="1100" u="none" cap="none" strike="noStrike">
                <a:solidFill>
                  <a:schemeClr val="dk1"/>
                </a:solidFill>
                <a:latin typeface="Arial"/>
                <a:ea typeface="Arial"/>
                <a:cs typeface="Arial"/>
                <a:sym typeface="Arial"/>
              </a:endParaRPr>
            </a:p>
          </p:txBody>
        </p:sp>
        <p:sp>
          <p:nvSpPr>
            <p:cNvPr id="841" name="Google Shape;841;p57"/>
            <p:cNvSpPr txBox="1"/>
            <p:nvPr/>
          </p:nvSpPr>
          <p:spPr>
            <a:xfrm>
              <a:off x="4010983"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Workflow Builder</a:t>
              </a:r>
              <a:endParaRPr b="0" i="0" sz="1100" u="none" cap="none" strike="noStrike">
                <a:solidFill>
                  <a:schemeClr val="dk1"/>
                </a:solidFill>
                <a:latin typeface="Arial"/>
                <a:ea typeface="Arial"/>
                <a:cs typeface="Arial"/>
                <a:sym typeface="Arial"/>
              </a:endParaRPr>
            </a:p>
          </p:txBody>
        </p:sp>
        <p:sp>
          <p:nvSpPr>
            <p:cNvPr id="842" name="Google Shape;842;p57"/>
            <p:cNvSpPr txBox="1"/>
            <p:nvPr/>
          </p:nvSpPr>
          <p:spPr>
            <a:xfrm>
              <a:off x="5329079" y="3357006"/>
              <a:ext cx="8847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Rule Library</a:t>
              </a:r>
              <a:endParaRPr b="0" i="0" sz="1100" u="none" cap="none" strike="noStrike">
                <a:solidFill>
                  <a:schemeClr val="dk1"/>
                </a:solidFill>
                <a:latin typeface="Arial"/>
                <a:ea typeface="Arial"/>
                <a:cs typeface="Arial"/>
                <a:sym typeface="Arial"/>
              </a:endParaRPr>
            </a:p>
          </p:txBody>
        </p:sp>
        <p:sp>
          <p:nvSpPr>
            <p:cNvPr id="843" name="Google Shape;843;p57"/>
            <p:cNvSpPr txBox="1"/>
            <p:nvPr/>
          </p:nvSpPr>
          <p:spPr>
            <a:xfrm>
              <a:off x="2692887"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OMX Design System</a:t>
              </a:r>
              <a:endParaRPr b="0" i="0" sz="1100" u="none" cap="none" strike="noStrike">
                <a:solidFill>
                  <a:schemeClr val="dk1"/>
                </a:solidFill>
                <a:latin typeface="Arial"/>
                <a:ea typeface="Arial"/>
                <a:cs typeface="Arial"/>
                <a:sym typeface="Arial"/>
              </a:endParaRPr>
            </a:p>
          </p:txBody>
        </p:sp>
      </p:grpSp>
      <p:sp>
        <p:nvSpPr>
          <p:cNvPr id="844" name="Google Shape;844;p57"/>
          <p:cNvSpPr/>
          <p:nvPr/>
        </p:nvSpPr>
        <p:spPr>
          <a:xfrm>
            <a:off x="-6269" y="919230"/>
            <a:ext cx="9150300" cy="678300"/>
          </a:xfrm>
          <a:prstGeom prst="rect">
            <a:avLst/>
          </a:prstGeom>
          <a:solidFill>
            <a:schemeClr val="dk2"/>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chemeClr val="lt1"/>
                </a:solidFill>
                <a:latin typeface="Arial"/>
                <a:ea typeface="Arial"/>
                <a:cs typeface="Arial"/>
                <a:sym typeface="Arial"/>
              </a:rPr>
              <a:t>Web Apps</a:t>
            </a:r>
            <a:endParaRPr b="1" i="0" sz="1400" u="none" cap="none" strike="noStrike">
              <a:solidFill>
                <a:srgbClr val="26005C"/>
              </a:solidFill>
              <a:latin typeface="Arial"/>
              <a:ea typeface="Arial"/>
              <a:cs typeface="Arial"/>
              <a:sym typeface="Arial"/>
            </a:endParaRPr>
          </a:p>
        </p:txBody>
      </p:sp>
      <p:sp>
        <p:nvSpPr>
          <p:cNvPr id="845" name="Google Shape;845;p57"/>
          <p:cNvSpPr txBox="1"/>
          <p:nvPr/>
        </p:nvSpPr>
        <p:spPr>
          <a:xfrm>
            <a:off x="694944" y="1303496"/>
            <a:ext cx="18147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Fluent Order Management</a:t>
            </a:r>
            <a:endParaRPr b="0" i="0" sz="1100" u="none" cap="none" strike="noStrike">
              <a:solidFill>
                <a:schemeClr val="dk1"/>
              </a:solidFill>
              <a:latin typeface="Arial"/>
              <a:ea typeface="Arial"/>
              <a:cs typeface="Arial"/>
              <a:sym typeface="Arial"/>
            </a:endParaRPr>
          </a:p>
        </p:txBody>
      </p:sp>
      <p:sp>
        <p:nvSpPr>
          <p:cNvPr id="846" name="Google Shape;846;p57"/>
          <p:cNvSpPr txBox="1"/>
          <p:nvPr/>
        </p:nvSpPr>
        <p:spPr>
          <a:xfrm>
            <a:off x="3067008" y="1303496"/>
            <a:ext cx="11265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Fluent Store</a:t>
            </a:r>
            <a:endParaRPr b="0" i="0" sz="1100" u="none" cap="none" strike="noStrike">
              <a:solidFill>
                <a:schemeClr val="dk1"/>
              </a:solidFill>
              <a:latin typeface="Arial"/>
              <a:ea typeface="Arial"/>
              <a:cs typeface="Arial"/>
              <a:sym typeface="Arial"/>
            </a:endParaRPr>
          </a:p>
        </p:txBody>
      </p:sp>
      <p:sp>
        <p:nvSpPr>
          <p:cNvPr id="847" name="Google Shape;847;p57"/>
          <p:cNvSpPr txBox="1"/>
          <p:nvPr/>
        </p:nvSpPr>
        <p:spPr>
          <a:xfrm>
            <a:off x="4750807" y="1303496"/>
            <a:ext cx="13995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Custom Web Apps</a:t>
            </a:r>
            <a:endParaRPr b="0" i="0" sz="1100" u="none" cap="none" strike="noStrike">
              <a:solidFill>
                <a:schemeClr val="dk1"/>
              </a:solidFill>
              <a:latin typeface="Arial"/>
              <a:ea typeface="Arial"/>
              <a:cs typeface="Arial"/>
              <a:sym typeface="Arial"/>
            </a:endParaRPr>
          </a:p>
        </p:txBody>
      </p:sp>
      <p:sp>
        <p:nvSpPr>
          <p:cNvPr id="848" name="Google Shape;848;p57"/>
          <p:cNvSpPr txBox="1"/>
          <p:nvPr/>
        </p:nvSpPr>
        <p:spPr>
          <a:xfrm>
            <a:off x="6707555" y="1303496"/>
            <a:ext cx="18609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 sz="900" u="none" cap="none" strike="noStrike">
                <a:solidFill>
                  <a:schemeClr val="lt1"/>
                </a:solidFill>
                <a:latin typeface="Arial"/>
                <a:ea typeface="Arial"/>
                <a:cs typeface="Arial"/>
                <a:sym typeface="Arial"/>
              </a:rPr>
              <a:t>Headless / Third Party Apps</a:t>
            </a:r>
            <a:endParaRPr b="0" i="0" sz="1100" u="none" cap="none" strike="noStrike">
              <a:solidFill>
                <a:schemeClr val="dk1"/>
              </a:solidFill>
              <a:latin typeface="Arial"/>
              <a:ea typeface="Arial"/>
              <a:cs typeface="Arial"/>
              <a:sym typeface="Arial"/>
            </a:endParaRPr>
          </a:p>
        </p:txBody>
      </p:sp>
      <p:sp>
        <p:nvSpPr>
          <p:cNvPr id="849" name="Google Shape;849;p57"/>
          <p:cNvSpPr txBox="1"/>
          <p:nvPr/>
        </p:nvSpPr>
        <p:spPr>
          <a:xfrm>
            <a:off x="649634" y="2776771"/>
            <a:ext cx="1187700"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 sz="900" u="none" cap="none" strike="noStrike">
                <a:solidFill>
                  <a:srgbClr val="FFFFFF"/>
                </a:solidFill>
                <a:latin typeface="Arial"/>
                <a:ea typeface="Arial"/>
                <a:cs typeface="Arial"/>
                <a:sym typeface="Arial"/>
              </a:rPr>
              <a:t>Availability</a:t>
            </a:r>
            <a:endParaRPr b="0" i="0" sz="1100" u="none" cap="none" strike="noStrike">
              <a:solidFill>
                <a:srgbClr val="000000"/>
              </a:solidFill>
              <a:latin typeface="Arial"/>
              <a:ea typeface="Arial"/>
              <a:cs typeface="Arial"/>
              <a:sym typeface="Arial"/>
            </a:endParaRPr>
          </a:p>
        </p:txBody>
      </p:sp>
      <p:sp>
        <p:nvSpPr>
          <p:cNvPr id="850" name="Google Shape;850;p57"/>
          <p:cNvSpPr txBox="1"/>
          <p:nvPr/>
        </p:nvSpPr>
        <p:spPr>
          <a:xfrm>
            <a:off x="7257766" y="2776771"/>
            <a:ext cx="12366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 sz="900" u="none" cap="none" strike="noStrike">
                <a:solidFill>
                  <a:srgbClr val="FFFFFF"/>
                </a:solidFill>
                <a:latin typeface="Arial"/>
                <a:ea typeface="Arial"/>
                <a:cs typeface="Arial"/>
                <a:sym typeface="Arial"/>
              </a:rPr>
              <a:t>Service</a:t>
            </a:r>
            <a:endParaRPr b="0" i="0" sz="1100" u="none" cap="none" strike="noStrike">
              <a:solidFill>
                <a:srgbClr val="000000"/>
              </a:solidFill>
              <a:latin typeface="Arial"/>
              <a:ea typeface="Arial"/>
              <a:cs typeface="Arial"/>
              <a:sym typeface="Arial"/>
            </a:endParaRPr>
          </a:p>
        </p:txBody>
      </p:sp>
      <p:sp>
        <p:nvSpPr>
          <p:cNvPr id="851" name="Google Shape;851;p57"/>
          <p:cNvSpPr txBox="1"/>
          <p:nvPr/>
        </p:nvSpPr>
        <p:spPr>
          <a:xfrm>
            <a:off x="5602658"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 sz="900" u="none" cap="none" strike="noStrike">
                <a:solidFill>
                  <a:srgbClr val="FFFFFF"/>
                </a:solidFill>
                <a:latin typeface="Arial"/>
                <a:ea typeface="Arial"/>
                <a:cs typeface="Arial"/>
                <a:sym typeface="Arial"/>
              </a:rPr>
              <a:t>Store</a:t>
            </a:r>
            <a:endParaRPr b="0" i="0" sz="1100" u="none" cap="none" strike="noStrike">
              <a:solidFill>
                <a:srgbClr val="000000"/>
              </a:solidFill>
              <a:latin typeface="Arial"/>
              <a:ea typeface="Arial"/>
              <a:cs typeface="Arial"/>
              <a:sym typeface="Arial"/>
            </a:endParaRPr>
          </a:p>
        </p:txBody>
      </p:sp>
      <p:sp>
        <p:nvSpPr>
          <p:cNvPr id="852" name="Google Shape;852;p57"/>
          <p:cNvSpPr txBox="1"/>
          <p:nvPr/>
        </p:nvSpPr>
        <p:spPr>
          <a:xfrm>
            <a:off x="3947550"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 sz="900" u="none" cap="none" strike="noStrike">
                <a:solidFill>
                  <a:srgbClr val="FFFFFF"/>
                </a:solidFill>
                <a:latin typeface="Arial"/>
                <a:ea typeface="Arial"/>
                <a:cs typeface="Arial"/>
                <a:sym typeface="Arial"/>
              </a:rPr>
              <a:t>Inventory</a:t>
            </a:r>
            <a:endParaRPr b="0" i="0" sz="1100" u="none" cap="none" strike="noStrike">
              <a:solidFill>
                <a:srgbClr val="000000"/>
              </a:solidFill>
              <a:latin typeface="Arial"/>
              <a:ea typeface="Arial"/>
              <a:cs typeface="Arial"/>
              <a:sym typeface="Arial"/>
            </a:endParaRPr>
          </a:p>
        </p:txBody>
      </p:sp>
      <p:sp>
        <p:nvSpPr>
          <p:cNvPr id="853" name="Google Shape;853;p57"/>
          <p:cNvSpPr txBox="1"/>
          <p:nvPr/>
        </p:nvSpPr>
        <p:spPr>
          <a:xfrm>
            <a:off x="2292442"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 sz="900" u="none" cap="none" strike="noStrike">
                <a:solidFill>
                  <a:srgbClr val="FFFFFF"/>
                </a:solidFill>
                <a:latin typeface="Arial"/>
                <a:ea typeface="Arial"/>
                <a:cs typeface="Arial"/>
                <a:sym typeface="Arial"/>
              </a:rPr>
              <a:t>Orchestration</a:t>
            </a:r>
            <a:endParaRPr b="0" i="0" sz="1100" u="none" cap="none" strike="noStrike">
              <a:solidFill>
                <a:srgbClr val="000000"/>
              </a:solidFill>
              <a:latin typeface="Arial"/>
              <a:ea typeface="Arial"/>
              <a:cs typeface="Arial"/>
              <a:sym typeface="Arial"/>
            </a:endParaRPr>
          </a:p>
        </p:txBody>
      </p:sp>
      <p:pic>
        <p:nvPicPr>
          <p:cNvPr id="854" name="Google Shape;854;p57"/>
          <p:cNvPicPr preferRelativeResize="0"/>
          <p:nvPr/>
        </p:nvPicPr>
        <p:blipFill rotWithShape="1">
          <a:blip r:embed="rId3">
            <a:alphaModFix/>
          </a:blip>
          <a:srcRect b="0" l="0" r="0" t="0"/>
          <a:stretch/>
        </p:blipFill>
        <p:spPr>
          <a:xfrm>
            <a:off x="1478718" y="1703156"/>
            <a:ext cx="2282272" cy="1630194"/>
          </a:xfrm>
          <a:prstGeom prst="rect">
            <a:avLst/>
          </a:prstGeom>
          <a:noFill/>
          <a:ln>
            <a:noFill/>
          </a:ln>
        </p:spPr>
      </p:pic>
      <p:pic>
        <p:nvPicPr>
          <p:cNvPr id="855" name="Google Shape;855;p57"/>
          <p:cNvPicPr preferRelativeResize="0"/>
          <p:nvPr/>
        </p:nvPicPr>
        <p:blipFill rotWithShape="1">
          <a:blip r:embed="rId4">
            <a:alphaModFix/>
          </a:blip>
          <a:srcRect b="0" l="0" r="0" t="0"/>
          <a:stretch/>
        </p:blipFill>
        <p:spPr>
          <a:xfrm>
            <a:off x="3120356" y="1703156"/>
            <a:ext cx="1734215" cy="1630799"/>
          </a:xfrm>
          <a:prstGeom prst="rect">
            <a:avLst/>
          </a:prstGeom>
          <a:noFill/>
          <a:ln>
            <a:noFill/>
          </a:ln>
        </p:spPr>
      </p:pic>
      <p:pic>
        <p:nvPicPr>
          <p:cNvPr id="856" name="Google Shape;856;p57"/>
          <p:cNvPicPr preferRelativeResize="0"/>
          <p:nvPr/>
        </p:nvPicPr>
        <p:blipFill rotWithShape="1">
          <a:blip r:embed="rId5">
            <a:alphaModFix/>
          </a:blip>
          <a:srcRect b="0" l="0" r="0" t="0"/>
          <a:stretch/>
        </p:blipFill>
        <p:spPr>
          <a:xfrm>
            <a:off x="4531938" y="1703156"/>
            <a:ext cx="2210703" cy="1630194"/>
          </a:xfrm>
          <a:prstGeom prst="rect">
            <a:avLst/>
          </a:prstGeom>
          <a:noFill/>
          <a:ln>
            <a:noFill/>
          </a:ln>
        </p:spPr>
      </p:pic>
      <p:pic>
        <p:nvPicPr>
          <p:cNvPr id="857" name="Google Shape;857;p57"/>
          <p:cNvPicPr preferRelativeResize="0"/>
          <p:nvPr/>
        </p:nvPicPr>
        <p:blipFill rotWithShape="1">
          <a:blip r:embed="rId6">
            <a:alphaModFix/>
          </a:blip>
          <a:srcRect b="0" l="0" r="0" t="0"/>
          <a:stretch/>
        </p:blipFill>
        <p:spPr>
          <a:xfrm>
            <a:off x="6437219" y="1703156"/>
            <a:ext cx="2854828" cy="1630194"/>
          </a:xfrm>
          <a:prstGeom prst="rect">
            <a:avLst/>
          </a:prstGeom>
          <a:noFill/>
          <a:ln>
            <a:noFill/>
          </a:ln>
        </p:spPr>
      </p:pic>
      <p:pic>
        <p:nvPicPr>
          <p:cNvPr id="858" name="Google Shape;858;p57"/>
          <p:cNvPicPr preferRelativeResize="0"/>
          <p:nvPr/>
        </p:nvPicPr>
        <p:blipFill rotWithShape="1">
          <a:blip r:embed="rId7">
            <a:alphaModFix/>
          </a:blip>
          <a:srcRect b="0" l="0" r="0" t="0"/>
          <a:stretch/>
        </p:blipFill>
        <p:spPr>
          <a:xfrm>
            <a:off x="-36321" y="1703297"/>
            <a:ext cx="1630801" cy="16307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58"/>
          <p:cNvSpPr/>
          <p:nvPr/>
        </p:nvSpPr>
        <p:spPr>
          <a:xfrm>
            <a:off x="0" y="1316901"/>
            <a:ext cx="9144000" cy="365700"/>
          </a:xfrm>
          <a:prstGeom prst="rect">
            <a:avLst/>
          </a:prstGeom>
          <a:solidFill>
            <a:srgbClr val="26005C"/>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chemeClr val="lt1"/>
                </a:solidFill>
                <a:latin typeface="Arial"/>
                <a:ea typeface="Arial"/>
                <a:cs typeface="Arial"/>
                <a:sym typeface="Arial"/>
              </a:rPr>
              <a:t>Modules</a:t>
            </a:r>
            <a:endParaRPr b="0" i="0" sz="1100" u="none" cap="none" strike="noStrike">
              <a:solidFill>
                <a:schemeClr val="dk1"/>
              </a:solidFill>
              <a:latin typeface="Arial"/>
              <a:ea typeface="Arial"/>
              <a:cs typeface="Arial"/>
              <a:sym typeface="Arial"/>
            </a:endParaRPr>
          </a:p>
        </p:txBody>
      </p:sp>
      <p:sp>
        <p:nvSpPr>
          <p:cNvPr id="864" name="Google Shape;864;p58"/>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
              <a:t>Fluent Order Management</a:t>
            </a:r>
            <a:endParaRPr/>
          </a:p>
        </p:txBody>
      </p:sp>
      <p:sp>
        <p:nvSpPr>
          <p:cNvPr id="865" name="Google Shape;865;p58"/>
          <p:cNvSpPr/>
          <p:nvPr/>
        </p:nvSpPr>
        <p:spPr>
          <a:xfrm>
            <a:off x="0" y="924576"/>
            <a:ext cx="9144000" cy="362400"/>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FFFFFF"/>
                </a:solidFill>
                <a:latin typeface="Arial"/>
                <a:ea typeface="Arial"/>
                <a:cs typeface="Arial"/>
                <a:sym typeface="Arial"/>
              </a:rPr>
              <a:t>Web Apps</a:t>
            </a:r>
            <a:endParaRPr b="0" i="0" sz="1100" u="none" cap="none" strike="noStrike">
              <a:solidFill>
                <a:srgbClr val="FFFFFF"/>
              </a:solidFill>
              <a:latin typeface="Arial"/>
              <a:ea typeface="Arial"/>
              <a:cs typeface="Arial"/>
              <a:sym typeface="Arial"/>
            </a:endParaRPr>
          </a:p>
        </p:txBody>
      </p:sp>
      <p:sp>
        <p:nvSpPr>
          <p:cNvPr id="866" name="Google Shape;866;p58"/>
          <p:cNvSpPr/>
          <p:nvPr/>
        </p:nvSpPr>
        <p:spPr>
          <a:xfrm>
            <a:off x="1" y="4391881"/>
            <a:ext cx="9144000" cy="362400"/>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None/>
            </a:pPr>
            <a:r>
              <a:rPr b="1" i="0" lang="en"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867" name="Google Shape;867;p58"/>
          <p:cNvSpPr/>
          <p:nvPr/>
        </p:nvSpPr>
        <p:spPr>
          <a:xfrm>
            <a:off x="1155" y="4785855"/>
            <a:ext cx="9144000" cy="362400"/>
          </a:xfrm>
          <a:prstGeom prst="rect">
            <a:avLst/>
          </a:prstGeom>
          <a:solidFill>
            <a:srgbClr val="005A8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FFFFFF"/>
                </a:solidFill>
                <a:latin typeface="Arial"/>
                <a:ea typeface="Arial"/>
                <a:cs typeface="Arial"/>
                <a:sym typeface="Arial"/>
              </a:rPr>
              <a:t>Scalable Cloud</a:t>
            </a:r>
            <a:endParaRPr b="0" i="0" sz="1100" u="none" cap="none" strike="noStrike">
              <a:solidFill>
                <a:srgbClr val="FFFFFF"/>
              </a:solidFill>
              <a:latin typeface="Arial"/>
              <a:ea typeface="Arial"/>
              <a:cs typeface="Arial"/>
              <a:sym typeface="Arial"/>
            </a:endParaRPr>
          </a:p>
        </p:txBody>
      </p:sp>
      <p:sp>
        <p:nvSpPr>
          <p:cNvPr id="868" name="Google Shape;868;p58"/>
          <p:cNvSpPr/>
          <p:nvPr/>
        </p:nvSpPr>
        <p:spPr>
          <a:xfrm>
            <a:off x="0" y="1715775"/>
            <a:ext cx="9144000" cy="26430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chemeClr val="accent6"/>
                </a:solidFill>
                <a:latin typeface="Arial"/>
                <a:ea typeface="Arial"/>
                <a:cs typeface="Arial"/>
                <a:sym typeface="Arial"/>
              </a:rPr>
              <a:t>Order Management Experience (OMX)</a:t>
            </a:r>
            <a:endParaRPr b="0" i="0" sz="1200" u="none" cap="none" strike="noStrike">
              <a:solidFill>
                <a:schemeClr val="accent6"/>
              </a:solidFill>
              <a:latin typeface="Arial"/>
              <a:ea typeface="Arial"/>
              <a:cs typeface="Arial"/>
              <a:sym typeface="Arial"/>
            </a:endParaRPr>
          </a:p>
        </p:txBody>
      </p:sp>
      <p:grpSp>
        <p:nvGrpSpPr>
          <p:cNvPr id="869" name="Google Shape;869;p58"/>
          <p:cNvGrpSpPr/>
          <p:nvPr/>
        </p:nvGrpSpPr>
        <p:grpSpPr>
          <a:xfrm>
            <a:off x="1561386" y="2110017"/>
            <a:ext cx="6022395" cy="2198658"/>
            <a:chOff x="1056348" y="1872315"/>
            <a:chExt cx="7031401" cy="2747979"/>
          </a:xfrm>
        </p:grpSpPr>
        <p:sp>
          <p:nvSpPr>
            <p:cNvPr id="870" name="Google Shape;870;p58"/>
            <p:cNvSpPr/>
            <p:nvPr/>
          </p:nvSpPr>
          <p:spPr>
            <a:xfrm>
              <a:off x="5423000" y="1872316"/>
              <a:ext cx="2331000" cy="2472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 sz="1000" u="none" cap="none" strike="noStrike">
                  <a:solidFill>
                    <a:schemeClr val="accent6"/>
                  </a:solidFill>
                  <a:latin typeface="Arial"/>
                  <a:ea typeface="Arial"/>
                  <a:cs typeface="Arial"/>
                  <a:sym typeface="Arial"/>
                </a:rPr>
                <a:t>Extend</a:t>
              </a:r>
              <a:endParaRPr b="0" i="0" sz="1000" u="none" cap="none" strike="noStrike">
                <a:solidFill>
                  <a:schemeClr val="accent6"/>
                </a:solidFill>
                <a:latin typeface="Arial"/>
                <a:ea typeface="Arial"/>
                <a:cs typeface="Arial"/>
                <a:sym typeface="Arial"/>
              </a:endParaRPr>
            </a:p>
          </p:txBody>
        </p:sp>
        <p:sp>
          <p:nvSpPr>
            <p:cNvPr id="871" name="Google Shape;871;p58"/>
            <p:cNvSpPr/>
            <p:nvPr/>
          </p:nvSpPr>
          <p:spPr>
            <a:xfrm>
              <a:off x="2361492" y="1872315"/>
              <a:ext cx="2331000" cy="2472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chemeClr val="accent6"/>
                  </a:solidFill>
                  <a:latin typeface="Arial"/>
                  <a:ea typeface="Arial"/>
                  <a:cs typeface="Arial"/>
                  <a:sym typeface="Arial"/>
                </a:rPr>
                <a:t>Configure</a:t>
              </a:r>
              <a:endParaRPr b="0" i="0" sz="1000" u="none" cap="none" strike="noStrike">
                <a:solidFill>
                  <a:schemeClr val="accent6"/>
                </a:solidFill>
                <a:latin typeface="Arial"/>
                <a:ea typeface="Arial"/>
                <a:cs typeface="Arial"/>
                <a:sym typeface="Arial"/>
              </a:endParaRPr>
            </a:p>
          </p:txBody>
        </p:sp>
        <p:sp>
          <p:nvSpPr>
            <p:cNvPr id="872" name="Google Shape;872;p58"/>
            <p:cNvSpPr/>
            <p:nvPr/>
          </p:nvSpPr>
          <p:spPr>
            <a:xfrm>
              <a:off x="1056348" y="3427494"/>
              <a:ext cx="7031400" cy="1192800"/>
            </a:xfrm>
            <a:prstGeom prst="rect">
              <a:avLst/>
            </a:prstGeom>
            <a:solidFill>
              <a:schemeClr val="lt1"/>
            </a:solidFill>
            <a:ln cap="flat" cmpd="sng" w="12700">
              <a:solidFill>
                <a:srgbClr val="C4EDFF"/>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accent1"/>
                  </a:solidFill>
                  <a:latin typeface="Arial"/>
                  <a:ea typeface="Arial"/>
                  <a:cs typeface="Arial"/>
                  <a:sym typeface="Arial"/>
                </a:rPr>
                <a:t>Workflow Builder</a:t>
              </a:r>
              <a:endParaRPr b="1" i="0" sz="1000" u="none" cap="none" strike="noStrike">
                <a:solidFill>
                  <a:schemeClr val="accent1"/>
                </a:solidFill>
                <a:latin typeface="Arial"/>
                <a:ea typeface="Arial"/>
                <a:cs typeface="Arial"/>
                <a:sym typeface="Arial"/>
              </a:endParaRPr>
            </a:p>
          </p:txBody>
        </p:sp>
        <p:sp>
          <p:nvSpPr>
            <p:cNvPr id="873" name="Google Shape;873;p58"/>
            <p:cNvSpPr/>
            <p:nvPr/>
          </p:nvSpPr>
          <p:spPr>
            <a:xfrm>
              <a:off x="1056349" y="2137283"/>
              <a:ext cx="7031400" cy="11928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UI Builder</a:t>
              </a:r>
              <a:endParaRPr b="1" i="0" sz="1000" u="none" cap="none" strike="noStrike">
                <a:solidFill>
                  <a:schemeClr val="dk2"/>
                </a:solidFill>
                <a:latin typeface="Arial"/>
                <a:ea typeface="Arial"/>
                <a:cs typeface="Arial"/>
                <a:sym typeface="Arial"/>
              </a:endParaRPr>
            </a:p>
          </p:txBody>
        </p:sp>
        <p:sp>
          <p:nvSpPr>
            <p:cNvPr id="874" name="Google Shape;874;p58"/>
            <p:cNvSpPr/>
            <p:nvPr/>
          </p:nvSpPr>
          <p:spPr>
            <a:xfrm>
              <a:off x="5423000" y="4015943"/>
              <a:ext cx="2331000" cy="1998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1298D9"/>
                  </a:solidFill>
                  <a:latin typeface="Arial"/>
                  <a:ea typeface="Arial"/>
                  <a:cs typeface="Arial"/>
                  <a:sym typeface="Arial"/>
                </a:rPr>
                <a:t>Rules SDK</a:t>
              </a:r>
              <a:endParaRPr b="0" i="0" sz="1000" u="none" cap="none" strike="noStrike">
                <a:solidFill>
                  <a:srgbClr val="1298D9"/>
                </a:solidFill>
                <a:latin typeface="Arial"/>
                <a:ea typeface="Arial"/>
                <a:cs typeface="Arial"/>
                <a:sym typeface="Arial"/>
              </a:endParaRPr>
            </a:p>
          </p:txBody>
        </p:sp>
        <p:sp>
          <p:nvSpPr>
            <p:cNvPr id="875" name="Google Shape;875;p58"/>
            <p:cNvSpPr/>
            <p:nvPr/>
          </p:nvSpPr>
          <p:spPr>
            <a:xfrm>
              <a:off x="2363518" y="2448132"/>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UI Templates</a:t>
              </a:r>
              <a:endParaRPr b="0" i="0" sz="1000" u="none" cap="none" strike="noStrike">
                <a:solidFill>
                  <a:schemeClr val="dk2"/>
                </a:solidFill>
                <a:latin typeface="Arial"/>
                <a:ea typeface="Arial"/>
                <a:cs typeface="Arial"/>
                <a:sym typeface="Arial"/>
              </a:endParaRPr>
            </a:p>
          </p:txBody>
        </p:sp>
        <p:sp>
          <p:nvSpPr>
            <p:cNvPr id="876" name="Google Shape;876;p58"/>
            <p:cNvSpPr/>
            <p:nvPr/>
          </p:nvSpPr>
          <p:spPr>
            <a:xfrm>
              <a:off x="2363518" y="2963315"/>
              <a:ext cx="53925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OMX Design System</a:t>
              </a:r>
              <a:endParaRPr b="0" i="0" sz="1000" u="none" cap="none" strike="noStrike">
                <a:solidFill>
                  <a:schemeClr val="dk2"/>
                </a:solidFill>
                <a:latin typeface="Arial"/>
                <a:ea typeface="Arial"/>
                <a:cs typeface="Arial"/>
                <a:sym typeface="Arial"/>
              </a:endParaRPr>
            </a:p>
          </p:txBody>
        </p:sp>
        <p:sp>
          <p:nvSpPr>
            <p:cNvPr id="877" name="Google Shape;877;p58"/>
            <p:cNvSpPr/>
            <p:nvPr/>
          </p:nvSpPr>
          <p:spPr>
            <a:xfrm>
              <a:off x="5423000" y="2705945"/>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Component SDK</a:t>
              </a:r>
              <a:endParaRPr b="0" i="0" sz="1000" u="none" cap="none" strike="noStrike">
                <a:solidFill>
                  <a:schemeClr val="dk2"/>
                </a:solidFill>
                <a:latin typeface="Arial"/>
                <a:ea typeface="Arial"/>
                <a:cs typeface="Arial"/>
                <a:sym typeface="Arial"/>
              </a:endParaRPr>
            </a:p>
          </p:txBody>
        </p:sp>
        <p:pic>
          <p:nvPicPr>
            <p:cNvPr id="878" name="Google Shape;878;p58"/>
            <p:cNvPicPr preferRelativeResize="0"/>
            <p:nvPr/>
          </p:nvPicPr>
          <p:blipFill rotWithShape="1">
            <a:blip r:embed="rId3">
              <a:alphaModFix/>
            </a:blip>
            <a:srcRect b="0" l="0" r="0" t="0"/>
            <a:stretch/>
          </p:blipFill>
          <p:spPr>
            <a:xfrm>
              <a:off x="1056350" y="3881294"/>
              <a:ext cx="1398543" cy="502507"/>
            </a:xfrm>
            <a:prstGeom prst="rect">
              <a:avLst/>
            </a:prstGeom>
            <a:noFill/>
            <a:ln>
              <a:noFill/>
            </a:ln>
          </p:spPr>
        </p:pic>
        <p:pic>
          <p:nvPicPr>
            <p:cNvPr id="879" name="Google Shape;879;p58"/>
            <p:cNvPicPr preferRelativeResize="0"/>
            <p:nvPr/>
          </p:nvPicPr>
          <p:blipFill rotWithShape="1">
            <a:blip r:embed="rId4">
              <a:alphaModFix/>
            </a:blip>
            <a:srcRect b="0" l="0" r="0" t="0"/>
            <a:stretch/>
          </p:blipFill>
          <p:spPr>
            <a:xfrm>
              <a:off x="1056348" y="2627575"/>
              <a:ext cx="1335159" cy="404399"/>
            </a:xfrm>
            <a:prstGeom prst="rect">
              <a:avLst/>
            </a:prstGeom>
            <a:noFill/>
            <a:ln>
              <a:noFill/>
            </a:ln>
          </p:spPr>
        </p:pic>
        <p:sp>
          <p:nvSpPr>
            <p:cNvPr id="880" name="Google Shape;880;p58"/>
            <p:cNvSpPr/>
            <p:nvPr/>
          </p:nvSpPr>
          <p:spPr>
            <a:xfrm>
              <a:off x="2361518" y="3755074"/>
              <a:ext cx="2331000" cy="1998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1298D9"/>
                  </a:solidFill>
                  <a:latin typeface="Arial"/>
                  <a:ea typeface="Arial"/>
                  <a:cs typeface="Arial"/>
                  <a:sym typeface="Arial"/>
                </a:rPr>
                <a:t>Workflow Templates</a:t>
              </a:r>
              <a:endParaRPr b="0" i="0" sz="1000" u="none" cap="none" strike="noStrike">
                <a:solidFill>
                  <a:srgbClr val="1298D9"/>
                </a:solidFill>
                <a:latin typeface="Arial"/>
                <a:ea typeface="Arial"/>
                <a:cs typeface="Arial"/>
                <a:sym typeface="Arial"/>
              </a:endParaRPr>
            </a:p>
          </p:txBody>
        </p:sp>
        <p:sp>
          <p:nvSpPr>
            <p:cNvPr id="881" name="Google Shape;881;p58"/>
            <p:cNvSpPr/>
            <p:nvPr/>
          </p:nvSpPr>
          <p:spPr>
            <a:xfrm>
              <a:off x="2361518" y="4015943"/>
              <a:ext cx="2331000" cy="1998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1298D9"/>
                  </a:solidFill>
                  <a:latin typeface="Arial"/>
                  <a:ea typeface="Arial"/>
                  <a:cs typeface="Arial"/>
                  <a:sym typeface="Arial"/>
                </a:rPr>
                <a:t>Rule Library</a:t>
              </a:r>
              <a:endParaRPr b="0" i="0" sz="1000" u="none" cap="none" strike="noStrike">
                <a:solidFill>
                  <a:srgbClr val="1298D9"/>
                </a:solidFill>
                <a:latin typeface="Arial"/>
                <a:ea typeface="Arial"/>
                <a:cs typeface="Arial"/>
                <a:sym typeface="Arial"/>
              </a:endParaRPr>
            </a:p>
          </p:txBody>
        </p:sp>
        <p:sp>
          <p:nvSpPr>
            <p:cNvPr id="882" name="Google Shape;882;p58"/>
            <p:cNvSpPr/>
            <p:nvPr/>
          </p:nvSpPr>
          <p:spPr>
            <a:xfrm>
              <a:off x="2361518" y="4276814"/>
              <a:ext cx="5392500" cy="1998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1298D9"/>
                  </a:solidFill>
                  <a:latin typeface="Arial"/>
                  <a:ea typeface="Arial"/>
                  <a:cs typeface="Arial"/>
                  <a:sym typeface="Arial"/>
                </a:rPr>
                <a:t>OMX Workflow Patterns</a:t>
              </a:r>
              <a:endParaRPr b="0" i="0" sz="1000" u="none" cap="none" strike="noStrike">
                <a:solidFill>
                  <a:srgbClr val="1298D9"/>
                </a:solidFill>
                <a:latin typeface="Arial"/>
                <a:ea typeface="Arial"/>
                <a:cs typeface="Arial"/>
                <a:sym typeface="Arial"/>
              </a:endParaRPr>
            </a:p>
          </p:txBody>
        </p:sp>
        <p:sp>
          <p:nvSpPr>
            <p:cNvPr id="883" name="Google Shape;883;p58"/>
            <p:cNvSpPr/>
            <p:nvPr/>
          </p:nvSpPr>
          <p:spPr>
            <a:xfrm>
              <a:off x="2363518" y="2705945"/>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UI Component Library</a:t>
              </a:r>
              <a:endParaRPr b="0" i="0" sz="1000" u="none" cap="none" strike="noStrike">
                <a:solidFill>
                  <a:schemeClr val="dk2"/>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59"/>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2700" rtl="0" algn="l">
              <a:lnSpc>
                <a:spcPct val="100000"/>
              </a:lnSpc>
              <a:spcBef>
                <a:spcPts val="300"/>
              </a:spcBef>
              <a:spcAft>
                <a:spcPts val="0"/>
              </a:spcAft>
              <a:buSzPct val="131250"/>
              <a:buNone/>
            </a:pPr>
            <a:r>
              <a:rPr lang="en" sz="1600"/>
              <a:t>Workflow Builder</a:t>
            </a:r>
            <a:endParaRPr/>
          </a:p>
        </p:txBody>
      </p:sp>
      <p:sp>
        <p:nvSpPr>
          <p:cNvPr id="890" name="Google Shape;890;p5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Order Management Experience (OMX)</a:t>
            </a:r>
            <a:endParaRPr/>
          </a:p>
        </p:txBody>
      </p:sp>
      <p:sp>
        <p:nvSpPr>
          <p:cNvPr id="891" name="Google Shape;891;p59"/>
          <p:cNvSpPr/>
          <p:nvPr/>
        </p:nvSpPr>
        <p:spPr>
          <a:xfrm>
            <a:off x="1056349" y="1441789"/>
            <a:ext cx="7031400" cy="2559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1100">
                <a:solidFill>
                  <a:schemeClr val="lt1"/>
                </a:solidFill>
                <a:latin typeface="Arial"/>
                <a:ea typeface="Arial"/>
                <a:cs typeface="Arial"/>
                <a:sym typeface="Arial"/>
              </a:rPr>
              <a:t>Order Management Experience (OMX) Workflow Builder</a:t>
            </a:r>
            <a:endParaRPr sz="1000">
              <a:solidFill>
                <a:schemeClr val="lt1"/>
              </a:solidFill>
              <a:latin typeface="Arial"/>
              <a:ea typeface="Arial"/>
              <a:cs typeface="Arial"/>
              <a:sym typeface="Arial"/>
            </a:endParaRPr>
          </a:p>
        </p:txBody>
      </p:sp>
      <p:sp>
        <p:nvSpPr>
          <p:cNvPr id="892" name="Google Shape;892;p59"/>
          <p:cNvSpPr/>
          <p:nvPr/>
        </p:nvSpPr>
        <p:spPr>
          <a:xfrm>
            <a:off x="5423001" y="1814095"/>
            <a:ext cx="2331000" cy="2469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000">
                <a:solidFill>
                  <a:schemeClr val="accent6"/>
                </a:solidFill>
                <a:latin typeface="Arial"/>
                <a:ea typeface="Arial"/>
                <a:cs typeface="Arial"/>
                <a:sym typeface="Arial"/>
              </a:rPr>
              <a:t>Extend</a:t>
            </a:r>
            <a:endParaRPr sz="1000">
              <a:solidFill>
                <a:schemeClr val="accent6"/>
              </a:solidFill>
              <a:latin typeface="Arial"/>
              <a:ea typeface="Arial"/>
              <a:cs typeface="Arial"/>
              <a:sym typeface="Arial"/>
            </a:endParaRPr>
          </a:p>
        </p:txBody>
      </p:sp>
      <p:sp>
        <p:nvSpPr>
          <p:cNvPr id="893" name="Google Shape;893;p59"/>
          <p:cNvSpPr/>
          <p:nvPr/>
        </p:nvSpPr>
        <p:spPr>
          <a:xfrm>
            <a:off x="2361493" y="1814095"/>
            <a:ext cx="2331000" cy="2469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000">
                <a:solidFill>
                  <a:schemeClr val="accent6"/>
                </a:solidFill>
                <a:latin typeface="Arial"/>
                <a:ea typeface="Arial"/>
                <a:cs typeface="Arial"/>
                <a:sym typeface="Arial"/>
              </a:rPr>
              <a:t>Configure</a:t>
            </a:r>
            <a:endParaRPr sz="1000">
              <a:solidFill>
                <a:schemeClr val="accent6"/>
              </a:solidFill>
              <a:latin typeface="Arial"/>
              <a:ea typeface="Arial"/>
              <a:cs typeface="Arial"/>
              <a:sym typeface="Arial"/>
            </a:endParaRPr>
          </a:p>
        </p:txBody>
      </p:sp>
      <p:sp>
        <p:nvSpPr>
          <p:cNvPr id="894" name="Google Shape;894;p59"/>
          <p:cNvSpPr/>
          <p:nvPr/>
        </p:nvSpPr>
        <p:spPr>
          <a:xfrm>
            <a:off x="1056446" y="2257582"/>
            <a:ext cx="7031400" cy="1193100"/>
          </a:xfrm>
          <a:prstGeom prst="rect">
            <a:avLst/>
          </a:prstGeom>
          <a:solidFill>
            <a:schemeClr val="lt1"/>
          </a:solidFill>
          <a:ln cap="flat" cmpd="sng" w="12700">
            <a:solidFill>
              <a:srgbClr val="C4EDFF"/>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 sz="1000">
                <a:solidFill>
                  <a:schemeClr val="accent1"/>
                </a:solidFill>
                <a:latin typeface="Arial"/>
                <a:ea typeface="Arial"/>
                <a:cs typeface="Arial"/>
                <a:sym typeface="Arial"/>
              </a:rPr>
              <a:t>Workflow Builder</a:t>
            </a:r>
            <a:endParaRPr b="1" sz="1000">
              <a:solidFill>
                <a:schemeClr val="accent1"/>
              </a:solidFill>
              <a:latin typeface="Arial"/>
              <a:ea typeface="Arial"/>
              <a:cs typeface="Arial"/>
              <a:sym typeface="Arial"/>
            </a:endParaRPr>
          </a:p>
        </p:txBody>
      </p:sp>
      <p:sp>
        <p:nvSpPr>
          <p:cNvPr id="895" name="Google Shape;895;p59"/>
          <p:cNvSpPr/>
          <p:nvPr/>
        </p:nvSpPr>
        <p:spPr>
          <a:xfrm>
            <a:off x="5423098" y="2846032"/>
            <a:ext cx="2331000" cy="2001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1298D9"/>
                </a:solidFill>
                <a:latin typeface="Arial"/>
                <a:ea typeface="Arial"/>
                <a:cs typeface="Arial"/>
                <a:sym typeface="Arial"/>
              </a:rPr>
              <a:t>Rules SDK</a:t>
            </a:r>
            <a:endParaRPr sz="1000">
              <a:solidFill>
                <a:srgbClr val="1298D9"/>
              </a:solidFill>
              <a:latin typeface="Arial"/>
              <a:ea typeface="Arial"/>
              <a:cs typeface="Arial"/>
              <a:sym typeface="Arial"/>
            </a:endParaRPr>
          </a:p>
        </p:txBody>
      </p:sp>
      <p:pic>
        <p:nvPicPr>
          <p:cNvPr id="896" name="Google Shape;896;p59"/>
          <p:cNvPicPr preferRelativeResize="0"/>
          <p:nvPr/>
        </p:nvPicPr>
        <p:blipFill rotWithShape="1">
          <a:blip r:embed="rId3">
            <a:alphaModFix/>
          </a:blip>
          <a:srcRect b="0" l="0" r="0" t="0"/>
          <a:stretch/>
        </p:blipFill>
        <p:spPr>
          <a:xfrm>
            <a:off x="1056448" y="2711383"/>
            <a:ext cx="1398543" cy="502506"/>
          </a:xfrm>
          <a:prstGeom prst="rect">
            <a:avLst/>
          </a:prstGeom>
          <a:noFill/>
          <a:ln>
            <a:noFill/>
          </a:ln>
        </p:spPr>
      </p:pic>
      <p:sp>
        <p:nvSpPr>
          <p:cNvPr id="897" name="Google Shape;897;p59"/>
          <p:cNvSpPr/>
          <p:nvPr/>
        </p:nvSpPr>
        <p:spPr>
          <a:xfrm>
            <a:off x="2361616" y="2585162"/>
            <a:ext cx="2331000" cy="2001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1298D9"/>
                </a:solidFill>
                <a:latin typeface="Arial"/>
                <a:ea typeface="Arial"/>
                <a:cs typeface="Arial"/>
                <a:sym typeface="Arial"/>
              </a:rPr>
              <a:t>Workflow Templates</a:t>
            </a:r>
            <a:endParaRPr sz="1000">
              <a:solidFill>
                <a:srgbClr val="1298D9"/>
              </a:solidFill>
              <a:latin typeface="Arial"/>
              <a:ea typeface="Arial"/>
              <a:cs typeface="Arial"/>
              <a:sym typeface="Arial"/>
            </a:endParaRPr>
          </a:p>
        </p:txBody>
      </p:sp>
      <p:sp>
        <p:nvSpPr>
          <p:cNvPr id="898" name="Google Shape;898;p59"/>
          <p:cNvSpPr/>
          <p:nvPr/>
        </p:nvSpPr>
        <p:spPr>
          <a:xfrm>
            <a:off x="2361616" y="2846032"/>
            <a:ext cx="2331000" cy="2001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1298D9"/>
                </a:solidFill>
                <a:latin typeface="Arial"/>
                <a:ea typeface="Arial"/>
                <a:cs typeface="Arial"/>
                <a:sym typeface="Arial"/>
              </a:rPr>
              <a:t>Rule Library</a:t>
            </a:r>
            <a:endParaRPr sz="1000">
              <a:solidFill>
                <a:srgbClr val="1298D9"/>
              </a:solidFill>
              <a:latin typeface="Arial"/>
              <a:ea typeface="Arial"/>
              <a:cs typeface="Arial"/>
              <a:sym typeface="Arial"/>
            </a:endParaRPr>
          </a:p>
        </p:txBody>
      </p:sp>
      <p:sp>
        <p:nvSpPr>
          <p:cNvPr id="899" name="Google Shape;899;p59"/>
          <p:cNvSpPr/>
          <p:nvPr/>
        </p:nvSpPr>
        <p:spPr>
          <a:xfrm>
            <a:off x="2361616" y="3106903"/>
            <a:ext cx="5392500" cy="2001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1298D9"/>
                </a:solidFill>
                <a:latin typeface="Arial"/>
                <a:ea typeface="Arial"/>
                <a:cs typeface="Arial"/>
                <a:sym typeface="Arial"/>
              </a:rPr>
              <a:t>OMX Workflow Patterns</a:t>
            </a:r>
            <a:endParaRPr sz="1000">
              <a:solidFill>
                <a:srgbClr val="1298D9"/>
              </a:solidFill>
              <a:latin typeface="Arial"/>
              <a:ea typeface="Arial"/>
              <a:cs typeface="Arial"/>
              <a:sym typeface="Arial"/>
            </a:endParaRPr>
          </a:p>
        </p:txBody>
      </p:sp>
      <p:sp>
        <p:nvSpPr>
          <p:cNvPr id="900" name="Google Shape;900;p59"/>
          <p:cNvSpPr txBox="1"/>
          <p:nvPr/>
        </p:nvSpPr>
        <p:spPr>
          <a:xfrm>
            <a:off x="5423000" y="3581961"/>
            <a:ext cx="2664600" cy="1272900"/>
          </a:xfrm>
          <a:prstGeom prst="rect">
            <a:avLst/>
          </a:prstGeom>
          <a:solidFill>
            <a:srgbClr val="7030A0"/>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 sz="800">
                <a:solidFill>
                  <a:schemeClr val="lt1"/>
                </a:solidFill>
                <a:latin typeface="Arial"/>
                <a:ea typeface="Arial"/>
                <a:cs typeface="Arial"/>
                <a:sym typeface="Arial"/>
              </a:rPr>
              <a:t>Custom Logic</a:t>
            </a:r>
            <a:br>
              <a:rPr b="1" lang="en" sz="800">
                <a:solidFill>
                  <a:schemeClr val="lt1"/>
                </a:solidFill>
                <a:latin typeface="Arial"/>
                <a:ea typeface="Arial"/>
                <a:cs typeface="Arial"/>
                <a:sym typeface="Arial"/>
              </a:rPr>
            </a:br>
            <a:endParaRPr b="1" sz="8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Extend any workflow</a:t>
            </a:r>
            <a:endParaRPr sz="8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Add retailer-specific complexity</a:t>
            </a:r>
            <a:endParaRPr sz="800">
              <a:solidFill>
                <a:schemeClr val="lt1"/>
              </a:solidFill>
              <a:latin typeface="Arial"/>
              <a:ea typeface="Arial"/>
              <a:cs typeface="Arial"/>
              <a:sym typeface="Arial"/>
            </a:endParaRPr>
          </a:p>
          <a:p>
            <a:pPr indent="-101600" lvl="0" marL="165100" marR="0" rtl="0" algn="l">
              <a:lnSpc>
                <a:spcPct val="115000"/>
              </a:lnSpc>
              <a:spcBef>
                <a:spcPts val="0"/>
              </a:spcBef>
              <a:spcAft>
                <a:spcPts val="0"/>
              </a:spcAft>
              <a:buNone/>
            </a:pPr>
            <a:r>
              <a:t/>
            </a:r>
            <a:endParaRPr sz="800">
              <a:solidFill>
                <a:schemeClr val="lt1"/>
              </a:solidFill>
              <a:latin typeface="Arial"/>
              <a:ea typeface="Arial"/>
              <a:cs typeface="Arial"/>
              <a:sym typeface="Arial"/>
            </a:endParaRPr>
          </a:p>
          <a:p>
            <a:pPr indent="0" lvl="0" marL="0" marR="0" rtl="0" algn="l">
              <a:lnSpc>
                <a:spcPct val="115000"/>
              </a:lnSpc>
              <a:spcBef>
                <a:spcPts val="0"/>
              </a:spcBef>
              <a:spcAft>
                <a:spcPts val="0"/>
              </a:spcAft>
              <a:buNone/>
            </a:pPr>
            <a:br>
              <a:rPr lang="en" sz="800">
                <a:solidFill>
                  <a:schemeClr val="lt1"/>
                </a:solidFill>
                <a:latin typeface="Arial"/>
                <a:ea typeface="Arial"/>
                <a:cs typeface="Arial"/>
                <a:sym typeface="Arial"/>
              </a:rPr>
            </a:br>
            <a:br>
              <a:rPr lang="en" sz="800">
                <a:solidFill>
                  <a:schemeClr val="lt1"/>
                </a:solidFill>
                <a:latin typeface="Arial"/>
                <a:ea typeface="Arial"/>
                <a:cs typeface="Arial"/>
                <a:sym typeface="Arial"/>
              </a:rPr>
            </a:br>
            <a:endParaRPr sz="800">
              <a:solidFill>
                <a:schemeClr val="lt1"/>
              </a:solidFill>
              <a:latin typeface="Arial"/>
              <a:ea typeface="Arial"/>
              <a:cs typeface="Arial"/>
              <a:sym typeface="Arial"/>
            </a:endParaRPr>
          </a:p>
        </p:txBody>
      </p:sp>
      <p:sp>
        <p:nvSpPr>
          <p:cNvPr id="901" name="Google Shape;901;p59"/>
          <p:cNvSpPr txBox="1"/>
          <p:nvPr/>
        </p:nvSpPr>
        <p:spPr>
          <a:xfrm>
            <a:off x="2454989" y="3562123"/>
            <a:ext cx="2237400" cy="1292700"/>
          </a:xfrm>
          <a:prstGeom prst="rect">
            <a:avLst/>
          </a:prstGeom>
          <a:solidFill>
            <a:srgbClr val="7030A0"/>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 sz="800">
                <a:solidFill>
                  <a:schemeClr val="lt1"/>
                </a:solidFill>
                <a:latin typeface="Arial"/>
                <a:ea typeface="Arial"/>
                <a:cs typeface="Arial"/>
                <a:sym typeface="Arial"/>
              </a:rPr>
              <a:t>Business Logic</a:t>
            </a:r>
            <a:br>
              <a:rPr b="1" lang="en" sz="800">
                <a:solidFill>
                  <a:schemeClr val="lt1"/>
                </a:solidFill>
                <a:latin typeface="Arial"/>
                <a:ea typeface="Arial"/>
                <a:cs typeface="Arial"/>
                <a:sym typeface="Arial"/>
              </a:rPr>
            </a:br>
            <a:endParaRPr b="1" sz="8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Order Workflows</a:t>
            </a:r>
            <a:endParaRPr sz="11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Location Workflows</a:t>
            </a:r>
            <a:endParaRPr sz="11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Inventory Workflows</a:t>
            </a:r>
            <a:endParaRPr sz="11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Product Workflows</a:t>
            </a:r>
            <a:endParaRPr sz="11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Availability Workflows</a:t>
            </a:r>
            <a:endParaRPr sz="1100">
              <a:solidFill>
                <a:schemeClr val="lt1"/>
              </a:solidFill>
              <a:latin typeface="Arial"/>
              <a:ea typeface="Arial"/>
              <a:cs typeface="Arial"/>
              <a:sym typeface="Arial"/>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Arial"/>
                <a:ea typeface="Arial"/>
                <a:cs typeface="Arial"/>
                <a:sym typeface="Arial"/>
              </a:rPr>
              <a:t>Returns Workflows</a:t>
            </a:r>
            <a:br>
              <a:rPr lang="en" sz="800">
                <a:solidFill>
                  <a:schemeClr val="lt1"/>
                </a:solidFill>
                <a:latin typeface="Arial"/>
                <a:ea typeface="Arial"/>
                <a:cs typeface="Arial"/>
                <a:sym typeface="Arial"/>
              </a:rPr>
            </a:br>
            <a:endParaRPr sz="800">
              <a:solidFill>
                <a:schemeClr val="lt1"/>
              </a:solidFill>
              <a:latin typeface="Arial"/>
              <a:ea typeface="Arial"/>
              <a:cs typeface="Arial"/>
              <a:sym typeface="Arial"/>
            </a:endParaRPr>
          </a:p>
        </p:txBody>
      </p:sp>
      <p:sp>
        <p:nvSpPr>
          <p:cNvPr id="902" name="Google Shape;902;p59"/>
          <p:cNvSpPr txBox="1"/>
          <p:nvPr/>
        </p:nvSpPr>
        <p:spPr>
          <a:xfrm>
            <a:off x="3873843" y="3972838"/>
            <a:ext cx="698100" cy="241800"/>
          </a:xfrm>
          <a:prstGeom prst="rect">
            <a:avLst/>
          </a:prstGeom>
          <a:solidFill>
            <a:srgbClr val="CCBA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900">
                <a:solidFill>
                  <a:schemeClr val="dk2"/>
                </a:solidFill>
              </a:rPr>
              <a:t>Builder</a:t>
            </a:r>
            <a:endParaRPr b="1" sz="900">
              <a:solidFill>
                <a:schemeClr val="dk2"/>
              </a:solidFill>
              <a:latin typeface="Arial"/>
              <a:ea typeface="Arial"/>
              <a:cs typeface="Arial"/>
              <a:sym typeface="Arial"/>
            </a:endParaRPr>
          </a:p>
        </p:txBody>
      </p:sp>
      <p:sp>
        <p:nvSpPr>
          <p:cNvPr id="903" name="Google Shape;903;p59"/>
          <p:cNvSpPr txBox="1"/>
          <p:nvPr/>
        </p:nvSpPr>
        <p:spPr>
          <a:xfrm>
            <a:off x="3872964" y="4456582"/>
            <a:ext cx="698100" cy="241800"/>
          </a:xfrm>
          <a:prstGeom prst="rect">
            <a:avLst/>
          </a:prstGeom>
          <a:solidFill>
            <a:srgbClr val="CCBA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900">
                <a:solidFill>
                  <a:schemeClr val="dk2"/>
                </a:solidFill>
                <a:latin typeface="Arial"/>
                <a:ea typeface="Arial"/>
                <a:cs typeface="Arial"/>
                <a:sym typeface="Arial"/>
              </a:rPr>
              <a:t>JSON</a:t>
            </a:r>
            <a:endParaRPr b="1" sz="900">
              <a:solidFill>
                <a:schemeClr val="dk2"/>
              </a:solidFill>
              <a:latin typeface="Arial"/>
              <a:ea typeface="Arial"/>
              <a:cs typeface="Arial"/>
              <a:sym typeface="Arial"/>
            </a:endParaRPr>
          </a:p>
        </p:txBody>
      </p:sp>
      <p:sp>
        <p:nvSpPr>
          <p:cNvPr id="904" name="Google Shape;904;p59"/>
          <p:cNvSpPr txBox="1"/>
          <p:nvPr/>
        </p:nvSpPr>
        <p:spPr>
          <a:xfrm>
            <a:off x="7267983" y="4156167"/>
            <a:ext cx="698100" cy="241800"/>
          </a:xfrm>
          <a:prstGeom prst="rect">
            <a:avLst/>
          </a:prstGeom>
          <a:solidFill>
            <a:srgbClr val="CCBA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900">
                <a:solidFill>
                  <a:schemeClr val="dk2"/>
                </a:solidFill>
                <a:latin typeface="Arial"/>
                <a:ea typeface="Arial"/>
                <a:cs typeface="Arial"/>
                <a:sym typeface="Arial"/>
              </a:rPr>
              <a:t>JAVA</a:t>
            </a:r>
            <a:endParaRPr b="1" sz="900">
              <a:solidFill>
                <a:schemeClr val="dk2"/>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60"/>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2700" rtl="0" algn="l">
              <a:lnSpc>
                <a:spcPct val="100000"/>
              </a:lnSpc>
              <a:spcBef>
                <a:spcPts val="0"/>
              </a:spcBef>
              <a:spcAft>
                <a:spcPts val="0"/>
              </a:spcAft>
              <a:buSzPct val="100000"/>
              <a:buNone/>
            </a:pPr>
            <a:r>
              <a:rPr lang="en"/>
              <a:t>Workflow Overview</a:t>
            </a:r>
            <a:endParaRPr/>
          </a:p>
        </p:txBody>
      </p:sp>
      <p:sp>
        <p:nvSpPr>
          <p:cNvPr id="910" name="Google Shape;910;p6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Fluent Order Management - Orchestration</a:t>
            </a:r>
            <a:endParaRPr/>
          </a:p>
        </p:txBody>
      </p:sp>
      <p:sp>
        <p:nvSpPr>
          <p:cNvPr id="911" name="Google Shape;911;p60"/>
          <p:cNvSpPr txBox="1"/>
          <p:nvPr/>
        </p:nvSpPr>
        <p:spPr>
          <a:xfrm>
            <a:off x="311700" y="1246650"/>
            <a:ext cx="4204200" cy="32268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lang="en">
                <a:solidFill>
                  <a:srgbClr val="666666"/>
                </a:solidFill>
              </a:rPr>
              <a:t>A </a:t>
            </a:r>
            <a:r>
              <a:rPr b="1" lang="en" sz="1400">
                <a:solidFill>
                  <a:schemeClr val="dk2"/>
                </a:solidFill>
                <a:latin typeface="Arial"/>
                <a:ea typeface="Arial"/>
                <a:cs typeface="Arial"/>
                <a:sym typeface="Arial"/>
              </a:rPr>
              <a:t>workflow</a:t>
            </a:r>
            <a:r>
              <a:rPr b="1" lang="en" sz="1400">
                <a:solidFill>
                  <a:srgbClr val="0096D7"/>
                </a:solidFill>
                <a:latin typeface="Arial"/>
                <a:ea typeface="Arial"/>
                <a:cs typeface="Arial"/>
                <a:sym typeface="Arial"/>
              </a:rPr>
              <a:t> </a:t>
            </a:r>
            <a:r>
              <a:rPr lang="en" sz="1400">
                <a:solidFill>
                  <a:srgbClr val="666666"/>
                </a:solidFill>
                <a:latin typeface="Arial"/>
                <a:ea typeface="Arial"/>
                <a:cs typeface="Arial"/>
                <a:sym typeface="Arial"/>
              </a:rPr>
              <a:t>is a business process, or a series of tasks or activities involved in the delivery of products or services to a customer.</a:t>
            </a:r>
            <a:endParaRPr sz="1400">
              <a:solidFill>
                <a:srgbClr val="666666"/>
              </a:solidFill>
              <a:latin typeface="Arial"/>
              <a:ea typeface="Arial"/>
              <a:cs typeface="Arial"/>
              <a:sym typeface="Arial"/>
            </a:endParaRPr>
          </a:p>
          <a:p>
            <a:pPr indent="0" lvl="0" marL="0" marR="0" rtl="0" algn="l">
              <a:lnSpc>
                <a:spcPct val="115000"/>
              </a:lnSpc>
              <a:spcBef>
                <a:spcPts val="0"/>
              </a:spcBef>
              <a:spcAft>
                <a:spcPts val="0"/>
              </a:spcAft>
              <a:buNone/>
            </a:pPr>
            <a:r>
              <a:t/>
            </a:r>
            <a:endParaRPr sz="1400">
              <a:solidFill>
                <a:srgbClr val="666666"/>
              </a:solidFill>
              <a:latin typeface="Arial"/>
              <a:ea typeface="Arial"/>
              <a:cs typeface="Arial"/>
              <a:sym typeface="Arial"/>
            </a:endParaRPr>
          </a:p>
          <a:p>
            <a:pPr indent="0" lvl="0" marL="0" marR="0" rtl="0" algn="l">
              <a:lnSpc>
                <a:spcPct val="115000"/>
              </a:lnSpc>
              <a:spcBef>
                <a:spcPts val="0"/>
              </a:spcBef>
              <a:spcAft>
                <a:spcPts val="0"/>
              </a:spcAft>
              <a:buNone/>
            </a:pPr>
            <a:r>
              <a:rPr lang="en">
                <a:solidFill>
                  <a:srgbClr val="666666"/>
                </a:solidFill>
              </a:rPr>
              <a:t>In</a:t>
            </a:r>
            <a:r>
              <a:rPr b="1" lang="en" sz="1400">
                <a:solidFill>
                  <a:schemeClr val="dk2"/>
                </a:solidFill>
              </a:rPr>
              <a:t> Fluent Order Management</a:t>
            </a:r>
            <a:r>
              <a:rPr b="1" lang="en" sz="1400">
                <a:solidFill>
                  <a:srgbClr val="666666"/>
                </a:solidFill>
              </a:rPr>
              <a:t>,</a:t>
            </a:r>
            <a:r>
              <a:rPr lang="en" sz="1400">
                <a:solidFill>
                  <a:srgbClr val="666666"/>
                </a:solidFill>
                <a:latin typeface="Arial"/>
                <a:ea typeface="Arial"/>
                <a:cs typeface="Arial"/>
                <a:sym typeface="Arial"/>
              </a:rPr>
              <a:t> workflows contain the </a:t>
            </a:r>
            <a:r>
              <a:rPr b="1" lang="en" sz="1400">
                <a:solidFill>
                  <a:srgbClr val="666666"/>
                </a:solidFill>
                <a:latin typeface="Arial"/>
                <a:ea typeface="Arial"/>
                <a:cs typeface="Arial"/>
                <a:sym typeface="Arial"/>
              </a:rPr>
              <a:t>business logic </a:t>
            </a:r>
            <a:r>
              <a:rPr lang="en" sz="1400">
                <a:solidFill>
                  <a:srgbClr val="666666"/>
                </a:solidFill>
                <a:latin typeface="Arial"/>
                <a:ea typeface="Arial"/>
                <a:cs typeface="Arial"/>
                <a:sym typeface="Arial"/>
              </a:rPr>
              <a:t>that defines how orders should be sourced and fulfilled. They are also used to manage customer service business processes, like returns.</a:t>
            </a:r>
            <a:endParaRPr sz="1400">
              <a:solidFill>
                <a:srgbClr val="666666"/>
              </a:solidFill>
              <a:latin typeface="Arial"/>
              <a:ea typeface="Arial"/>
              <a:cs typeface="Arial"/>
              <a:sym typeface="Arial"/>
            </a:endParaRPr>
          </a:p>
          <a:p>
            <a:pPr indent="0" lvl="0" marL="0" marR="0" rtl="0" algn="l">
              <a:lnSpc>
                <a:spcPct val="115000"/>
              </a:lnSpc>
              <a:spcBef>
                <a:spcPts val="0"/>
              </a:spcBef>
              <a:spcAft>
                <a:spcPts val="0"/>
              </a:spcAft>
              <a:buNone/>
            </a:pPr>
            <a:r>
              <a:t/>
            </a:r>
            <a:endParaRPr sz="1400">
              <a:solidFill>
                <a:srgbClr val="666666"/>
              </a:solidFill>
              <a:latin typeface="Arial"/>
              <a:ea typeface="Arial"/>
              <a:cs typeface="Arial"/>
              <a:sym typeface="Arial"/>
            </a:endParaRPr>
          </a:p>
          <a:p>
            <a:pPr indent="0" lvl="0" marL="0" marR="0" rtl="0" algn="l">
              <a:lnSpc>
                <a:spcPct val="115000"/>
              </a:lnSpc>
              <a:spcBef>
                <a:spcPts val="0"/>
              </a:spcBef>
              <a:spcAft>
                <a:spcPts val="0"/>
              </a:spcAft>
              <a:buNone/>
            </a:pPr>
            <a:r>
              <a:rPr lang="en">
                <a:solidFill>
                  <a:srgbClr val="666666"/>
                </a:solidFill>
              </a:rPr>
              <a:t>The</a:t>
            </a:r>
            <a:r>
              <a:rPr b="1" lang="en" sz="1400">
                <a:solidFill>
                  <a:schemeClr val="dk2"/>
                </a:solidFill>
              </a:rPr>
              <a:t> business logic</a:t>
            </a:r>
            <a:r>
              <a:rPr lang="en" sz="1400">
                <a:solidFill>
                  <a:srgbClr val="666666"/>
                </a:solidFill>
                <a:latin typeface="Arial"/>
                <a:ea typeface="Arial"/>
                <a:cs typeface="Arial"/>
                <a:sym typeface="Arial"/>
              </a:rPr>
              <a:t> in a workflow is made up of </a:t>
            </a:r>
            <a:r>
              <a:rPr b="1" lang="en" sz="1400">
                <a:solidFill>
                  <a:srgbClr val="666666"/>
                </a:solidFill>
                <a:latin typeface="Arial"/>
                <a:ea typeface="Arial"/>
                <a:cs typeface="Arial"/>
                <a:sym typeface="Arial"/>
              </a:rPr>
              <a:t>rulesets a</a:t>
            </a:r>
            <a:r>
              <a:rPr b="1" lang="en">
                <a:solidFill>
                  <a:srgbClr val="666666"/>
                </a:solidFill>
              </a:rPr>
              <a:t>nd rules</a:t>
            </a:r>
            <a:r>
              <a:rPr lang="en" sz="1400">
                <a:solidFill>
                  <a:srgbClr val="666666"/>
                </a:solidFill>
                <a:latin typeface="Arial"/>
                <a:ea typeface="Arial"/>
                <a:cs typeface="Arial"/>
                <a:sym typeface="Arial"/>
              </a:rPr>
              <a:t>. When a user action is performed or an </a:t>
            </a:r>
            <a:r>
              <a:rPr lang="en">
                <a:solidFill>
                  <a:srgbClr val="666666"/>
                </a:solidFill>
              </a:rPr>
              <a:t>event is received</a:t>
            </a:r>
            <a:r>
              <a:rPr lang="en" sz="1400">
                <a:solidFill>
                  <a:srgbClr val="666666"/>
                </a:solidFill>
                <a:latin typeface="Arial"/>
                <a:ea typeface="Arial"/>
                <a:cs typeface="Arial"/>
                <a:sym typeface="Arial"/>
              </a:rPr>
              <a:t>, the workflow defines which rules and rulesets should be executed.</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spcBef>
                <a:spcPts val="0"/>
              </a:spcBef>
              <a:spcAft>
                <a:spcPts val="0"/>
              </a:spcAft>
              <a:buNone/>
            </a:pPr>
            <a:r>
              <a:t/>
            </a:r>
            <a:endParaRPr sz="1400">
              <a:solidFill>
                <a:srgbClr val="666666"/>
              </a:solidFill>
              <a:latin typeface="Arial"/>
              <a:ea typeface="Arial"/>
              <a:cs typeface="Arial"/>
              <a:sym typeface="Arial"/>
            </a:endParaRPr>
          </a:p>
          <a:p>
            <a:pPr indent="0" lvl="0" marL="0" marR="0" rtl="0" algn="l">
              <a:lnSpc>
                <a:spcPct val="150000"/>
              </a:lnSpc>
              <a:spcBef>
                <a:spcPts val="0"/>
              </a:spcBef>
              <a:spcAft>
                <a:spcPts val="0"/>
              </a:spcAft>
              <a:buNone/>
            </a:pPr>
            <a:r>
              <a:t/>
            </a:r>
            <a:endParaRPr sz="1400">
              <a:solidFill>
                <a:srgbClr val="FF0000"/>
              </a:solidFill>
              <a:latin typeface="Arial"/>
              <a:ea typeface="Arial"/>
              <a:cs typeface="Arial"/>
              <a:sym typeface="Arial"/>
            </a:endParaRPr>
          </a:p>
          <a:p>
            <a:pPr indent="0" lvl="0" marL="0" marR="0" rtl="0" algn="l">
              <a:lnSpc>
                <a:spcPct val="150000"/>
              </a:lnSpc>
              <a:spcBef>
                <a:spcPts val="1600"/>
              </a:spcBef>
              <a:spcAft>
                <a:spcPts val="0"/>
              </a:spcAft>
              <a:buNone/>
            </a:pPr>
            <a:r>
              <a:t/>
            </a:r>
            <a:endParaRPr sz="1400">
              <a:solidFill>
                <a:srgbClr val="FF0000"/>
              </a:solidFill>
              <a:latin typeface="Arial"/>
              <a:ea typeface="Arial"/>
              <a:cs typeface="Arial"/>
              <a:sym typeface="Arial"/>
            </a:endParaRPr>
          </a:p>
          <a:p>
            <a:pPr indent="0" lvl="0" marL="0" marR="0" rtl="0" algn="l">
              <a:lnSpc>
                <a:spcPct val="150000"/>
              </a:lnSpc>
              <a:spcBef>
                <a:spcPts val="1600"/>
              </a:spcBef>
              <a:spcAft>
                <a:spcPts val="0"/>
              </a:spcAft>
              <a:buNone/>
            </a:pPr>
            <a:r>
              <a:t/>
            </a:r>
            <a:endParaRPr sz="1400">
              <a:solidFill>
                <a:srgbClr val="FF0000"/>
              </a:solidFill>
              <a:latin typeface="Arial"/>
              <a:ea typeface="Arial"/>
              <a:cs typeface="Arial"/>
              <a:sym typeface="Arial"/>
            </a:endParaRPr>
          </a:p>
          <a:p>
            <a:pPr indent="0" lvl="0" marL="0" marR="0" rtl="0" algn="l">
              <a:lnSpc>
                <a:spcPct val="150000"/>
              </a:lnSpc>
              <a:spcBef>
                <a:spcPts val="1600"/>
              </a:spcBef>
              <a:spcAft>
                <a:spcPts val="0"/>
              </a:spcAft>
              <a:buNone/>
            </a:pPr>
            <a:r>
              <a:t/>
            </a:r>
            <a:endParaRPr sz="1400">
              <a:solidFill>
                <a:srgbClr val="666666"/>
              </a:solidFill>
              <a:latin typeface="Arial"/>
              <a:ea typeface="Arial"/>
              <a:cs typeface="Arial"/>
              <a:sym typeface="Arial"/>
            </a:endParaRPr>
          </a:p>
          <a:p>
            <a:pPr indent="0" lvl="0" marL="0" marR="0" rtl="0" algn="l">
              <a:lnSpc>
                <a:spcPct val="150000"/>
              </a:lnSpc>
              <a:spcBef>
                <a:spcPts val="1600"/>
              </a:spcBef>
              <a:spcAft>
                <a:spcPts val="1600"/>
              </a:spcAft>
              <a:buNone/>
            </a:pPr>
            <a:r>
              <a:rPr lang="en" sz="1400">
                <a:solidFill>
                  <a:srgbClr val="666666"/>
                </a:solidFill>
                <a:latin typeface="Arial"/>
                <a:ea typeface="Arial"/>
                <a:cs typeface="Arial"/>
                <a:sym typeface="Arial"/>
              </a:rPr>
              <a:t> </a:t>
            </a:r>
            <a:endParaRPr sz="1400">
              <a:solidFill>
                <a:srgbClr val="000000"/>
              </a:solidFill>
              <a:latin typeface="Arial"/>
              <a:ea typeface="Arial"/>
              <a:cs typeface="Arial"/>
              <a:sym typeface="Arial"/>
            </a:endParaRPr>
          </a:p>
        </p:txBody>
      </p:sp>
      <p:grpSp>
        <p:nvGrpSpPr>
          <p:cNvPr id="912" name="Google Shape;912;p60"/>
          <p:cNvGrpSpPr/>
          <p:nvPr/>
        </p:nvGrpSpPr>
        <p:grpSpPr>
          <a:xfrm>
            <a:off x="4628127" y="884768"/>
            <a:ext cx="4087997" cy="3793260"/>
            <a:chOff x="2789224" y="999072"/>
            <a:chExt cx="5647185" cy="4981300"/>
          </a:xfrm>
        </p:grpSpPr>
        <p:sp>
          <p:nvSpPr>
            <p:cNvPr id="913" name="Google Shape;913;p60"/>
            <p:cNvSpPr/>
            <p:nvPr/>
          </p:nvSpPr>
          <p:spPr>
            <a:xfrm>
              <a:off x="4916895" y="999072"/>
              <a:ext cx="1502400" cy="612000"/>
            </a:xfrm>
            <a:prstGeom prst="roundRect">
              <a:avLst>
                <a:gd fmla="val 50000" name="adj"/>
              </a:avLst>
            </a:prstGeom>
            <a:solidFill>
              <a:srgbClr val="0077C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Order Booked</a:t>
              </a:r>
              <a:endParaRPr sz="900">
                <a:solidFill>
                  <a:srgbClr val="FFFFFF"/>
                </a:solidFill>
                <a:latin typeface="Lato"/>
                <a:ea typeface="Lato"/>
                <a:cs typeface="Lato"/>
                <a:sym typeface="Lato"/>
              </a:endParaRPr>
            </a:p>
          </p:txBody>
        </p:sp>
        <p:sp>
          <p:nvSpPr>
            <p:cNvPr id="914" name="Google Shape;914;p60"/>
            <p:cNvSpPr/>
            <p:nvPr/>
          </p:nvSpPr>
          <p:spPr>
            <a:xfrm>
              <a:off x="4916895" y="5368372"/>
              <a:ext cx="1502400" cy="612000"/>
            </a:xfrm>
            <a:prstGeom prst="roundRect">
              <a:avLst>
                <a:gd fmla="val 50000" name="adj"/>
              </a:avLst>
            </a:prstGeom>
            <a:solidFill>
              <a:srgbClr val="0077C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Order Complete</a:t>
              </a:r>
              <a:endParaRPr sz="900">
                <a:solidFill>
                  <a:srgbClr val="FFFFFF"/>
                </a:solidFill>
                <a:latin typeface="Lato"/>
                <a:ea typeface="Lato"/>
                <a:cs typeface="Lato"/>
                <a:sym typeface="Lato"/>
              </a:endParaRPr>
            </a:p>
          </p:txBody>
        </p:sp>
        <p:sp>
          <p:nvSpPr>
            <p:cNvPr id="915" name="Google Shape;915;p60"/>
            <p:cNvSpPr/>
            <p:nvPr/>
          </p:nvSpPr>
          <p:spPr>
            <a:xfrm>
              <a:off x="4621713" y="1971568"/>
              <a:ext cx="2059983" cy="851659"/>
            </a:xfrm>
            <a:prstGeom prst="flowChartDecision">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Fulfillment Type</a:t>
              </a:r>
              <a:endParaRPr sz="900">
                <a:solidFill>
                  <a:srgbClr val="FFFFFF"/>
                </a:solidFill>
                <a:latin typeface="Lato"/>
                <a:ea typeface="Lato"/>
                <a:cs typeface="Lato"/>
                <a:sym typeface="Lato"/>
              </a:endParaRPr>
            </a:p>
          </p:txBody>
        </p:sp>
        <p:sp>
          <p:nvSpPr>
            <p:cNvPr id="916" name="Google Shape;916;p60"/>
            <p:cNvSpPr/>
            <p:nvPr/>
          </p:nvSpPr>
          <p:spPr>
            <a:xfrm>
              <a:off x="4916895" y="3183723"/>
              <a:ext cx="1502400" cy="612000"/>
            </a:xfrm>
            <a:prstGeom prst="rect">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Pick and Pack</a:t>
              </a:r>
              <a:endParaRPr sz="900">
                <a:solidFill>
                  <a:srgbClr val="FFFFFF"/>
                </a:solidFill>
                <a:latin typeface="Lato"/>
                <a:ea typeface="Lato"/>
                <a:cs typeface="Lato"/>
                <a:sym typeface="Lato"/>
              </a:endParaRPr>
            </a:p>
          </p:txBody>
        </p:sp>
        <p:sp>
          <p:nvSpPr>
            <p:cNvPr id="917" name="Google Shape;917;p60"/>
            <p:cNvSpPr/>
            <p:nvPr/>
          </p:nvSpPr>
          <p:spPr>
            <a:xfrm>
              <a:off x="2789224" y="2091522"/>
              <a:ext cx="1613075" cy="611767"/>
            </a:xfrm>
            <a:prstGeom prst="flowChartInputOutput">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Inventory Updates</a:t>
              </a:r>
              <a:endParaRPr sz="900">
                <a:solidFill>
                  <a:srgbClr val="FFFFFF"/>
                </a:solidFill>
                <a:latin typeface="Lato"/>
                <a:ea typeface="Lato"/>
                <a:cs typeface="Lato"/>
                <a:sym typeface="Lato"/>
              </a:endParaRPr>
            </a:p>
          </p:txBody>
        </p:sp>
        <p:sp>
          <p:nvSpPr>
            <p:cNvPr id="918" name="Google Shape;918;p60"/>
            <p:cNvSpPr/>
            <p:nvPr/>
          </p:nvSpPr>
          <p:spPr>
            <a:xfrm>
              <a:off x="4706303" y="4156217"/>
              <a:ext cx="1923583" cy="851659"/>
            </a:xfrm>
            <a:prstGeom prst="flowChartDecision">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Awaiting Collection</a:t>
              </a:r>
              <a:endParaRPr sz="900">
                <a:solidFill>
                  <a:srgbClr val="FFFFFF"/>
                </a:solidFill>
                <a:latin typeface="Lato"/>
                <a:ea typeface="Lato"/>
                <a:cs typeface="Lato"/>
                <a:sym typeface="Lato"/>
              </a:endParaRPr>
            </a:p>
          </p:txBody>
        </p:sp>
        <p:sp>
          <p:nvSpPr>
            <p:cNvPr id="919" name="Google Shape;919;p60"/>
            <p:cNvSpPr/>
            <p:nvPr/>
          </p:nvSpPr>
          <p:spPr>
            <a:xfrm>
              <a:off x="2899849" y="4276039"/>
              <a:ext cx="1502400" cy="612000"/>
            </a:xfrm>
            <a:prstGeom prst="roundRect">
              <a:avLst>
                <a:gd fmla="val 16667" name="adj"/>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Book Courier</a:t>
              </a:r>
              <a:endParaRPr sz="900">
                <a:solidFill>
                  <a:srgbClr val="FFFFFF"/>
                </a:solidFill>
                <a:latin typeface="Lato"/>
                <a:ea typeface="Lato"/>
                <a:cs typeface="Lato"/>
                <a:sym typeface="Lato"/>
              </a:endParaRPr>
            </a:p>
          </p:txBody>
        </p:sp>
        <p:sp>
          <p:nvSpPr>
            <p:cNvPr id="920" name="Google Shape;920;p60"/>
            <p:cNvSpPr/>
            <p:nvPr/>
          </p:nvSpPr>
          <p:spPr>
            <a:xfrm>
              <a:off x="6934009" y="4276039"/>
              <a:ext cx="1502400" cy="612000"/>
            </a:xfrm>
            <a:prstGeom prst="roundRect">
              <a:avLst>
                <a:gd fmla="val 16667" name="adj"/>
              </a:avLst>
            </a:prstGeom>
            <a:solidFill>
              <a:srgbClr val="470A6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FFFFFF"/>
                  </a:solidFill>
                  <a:latin typeface="Lato"/>
                  <a:ea typeface="Lato"/>
                  <a:cs typeface="Lato"/>
                  <a:sym typeface="Lato"/>
                </a:rPr>
                <a:t>Customer Notification</a:t>
              </a:r>
              <a:endParaRPr sz="900">
                <a:solidFill>
                  <a:srgbClr val="FFFFFF"/>
                </a:solidFill>
                <a:latin typeface="Lato"/>
                <a:ea typeface="Lato"/>
                <a:cs typeface="Lato"/>
                <a:sym typeface="Lato"/>
              </a:endParaRPr>
            </a:p>
          </p:txBody>
        </p:sp>
        <p:cxnSp>
          <p:nvCxnSpPr>
            <p:cNvPr id="921" name="Google Shape;921;p60"/>
            <p:cNvCxnSpPr>
              <a:stCxn id="913" idx="2"/>
              <a:endCxn id="915" idx="0"/>
            </p:cNvCxnSpPr>
            <p:nvPr/>
          </p:nvCxnSpPr>
          <p:spPr>
            <a:xfrm flipH="1">
              <a:off x="5651595" y="1611072"/>
              <a:ext cx="16500" cy="360600"/>
            </a:xfrm>
            <a:prstGeom prst="straightConnector1">
              <a:avLst/>
            </a:prstGeom>
            <a:noFill/>
            <a:ln cap="flat" cmpd="sng" w="9525">
              <a:solidFill>
                <a:schemeClr val="dk2"/>
              </a:solidFill>
              <a:prstDash val="solid"/>
              <a:round/>
              <a:headEnd len="sm" w="sm" type="none"/>
              <a:tailEnd len="sm" w="sm" type="none"/>
            </a:ln>
          </p:spPr>
        </p:cxnSp>
        <p:cxnSp>
          <p:nvCxnSpPr>
            <p:cNvPr id="922" name="Google Shape;922;p60"/>
            <p:cNvCxnSpPr>
              <a:stCxn id="915" idx="2"/>
              <a:endCxn id="916" idx="0"/>
            </p:cNvCxnSpPr>
            <p:nvPr/>
          </p:nvCxnSpPr>
          <p:spPr>
            <a:xfrm>
              <a:off x="5651704" y="2823227"/>
              <a:ext cx="16500" cy="360600"/>
            </a:xfrm>
            <a:prstGeom prst="straightConnector1">
              <a:avLst/>
            </a:prstGeom>
            <a:noFill/>
            <a:ln cap="flat" cmpd="sng" w="9525">
              <a:solidFill>
                <a:schemeClr val="dk2"/>
              </a:solidFill>
              <a:prstDash val="solid"/>
              <a:round/>
              <a:headEnd len="sm" w="sm" type="none"/>
              <a:tailEnd len="sm" w="sm" type="none"/>
            </a:ln>
          </p:spPr>
        </p:cxnSp>
        <p:cxnSp>
          <p:nvCxnSpPr>
            <p:cNvPr id="923" name="Google Shape;923;p60"/>
            <p:cNvCxnSpPr>
              <a:stCxn id="916" idx="2"/>
              <a:endCxn id="918" idx="0"/>
            </p:cNvCxnSpPr>
            <p:nvPr/>
          </p:nvCxnSpPr>
          <p:spPr>
            <a:xfrm>
              <a:off x="5668095" y="3795723"/>
              <a:ext cx="0" cy="360600"/>
            </a:xfrm>
            <a:prstGeom prst="straightConnector1">
              <a:avLst/>
            </a:prstGeom>
            <a:noFill/>
            <a:ln cap="flat" cmpd="sng" w="9525">
              <a:solidFill>
                <a:schemeClr val="dk2"/>
              </a:solidFill>
              <a:prstDash val="solid"/>
              <a:round/>
              <a:headEnd len="sm" w="sm" type="none"/>
              <a:tailEnd len="sm" w="sm" type="none"/>
            </a:ln>
          </p:spPr>
        </p:cxnSp>
        <p:cxnSp>
          <p:nvCxnSpPr>
            <p:cNvPr id="924" name="Google Shape;924;p60"/>
            <p:cNvCxnSpPr>
              <a:stCxn id="918" idx="2"/>
              <a:endCxn id="914" idx="0"/>
            </p:cNvCxnSpPr>
            <p:nvPr/>
          </p:nvCxnSpPr>
          <p:spPr>
            <a:xfrm>
              <a:off x="5668095" y="5007876"/>
              <a:ext cx="0" cy="360600"/>
            </a:xfrm>
            <a:prstGeom prst="straightConnector1">
              <a:avLst/>
            </a:prstGeom>
            <a:noFill/>
            <a:ln cap="flat" cmpd="sng" w="9525">
              <a:solidFill>
                <a:schemeClr val="dk2"/>
              </a:solidFill>
              <a:prstDash val="solid"/>
              <a:round/>
              <a:headEnd len="sm" w="sm" type="none"/>
              <a:tailEnd len="sm" w="sm" type="none"/>
            </a:ln>
          </p:spPr>
        </p:cxnSp>
        <p:cxnSp>
          <p:nvCxnSpPr>
            <p:cNvPr id="925" name="Google Shape;925;p60"/>
            <p:cNvCxnSpPr>
              <a:stCxn id="915" idx="1"/>
              <a:endCxn id="917" idx="5"/>
            </p:cNvCxnSpPr>
            <p:nvPr/>
          </p:nvCxnSpPr>
          <p:spPr>
            <a:xfrm rot="10800000">
              <a:off x="4241013" y="2397397"/>
              <a:ext cx="380700" cy="0"/>
            </a:xfrm>
            <a:prstGeom prst="straightConnector1">
              <a:avLst/>
            </a:prstGeom>
            <a:noFill/>
            <a:ln cap="flat" cmpd="sng" w="9525">
              <a:solidFill>
                <a:schemeClr val="dk2"/>
              </a:solidFill>
              <a:prstDash val="solid"/>
              <a:round/>
              <a:headEnd len="sm" w="sm" type="none"/>
              <a:tailEnd len="sm" w="sm" type="none"/>
            </a:ln>
          </p:spPr>
        </p:cxnSp>
        <p:cxnSp>
          <p:nvCxnSpPr>
            <p:cNvPr id="926" name="Google Shape;926;p60"/>
            <p:cNvCxnSpPr>
              <a:stCxn id="918" idx="1"/>
              <a:endCxn id="919" idx="3"/>
            </p:cNvCxnSpPr>
            <p:nvPr/>
          </p:nvCxnSpPr>
          <p:spPr>
            <a:xfrm rot="10800000">
              <a:off x="4402103" y="4582047"/>
              <a:ext cx="304200" cy="0"/>
            </a:xfrm>
            <a:prstGeom prst="straightConnector1">
              <a:avLst/>
            </a:prstGeom>
            <a:noFill/>
            <a:ln cap="flat" cmpd="sng" w="9525">
              <a:solidFill>
                <a:schemeClr val="dk2"/>
              </a:solidFill>
              <a:prstDash val="solid"/>
              <a:round/>
              <a:headEnd len="sm" w="sm" type="none"/>
              <a:tailEnd len="sm" w="sm" type="none"/>
            </a:ln>
          </p:spPr>
        </p:cxnSp>
        <p:cxnSp>
          <p:nvCxnSpPr>
            <p:cNvPr id="927" name="Google Shape;927;p60"/>
            <p:cNvCxnSpPr>
              <a:stCxn id="918" idx="3"/>
              <a:endCxn id="920" idx="1"/>
            </p:cNvCxnSpPr>
            <p:nvPr/>
          </p:nvCxnSpPr>
          <p:spPr>
            <a:xfrm>
              <a:off x="6629886" y="4582047"/>
              <a:ext cx="304200" cy="0"/>
            </a:xfrm>
            <a:prstGeom prst="straightConnector1">
              <a:avLst/>
            </a:prstGeom>
            <a:noFill/>
            <a:ln cap="flat" cmpd="sng" w="9525">
              <a:solidFill>
                <a:schemeClr val="dk2"/>
              </a:solidFill>
              <a:prstDash val="solid"/>
              <a:round/>
              <a:headEnd len="sm" w="sm" type="none"/>
              <a:tailEnd len="sm" w="sm" type="none"/>
            </a:ln>
          </p:spPr>
        </p:cxn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61"/>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dk2"/>
              </a:buClr>
              <a:buSzPts val="2500"/>
              <a:buFont typeface="Calibri"/>
              <a:buNone/>
            </a:pPr>
            <a:r>
              <a:rPr lang="en"/>
              <a:t>Workflow Concepts</a:t>
            </a:r>
            <a:endParaRPr/>
          </a:p>
        </p:txBody>
      </p:sp>
      <p:sp>
        <p:nvSpPr>
          <p:cNvPr id="933" name="Google Shape;933;p61"/>
          <p:cNvSpPr txBox="1"/>
          <p:nvPr>
            <p:ph idx="1" type="body"/>
          </p:nvPr>
        </p:nvSpPr>
        <p:spPr>
          <a:xfrm>
            <a:off x="358775" y="658549"/>
            <a:ext cx="3701700" cy="3899100"/>
          </a:xfrm>
          <a:prstGeom prst="rect">
            <a:avLst/>
          </a:prstGeom>
          <a:noFill/>
          <a:ln>
            <a:noFill/>
          </a:ln>
        </p:spPr>
        <p:txBody>
          <a:bodyPr anchorCtr="0" anchor="t" bIns="0" lIns="0" spcFirstLastPara="1" rIns="0" wrap="square" tIns="0">
            <a:noAutofit/>
          </a:bodyPr>
          <a:lstStyle/>
          <a:p>
            <a:pPr indent="-228600" lvl="0" marL="342900" rtl="0" algn="l">
              <a:lnSpc>
                <a:spcPct val="115000"/>
              </a:lnSpc>
              <a:spcBef>
                <a:spcPts val="800"/>
              </a:spcBef>
              <a:spcAft>
                <a:spcPts val="0"/>
              </a:spcAft>
              <a:buClr>
                <a:schemeClr val="dk2"/>
              </a:buClr>
              <a:buSzPts val="1000"/>
              <a:buFont typeface="Arial"/>
              <a:buChar char="●"/>
            </a:pPr>
            <a:r>
              <a:rPr b="1" lang="en" sz="1400">
                <a:solidFill>
                  <a:srgbClr val="434343"/>
                </a:solidFill>
                <a:latin typeface="Arial"/>
                <a:ea typeface="Arial"/>
                <a:cs typeface="Arial"/>
                <a:sym typeface="Arial"/>
              </a:rPr>
              <a:t>States</a:t>
            </a:r>
            <a:r>
              <a:rPr lang="en" sz="1400">
                <a:solidFill>
                  <a:srgbClr val="434343"/>
                </a:solidFill>
                <a:latin typeface="Arial"/>
                <a:ea typeface="Arial"/>
                <a:cs typeface="Arial"/>
                <a:sym typeface="Arial"/>
              </a:rPr>
              <a:t> - A state represents the point at which the entity is within the workflow's business logic.</a:t>
            </a:r>
            <a:endParaRPr/>
          </a:p>
          <a:p>
            <a:pPr indent="-228600" lvl="0" marL="342900" rtl="0" algn="l">
              <a:lnSpc>
                <a:spcPct val="115000"/>
              </a:lnSpc>
              <a:spcBef>
                <a:spcPts val="800"/>
              </a:spcBef>
              <a:spcAft>
                <a:spcPts val="0"/>
              </a:spcAft>
              <a:buClr>
                <a:schemeClr val="dk2"/>
              </a:buClr>
              <a:buSzPts val="1000"/>
              <a:buFont typeface="Arial"/>
              <a:buChar char="●"/>
            </a:pPr>
            <a:r>
              <a:rPr b="1" lang="en" sz="1400">
                <a:solidFill>
                  <a:srgbClr val="434343"/>
                </a:solidFill>
                <a:latin typeface="Arial"/>
                <a:ea typeface="Arial"/>
                <a:cs typeface="Arial"/>
                <a:sym typeface="Arial"/>
              </a:rPr>
              <a:t>Events</a:t>
            </a:r>
            <a:r>
              <a:rPr lang="en" sz="1400">
                <a:solidFill>
                  <a:srgbClr val="434343"/>
                </a:solidFill>
                <a:latin typeface="Arial"/>
                <a:ea typeface="Arial"/>
                <a:cs typeface="Arial"/>
                <a:sym typeface="Arial"/>
              </a:rPr>
              <a:t> - An Event represents something that has, will, or is happening within the system</a:t>
            </a:r>
            <a:endParaRPr/>
          </a:p>
          <a:p>
            <a:pPr indent="-228600" lvl="0" marL="342900" rtl="0" algn="l">
              <a:lnSpc>
                <a:spcPct val="115000"/>
              </a:lnSpc>
              <a:spcBef>
                <a:spcPts val="800"/>
              </a:spcBef>
              <a:spcAft>
                <a:spcPts val="0"/>
              </a:spcAft>
              <a:buClr>
                <a:schemeClr val="dk2"/>
              </a:buClr>
              <a:buSzPts val="1000"/>
              <a:buFont typeface="Arial"/>
              <a:buChar char="●"/>
            </a:pPr>
            <a:r>
              <a:rPr b="1" lang="en" sz="1400">
                <a:solidFill>
                  <a:srgbClr val="434343"/>
                </a:solidFill>
                <a:latin typeface="Arial"/>
                <a:ea typeface="Arial"/>
                <a:cs typeface="Arial"/>
                <a:sym typeface="Arial"/>
              </a:rPr>
              <a:t>Triggers </a:t>
            </a:r>
            <a:r>
              <a:rPr lang="en" sz="1400">
                <a:solidFill>
                  <a:srgbClr val="434343"/>
                </a:solidFill>
                <a:latin typeface="Arial"/>
                <a:ea typeface="Arial"/>
                <a:cs typeface="Arial"/>
                <a:sym typeface="Arial"/>
              </a:rPr>
              <a:t>-  A trigger is the exact criteria for which a specific rule set within a workflow will be executed upon a given event.</a:t>
            </a:r>
            <a:endParaRPr sz="1400">
              <a:solidFill>
                <a:srgbClr val="000000"/>
              </a:solidFill>
              <a:latin typeface="Arial"/>
              <a:ea typeface="Arial"/>
              <a:cs typeface="Arial"/>
              <a:sym typeface="Arial"/>
            </a:endParaRPr>
          </a:p>
          <a:p>
            <a:pPr indent="-228600" lvl="0" marL="342900" rtl="0" algn="l">
              <a:lnSpc>
                <a:spcPct val="115000"/>
              </a:lnSpc>
              <a:spcBef>
                <a:spcPts val="800"/>
              </a:spcBef>
              <a:spcAft>
                <a:spcPts val="0"/>
              </a:spcAft>
              <a:buClr>
                <a:schemeClr val="dk2"/>
              </a:buClr>
              <a:buSzPts val="1000"/>
              <a:buFont typeface="Arial"/>
              <a:buChar char="●"/>
            </a:pPr>
            <a:r>
              <a:rPr lang="en" sz="1400">
                <a:solidFill>
                  <a:srgbClr val="434343"/>
                </a:solidFill>
                <a:latin typeface="Lato"/>
                <a:ea typeface="Lato"/>
                <a:cs typeface="Lato"/>
                <a:sym typeface="Lato"/>
              </a:rPr>
              <a:t>A </a:t>
            </a:r>
            <a:r>
              <a:rPr b="1" lang="en" sz="1400">
                <a:solidFill>
                  <a:srgbClr val="434343"/>
                </a:solidFill>
                <a:latin typeface="Lato"/>
                <a:ea typeface="Lato"/>
                <a:cs typeface="Lato"/>
                <a:sym typeface="Lato"/>
              </a:rPr>
              <a:t>Rule</a:t>
            </a:r>
            <a:r>
              <a:rPr lang="en" sz="1400">
                <a:solidFill>
                  <a:srgbClr val="434343"/>
                </a:solidFill>
                <a:latin typeface="Lato"/>
                <a:ea typeface="Lato"/>
                <a:cs typeface="Lato"/>
                <a:sym typeface="Lato"/>
              </a:rPr>
              <a:t> represents a single piece of logic which can be configured and reused. </a:t>
            </a:r>
            <a:endParaRPr sz="1400">
              <a:solidFill>
                <a:srgbClr val="434343"/>
              </a:solidFill>
              <a:latin typeface="Lato"/>
              <a:ea typeface="Lato"/>
              <a:cs typeface="Lato"/>
              <a:sym typeface="Lato"/>
            </a:endParaRPr>
          </a:p>
          <a:p>
            <a:pPr indent="-254000" lvl="0" marL="342900" rtl="0" algn="l">
              <a:lnSpc>
                <a:spcPct val="115000"/>
              </a:lnSpc>
              <a:spcBef>
                <a:spcPts val="800"/>
              </a:spcBef>
              <a:spcAft>
                <a:spcPts val="0"/>
              </a:spcAft>
              <a:buClr>
                <a:srgbClr val="434343"/>
              </a:buClr>
              <a:buSzPts val="1400"/>
              <a:buFont typeface="Lato"/>
              <a:buChar char="●"/>
            </a:pPr>
            <a:r>
              <a:rPr lang="en" sz="1400">
                <a:solidFill>
                  <a:srgbClr val="434343"/>
                </a:solidFill>
                <a:latin typeface="Lato"/>
                <a:ea typeface="Lato"/>
                <a:cs typeface="Lato"/>
                <a:sym typeface="Lato"/>
              </a:rPr>
              <a:t>A </a:t>
            </a:r>
            <a:r>
              <a:rPr b="1" lang="en" sz="1400">
                <a:solidFill>
                  <a:srgbClr val="434343"/>
                </a:solidFill>
                <a:latin typeface="Lato"/>
                <a:ea typeface="Lato"/>
                <a:cs typeface="Lato"/>
                <a:sym typeface="Lato"/>
              </a:rPr>
              <a:t>Ruleset </a:t>
            </a:r>
            <a:r>
              <a:rPr lang="en" sz="1400">
                <a:solidFill>
                  <a:srgbClr val="434343"/>
                </a:solidFill>
                <a:latin typeface="Lato"/>
                <a:ea typeface="Lato"/>
                <a:cs typeface="Lato"/>
                <a:sym typeface="Lato"/>
              </a:rPr>
              <a:t>combines </a:t>
            </a:r>
            <a:r>
              <a:rPr lang="en" sz="1400">
                <a:solidFill>
                  <a:srgbClr val="434343"/>
                </a:solidFill>
                <a:latin typeface="Lato"/>
                <a:ea typeface="Lato"/>
                <a:cs typeface="Lato"/>
                <a:sym typeface="Lato"/>
              </a:rPr>
              <a:t>multiples</a:t>
            </a:r>
            <a:r>
              <a:rPr lang="en" sz="1400">
                <a:solidFill>
                  <a:srgbClr val="434343"/>
                </a:solidFill>
                <a:latin typeface="Lato"/>
                <a:ea typeface="Lato"/>
                <a:cs typeface="Lato"/>
                <a:sym typeface="Lato"/>
              </a:rPr>
              <a:t> rules to achieve a specific  business logic . Can be triggered externally and internally (conditions are applied)</a:t>
            </a:r>
            <a:endParaRPr sz="1400">
              <a:solidFill>
                <a:srgbClr val="434343"/>
              </a:solidFill>
              <a:latin typeface="Lato"/>
              <a:ea typeface="Lato"/>
              <a:cs typeface="Lato"/>
              <a:sym typeface="Lato"/>
            </a:endParaRPr>
          </a:p>
          <a:p>
            <a:pPr indent="-254000" lvl="0" marL="457200" marR="0" rtl="0" algn="l">
              <a:lnSpc>
                <a:spcPct val="100000"/>
              </a:lnSpc>
              <a:spcBef>
                <a:spcPts val="0"/>
              </a:spcBef>
              <a:spcAft>
                <a:spcPts val="0"/>
              </a:spcAft>
              <a:buClr>
                <a:srgbClr val="1298D9"/>
              </a:buClr>
              <a:buSzPts val="1100"/>
              <a:buFont typeface="Arial"/>
              <a:buNone/>
            </a:pPr>
            <a:r>
              <a:t/>
            </a:r>
            <a:endParaRPr sz="1600">
              <a:solidFill>
                <a:srgbClr val="434343"/>
              </a:solidFill>
              <a:latin typeface="Lato"/>
              <a:ea typeface="Lato"/>
              <a:cs typeface="Lato"/>
              <a:sym typeface="Lato"/>
            </a:endParaRPr>
          </a:p>
          <a:p>
            <a:pPr indent="-254000" lvl="0" marL="457200" marR="0" rtl="0" algn="l">
              <a:lnSpc>
                <a:spcPct val="100000"/>
              </a:lnSpc>
              <a:spcBef>
                <a:spcPts val="0"/>
              </a:spcBef>
              <a:spcAft>
                <a:spcPts val="0"/>
              </a:spcAft>
              <a:buClr>
                <a:srgbClr val="1298D9"/>
              </a:buClr>
              <a:buSzPts val="1100"/>
              <a:buFont typeface="Arial"/>
              <a:buNone/>
            </a:pPr>
            <a:r>
              <a:t/>
            </a:r>
            <a:endParaRPr/>
          </a:p>
        </p:txBody>
      </p:sp>
      <p:pic>
        <p:nvPicPr>
          <p:cNvPr id="934" name="Google Shape;934;p61"/>
          <p:cNvPicPr preferRelativeResize="0"/>
          <p:nvPr/>
        </p:nvPicPr>
        <p:blipFill rotWithShape="1">
          <a:blip r:embed="rId3">
            <a:alphaModFix/>
          </a:blip>
          <a:srcRect b="0" l="0" r="0" t="0"/>
          <a:stretch/>
        </p:blipFill>
        <p:spPr>
          <a:xfrm>
            <a:off x="4807459" y="1313886"/>
            <a:ext cx="3263301" cy="292962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62"/>
          <p:cNvSpPr txBox="1"/>
          <p:nvPr>
            <p:ph type="title"/>
          </p:nvPr>
        </p:nvSpPr>
        <p:spPr>
          <a:xfrm>
            <a:off x="354082" y="288754"/>
            <a:ext cx="7736100" cy="4230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
              <a:t>Example: Book Order </a:t>
            </a:r>
            <a:endParaRPr/>
          </a:p>
        </p:txBody>
      </p:sp>
      <p:sp>
        <p:nvSpPr>
          <p:cNvPr id="940" name="Google Shape;940;p62"/>
          <p:cNvSpPr/>
          <p:nvPr/>
        </p:nvSpPr>
        <p:spPr>
          <a:xfrm>
            <a:off x="2242225" y="2705075"/>
            <a:ext cx="6523500" cy="20682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941" name="Google Shape;941;p62"/>
          <p:cNvSpPr/>
          <p:nvPr/>
        </p:nvSpPr>
        <p:spPr>
          <a:xfrm>
            <a:off x="2394625" y="3017950"/>
            <a:ext cx="5451000" cy="1682400"/>
          </a:xfrm>
          <a:prstGeom prst="roundRect">
            <a:avLst>
              <a:gd fmla="val 6911" name="adj"/>
            </a:avLst>
          </a:prstGeom>
          <a:solidFill>
            <a:schemeClr val="lt1"/>
          </a:solidFill>
          <a:ln cap="flat" cmpd="sng" w="12700">
            <a:solidFill>
              <a:srgbClr val="7030A0"/>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1" i="0" sz="1000" u="none" cap="none" strike="noStrike">
              <a:solidFill>
                <a:schemeClr val="lt1"/>
              </a:solidFill>
              <a:latin typeface="Arial"/>
              <a:ea typeface="Arial"/>
              <a:cs typeface="Arial"/>
              <a:sym typeface="Arial"/>
            </a:endParaRPr>
          </a:p>
        </p:txBody>
      </p:sp>
      <p:sp>
        <p:nvSpPr>
          <p:cNvPr id="942" name="Google Shape;942;p62"/>
          <p:cNvSpPr txBox="1"/>
          <p:nvPr/>
        </p:nvSpPr>
        <p:spPr>
          <a:xfrm>
            <a:off x="4164691" y="3509413"/>
            <a:ext cx="5448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 sz="900" u="none" cap="none" strike="noStrike">
                <a:solidFill>
                  <a:srgbClr val="26005C"/>
                </a:solidFill>
              </a:rPr>
              <a:t>Rubix</a:t>
            </a:r>
            <a:endParaRPr i="0" sz="900" u="none" cap="none" strike="noStrike">
              <a:solidFill>
                <a:srgbClr val="26005C"/>
              </a:solidFill>
            </a:endParaRPr>
          </a:p>
        </p:txBody>
      </p:sp>
      <p:sp>
        <p:nvSpPr>
          <p:cNvPr id="943" name="Google Shape;943;p62"/>
          <p:cNvSpPr/>
          <p:nvPr/>
        </p:nvSpPr>
        <p:spPr>
          <a:xfrm>
            <a:off x="2238500" y="1530636"/>
            <a:ext cx="6523500" cy="9960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944" name="Google Shape;944;p62"/>
          <p:cNvSpPr txBox="1"/>
          <p:nvPr/>
        </p:nvSpPr>
        <p:spPr>
          <a:xfrm>
            <a:off x="4984825" y="2018800"/>
            <a:ext cx="9099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 sz="900" u="none" cap="none" strike="noStrike">
                <a:solidFill>
                  <a:srgbClr val="26005C"/>
                </a:solidFill>
              </a:rPr>
              <a:t>GraphQL </a:t>
            </a:r>
            <a:r>
              <a:rPr lang="en" sz="900">
                <a:solidFill>
                  <a:srgbClr val="26005C"/>
                </a:solidFill>
              </a:rPr>
              <a:t>createOrder</a:t>
            </a:r>
            <a:endParaRPr i="0" sz="900" u="none" cap="none" strike="noStrike">
              <a:solidFill>
                <a:srgbClr val="26005C"/>
              </a:solidFill>
            </a:endParaRPr>
          </a:p>
        </p:txBody>
      </p:sp>
      <p:cxnSp>
        <p:nvCxnSpPr>
          <p:cNvPr id="945" name="Google Shape;945;p62"/>
          <p:cNvCxnSpPr/>
          <p:nvPr/>
        </p:nvCxnSpPr>
        <p:spPr>
          <a:xfrm>
            <a:off x="814435" y="988772"/>
            <a:ext cx="0" cy="3827100"/>
          </a:xfrm>
          <a:prstGeom prst="straightConnector1">
            <a:avLst/>
          </a:prstGeom>
          <a:noFill/>
          <a:ln cap="flat" cmpd="sng" w="9525">
            <a:solidFill>
              <a:srgbClr val="FFFFFF"/>
            </a:solidFill>
            <a:prstDash val="solid"/>
            <a:miter lim="800000"/>
            <a:headEnd len="med" w="med" type="triangle"/>
            <a:tailEnd len="med" w="med" type="triangle"/>
          </a:ln>
        </p:spPr>
      </p:cxnSp>
      <p:cxnSp>
        <p:nvCxnSpPr>
          <p:cNvPr id="946" name="Google Shape;946;p62"/>
          <p:cNvCxnSpPr/>
          <p:nvPr/>
        </p:nvCxnSpPr>
        <p:spPr>
          <a:xfrm flipH="1" rot="10800000">
            <a:off x="4733200" y="3339875"/>
            <a:ext cx="1527900" cy="1800"/>
          </a:xfrm>
          <a:prstGeom prst="straightConnector1">
            <a:avLst/>
          </a:prstGeom>
          <a:noFill/>
          <a:ln cap="flat" cmpd="sng" w="9525">
            <a:solidFill>
              <a:schemeClr val="dk2"/>
            </a:solidFill>
            <a:prstDash val="solid"/>
            <a:miter lim="800000"/>
            <a:headEnd len="med" w="med" type="triangle"/>
            <a:tailEnd len="med" w="med" type="triangle"/>
          </a:ln>
        </p:spPr>
      </p:cxnSp>
      <p:pic>
        <p:nvPicPr>
          <p:cNvPr id="947" name="Google Shape;947;p62"/>
          <p:cNvPicPr preferRelativeResize="0"/>
          <p:nvPr/>
        </p:nvPicPr>
        <p:blipFill>
          <a:blip r:embed="rId3">
            <a:alphaModFix/>
          </a:blip>
          <a:stretch>
            <a:fillRect/>
          </a:stretch>
        </p:blipFill>
        <p:spPr>
          <a:xfrm>
            <a:off x="5277012" y="1657150"/>
            <a:ext cx="361825" cy="361825"/>
          </a:xfrm>
          <a:prstGeom prst="rect">
            <a:avLst/>
          </a:prstGeom>
          <a:noFill/>
          <a:ln>
            <a:noFill/>
          </a:ln>
        </p:spPr>
      </p:pic>
      <p:pic>
        <p:nvPicPr>
          <p:cNvPr id="948" name="Google Shape;948;p62"/>
          <p:cNvPicPr preferRelativeResize="0"/>
          <p:nvPr/>
        </p:nvPicPr>
        <p:blipFill>
          <a:blip r:embed="rId4">
            <a:alphaModFix/>
          </a:blip>
          <a:stretch>
            <a:fillRect/>
          </a:stretch>
        </p:blipFill>
        <p:spPr>
          <a:xfrm>
            <a:off x="4303777" y="3175261"/>
            <a:ext cx="312650" cy="363776"/>
          </a:xfrm>
          <a:prstGeom prst="rect">
            <a:avLst/>
          </a:prstGeom>
          <a:noFill/>
          <a:ln>
            <a:noFill/>
          </a:ln>
        </p:spPr>
      </p:pic>
      <p:sp>
        <p:nvSpPr>
          <p:cNvPr id="949" name="Google Shape;949;p62"/>
          <p:cNvSpPr txBox="1"/>
          <p:nvPr/>
        </p:nvSpPr>
        <p:spPr>
          <a:xfrm>
            <a:off x="2243225" y="1480775"/>
            <a:ext cx="1168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0096D7"/>
                </a:solidFill>
              </a:rPr>
              <a:t>API</a:t>
            </a:r>
            <a:r>
              <a:rPr lang="en" sz="1100">
                <a:solidFill>
                  <a:srgbClr val="0096D7"/>
                </a:solidFill>
              </a:rPr>
              <a:t> </a:t>
            </a:r>
            <a:r>
              <a:rPr b="1" lang="en" sz="1000">
                <a:solidFill>
                  <a:srgbClr val="0096D7"/>
                </a:solidFill>
              </a:rPr>
              <a:t>Layer</a:t>
            </a:r>
            <a:endParaRPr>
              <a:solidFill>
                <a:srgbClr val="0096D7"/>
              </a:solidFill>
            </a:endParaRPr>
          </a:p>
        </p:txBody>
      </p:sp>
      <p:sp>
        <p:nvSpPr>
          <p:cNvPr id="950" name="Google Shape;950;p62"/>
          <p:cNvSpPr txBox="1"/>
          <p:nvPr/>
        </p:nvSpPr>
        <p:spPr>
          <a:xfrm>
            <a:off x="2242225" y="2677175"/>
            <a:ext cx="18399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0096D7"/>
                </a:solidFill>
              </a:rPr>
              <a:t>Orchestration Engine</a:t>
            </a:r>
            <a:endParaRPr>
              <a:solidFill>
                <a:srgbClr val="0096D7"/>
              </a:solidFill>
            </a:endParaRPr>
          </a:p>
        </p:txBody>
      </p:sp>
      <p:sp>
        <p:nvSpPr>
          <p:cNvPr id="951" name="Google Shape;951;p62"/>
          <p:cNvSpPr/>
          <p:nvPr/>
        </p:nvSpPr>
        <p:spPr>
          <a:xfrm>
            <a:off x="446400" y="2721350"/>
            <a:ext cx="1626000" cy="20682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952" name="Google Shape;952;p62"/>
          <p:cNvSpPr txBox="1"/>
          <p:nvPr/>
        </p:nvSpPr>
        <p:spPr>
          <a:xfrm>
            <a:off x="788250" y="3577224"/>
            <a:ext cx="909900" cy="832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26005C"/>
                </a:solidFill>
              </a:rPr>
              <a:t>ERP</a:t>
            </a:r>
            <a:br>
              <a:rPr b="1" lang="en" sz="900">
                <a:solidFill>
                  <a:srgbClr val="26005C"/>
                </a:solidFill>
              </a:rPr>
            </a:br>
            <a:r>
              <a:rPr b="1" lang="en" sz="900">
                <a:solidFill>
                  <a:srgbClr val="26005C"/>
                </a:solidFill>
              </a:rPr>
              <a:t>Middleware</a:t>
            </a:r>
            <a:br>
              <a:rPr b="1" lang="en" sz="900">
                <a:solidFill>
                  <a:srgbClr val="26005C"/>
                </a:solidFill>
              </a:rPr>
            </a:br>
            <a:r>
              <a:rPr b="1" lang="en" sz="900">
                <a:solidFill>
                  <a:srgbClr val="26005C"/>
                </a:solidFill>
              </a:rPr>
              <a:t>WMS</a:t>
            </a:r>
            <a:endParaRPr b="1" sz="900">
              <a:solidFill>
                <a:srgbClr val="26005C"/>
              </a:solidFill>
            </a:endParaRPr>
          </a:p>
          <a:p>
            <a:pPr indent="0" lvl="0" marL="0" marR="0" rtl="0" algn="ctr">
              <a:spcBef>
                <a:spcPts val="0"/>
              </a:spcBef>
              <a:spcAft>
                <a:spcPts val="0"/>
              </a:spcAft>
              <a:buNone/>
            </a:pPr>
            <a:r>
              <a:rPr b="1" lang="en" sz="900">
                <a:solidFill>
                  <a:srgbClr val="26005C"/>
                </a:solidFill>
              </a:rPr>
              <a:t>PIM</a:t>
            </a:r>
            <a:endParaRPr b="1" sz="900">
              <a:solidFill>
                <a:srgbClr val="26005C"/>
              </a:solidFill>
            </a:endParaRPr>
          </a:p>
        </p:txBody>
      </p:sp>
      <p:pic>
        <p:nvPicPr>
          <p:cNvPr id="953" name="Google Shape;953;p62"/>
          <p:cNvPicPr preferRelativeResize="0"/>
          <p:nvPr/>
        </p:nvPicPr>
        <p:blipFill>
          <a:blip r:embed="rId5">
            <a:alphaModFix/>
          </a:blip>
          <a:stretch>
            <a:fillRect/>
          </a:stretch>
        </p:blipFill>
        <p:spPr>
          <a:xfrm>
            <a:off x="1065399" y="3100887"/>
            <a:ext cx="365400" cy="365422"/>
          </a:xfrm>
          <a:prstGeom prst="rect">
            <a:avLst/>
          </a:prstGeom>
          <a:noFill/>
          <a:ln>
            <a:noFill/>
          </a:ln>
        </p:spPr>
      </p:pic>
      <p:pic>
        <p:nvPicPr>
          <p:cNvPr id="954" name="Google Shape;954;p62"/>
          <p:cNvPicPr preferRelativeResize="0"/>
          <p:nvPr/>
        </p:nvPicPr>
        <p:blipFill>
          <a:blip r:embed="rId6">
            <a:alphaModFix/>
          </a:blip>
          <a:stretch>
            <a:fillRect/>
          </a:stretch>
        </p:blipFill>
        <p:spPr>
          <a:xfrm>
            <a:off x="7729204" y="1657150"/>
            <a:ext cx="312650" cy="321589"/>
          </a:xfrm>
          <a:prstGeom prst="rect">
            <a:avLst/>
          </a:prstGeom>
          <a:noFill/>
          <a:ln>
            <a:noFill/>
          </a:ln>
        </p:spPr>
      </p:pic>
      <p:cxnSp>
        <p:nvCxnSpPr>
          <p:cNvPr id="955" name="Google Shape;955;p62"/>
          <p:cNvCxnSpPr/>
          <p:nvPr/>
        </p:nvCxnSpPr>
        <p:spPr>
          <a:xfrm rot="10800000">
            <a:off x="6012075" y="1935975"/>
            <a:ext cx="1551000" cy="0"/>
          </a:xfrm>
          <a:prstGeom prst="straightConnector1">
            <a:avLst/>
          </a:prstGeom>
          <a:noFill/>
          <a:ln cap="flat" cmpd="sng" w="9525">
            <a:solidFill>
              <a:schemeClr val="dk2"/>
            </a:solidFill>
            <a:prstDash val="solid"/>
            <a:miter lim="800000"/>
            <a:headEnd len="med" w="med" type="triangle"/>
            <a:tailEnd len="med" w="med" type="triangle"/>
          </a:ln>
        </p:spPr>
      </p:cxnSp>
      <p:sp>
        <p:nvSpPr>
          <p:cNvPr id="956" name="Google Shape;956;p62"/>
          <p:cNvSpPr txBox="1"/>
          <p:nvPr/>
        </p:nvSpPr>
        <p:spPr>
          <a:xfrm>
            <a:off x="6135594" y="3569513"/>
            <a:ext cx="815400" cy="339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None/>
            </a:pPr>
            <a:r>
              <a:rPr i="0" lang="en" sz="900" u="none" cap="none" strike="noStrike">
                <a:solidFill>
                  <a:srgbClr val="26005C"/>
                </a:solidFill>
              </a:rPr>
              <a:t>Plugin</a:t>
            </a:r>
            <a:endParaRPr sz="900">
              <a:solidFill>
                <a:srgbClr val="26005C"/>
              </a:solidFill>
            </a:endParaRPr>
          </a:p>
          <a:p>
            <a:pPr indent="0" lvl="0" marL="0" marR="0" rtl="0" algn="ctr">
              <a:lnSpc>
                <a:spcPct val="90000"/>
              </a:lnSpc>
              <a:spcBef>
                <a:spcPts val="0"/>
              </a:spcBef>
              <a:spcAft>
                <a:spcPts val="0"/>
              </a:spcAft>
              <a:buNone/>
            </a:pPr>
            <a:r>
              <a:rPr i="0" lang="en" sz="900" u="none" cap="none" strike="noStrike">
                <a:solidFill>
                  <a:srgbClr val="26005C"/>
                </a:solidFill>
              </a:rPr>
              <a:t>Repository</a:t>
            </a:r>
            <a:endParaRPr sz="900">
              <a:solidFill>
                <a:srgbClr val="26005C"/>
              </a:solidFill>
            </a:endParaRPr>
          </a:p>
        </p:txBody>
      </p:sp>
      <p:sp>
        <p:nvSpPr>
          <p:cNvPr id="957" name="Google Shape;957;p62"/>
          <p:cNvSpPr txBox="1"/>
          <p:nvPr/>
        </p:nvSpPr>
        <p:spPr>
          <a:xfrm>
            <a:off x="4759325" y="2751063"/>
            <a:ext cx="16260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Book Order Event</a:t>
            </a:r>
            <a:endParaRPr i="0" sz="900" u="none" cap="none" strike="noStrike">
              <a:solidFill>
                <a:srgbClr val="26005C"/>
              </a:solidFill>
            </a:endParaRPr>
          </a:p>
        </p:txBody>
      </p:sp>
      <p:sp>
        <p:nvSpPr>
          <p:cNvPr id="958" name="Google Shape;958;p62"/>
          <p:cNvSpPr txBox="1"/>
          <p:nvPr/>
        </p:nvSpPr>
        <p:spPr>
          <a:xfrm>
            <a:off x="4737688" y="3420688"/>
            <a:ext cx="1462800" cy="33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Find Workflow/Rules for Book Order</a:t>
            </a:r>
            <a:endParaRPr i="0" sz="900" u="none" cap="none" strike="noStrike">
              <a:solidFill>
                <a:srgbClr val="26005C"/>
              </a:solidFill>
            </a:endParaRPr>
          </a:p>
        </p:txBody>
      </p:sp>
      <p:pic>
        <p:nvPicPr>
          <p:cNvPr id="959" name="Google Shape;959;p62"/>
          <p:cNvPicPr preferRelativeResize="0"/>
          <p:nvPr/>
        </p:nvPicPr>
        <p:blipFill>
          <a:blip r:embed="rId7">
            <a:alphaModFix/>
          </a:blip>
          <a:stretch>
            <a:fillRect/>
          </a:stretch>
        </p:blipFill>
        <p:spPr>
          <a:xfrm>
            <a:off x="4254400" y="4062862"/>
            <a:ext cx="365400" cy="365400"/>
          </a:xfrm>
          <a:prstGeom prst="rect">
            <a:avLst/>
          </a:prstGeom>
          <a:noFill/>
          <a:ln>
            <a:noFill/>
          </a:ln>
        </p:spPr>
      </p:pic>
      <p:sp>
        <p:nvSpPr>
          <p:cNvPr id="960" name="Google Shape;960;p62"/>
          <p:cNvSpPr txBox="1"/>
          <p:nvPr/>
        </p:nvSpPr>
        <p:spPr>
          <a:xfrm>
            <a:off x="4082100" y="4428250"/>
            <a:ext cx="8154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Run Rules</a:t>
            </a:r>
            <a:endParaRPr i="0" sz="900" u="none" cap="none" strike="noStrike">
              <a:solidFill>
                <a:srgbClr val="26005C"/>
              </a:solidFill>
            </a:endParaRPr>
          </a:p>
        </p:txBody>
      </p:sp>
      <p:sp>
        <p:nvSpPr>
          <p:cNvPr id="961" name="Google Shape;961;p62"/>
          <p:cNvSpPr txBox="1"/>
          <p:nvPr/>
        </p:nvSpPr>
        <p:spPr>
          <a:xfrm>
            <a:off x="7552221" y="2018800"/>
            <a:ext cx="666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Order stored</a:t>
            </a:r>
            <a:endParaRPr i="0" sz="900" u="none" cap="none" strike="noStrike">
              <a:solidFill>
                <a:srgbClr val="26005C"/>
              </a:solidFill>
            </a:endParaRPr>
          </a:p>
        </p:txBody>
      </p:sp>
      <p:cxnSp>
        <p:nvCxnSpPr>
          <p:cNvPr id="962" name="Google Shape;962;p62"/>
          <p:cNvCxnSpPr/>
          <p:nvPr/>
        </p:nvCxnSpPr>
        <p:spPr>
          <a:xfrm>
            <a:off x="3316925" y="2488238"/>
            <a:ext cx="0" cy="657300"/>
          </a:xfrm>
          <a:prstGeom prst="straightConnector1">
            <a:avLst/>
          </a:prstGeom>
          <a:noFill/>
          <a:ln cap="flat" cmpd="sng" w="9525">
            <a:solidFill>
              <a:schemeClr val="dk2"/>
            </a:solidFill>
            <a:prstDash val="solid"/>
            <a:miter lim="800000"/>
            <a:headEnd len="med" w="med" type="triangle"/>
            <a:tailEnd len="med" w="med" type="triangle"/>
          </a:ln>
        </p:spPr>
      </p:cxnSp>
      <p:sp>
        <p:nvSpPr>
          <p:cNvPr id="963" name="Google Shape;963;p62"/>
          <p:cNvSpPr txBox="1"/>
          <p:nvPr/>
        </p:nvSpPr>
        <p:spPr>
          <a:xfrm>
            <a:off x="2493275" y="3239975"/>
            <a:ext cx="1805100" cy="720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rgbClr val="26005C"/>
                </a:solidFill>
              </a:rPr>
              <a:t>Rule:</a:t>
            </a:r>
            <a:br>
              <a:rPr lang="en" sz="900">
                <a:solidFill>
                  <a:srgbClr val="26005C"/>
                </a:solidFill>
              </a:rPr>
            </a:br>
            <a:r>
              <a:rPr lang="en" sz="900">
                <a:solidFill>
                  <a:srgbClr val="26005C"/>
                </a:solidFill>
              </a:rPr>
              <a:t>Find inventory</a:t>
            </a:r>
            <a:br>
              <a:rPr lang="en" sz="900">
                <a:solidFill>
                  <a:srgbClr val="26005C"/>
                </a:solidFill>
              </a:rPr>
            </a:br>
            <a:r>
              <a:rPr lang="en" sz="900">
                <a:solidFill>
                  <a:srgbClr val="26005C"/>
                </a:solidFill>
              </a:rPr>
              <a:t>Create fulfilment</a:t>
            </a:r>
            <a:br>
              <a:rPr lang="en" sz="900">
                <a:solidFill>
                  <a:srgbClr val="26005C"/>
                </a:solidFill>
              </a:rPr>
            </a:br>
            <a:r>
              <a:rPr lang="en" sz="900">
                <a:solidFill>
                  <a:srgbClr val="26005C"/>
                </a:solidFill>
              </a:rPr>
              <a:t>Update Order status</a:t>
            </a:r>
            <a:br>
              <a:rPr lang="en" sz="900">
                <a:solidFill>
                  <a:srgbClr val="26005C"/>
                </a:solidFill>
              </a:rPr>
            </a:br>
            <a:r>
              <a:rPr lang="en" sz="900">
                <a:solidFill>
                  <a:srgbClr val="26005C"/>
                </a:solidFill>
              </a:rPr>
              <a:t>Send webhook to ERP</a:t>
            </a:r>
            <a:endParaRPr i="0" sz="900" u="none" cap="none" strike="noStrike">
              <a:solidFill>
                <a:srgbClr val="26005C"/>
              </a:solidFill>
            </a:endParaRPr>
          </a:p>
        </p:txBody>
      </p:sp>
      <p:pic>
        <p:nvPicPr>
          <p:cNvPr id="964" name="Google Shape;964;p62"/>
          <p:cNvPicPr preferRelativeResize="0"/>
          <p:nvPr/>
        </p:nvPicPr>
        <p:blipFill>
          <a:blip r:embed="rId3">
            <a:alphaModFix/>
          </a:blip>
          <a:stretch>
            <a:fillRect/>
          </a:stretch>
        </p:blipFill>
        <p:spPr>
          <a:xfrm>
            <a:off x="3136012" y="1657150"/>
            <a:ext cx="361825" cy="361825"/>
          </a:xfrm>
          <a:prstGeom prst="rect">
            <a:avLst/>
          </a:prstGeom>
          <a:noFill/>
          <a:ln>
            <a:noFill/>
          </a:ln>
        </p:spPr>
      </p:pic>
      <p:sp>
        <p:nvSpPr>
          <p:cNvPr id="965" name="Google Shape;965;p62"/>
          <p:cNvSpPr txBox="1"/>
          <p:nvPr/>
        </p:nvSpPr>
        <p:spPr>
          <a:xfrm>
            <a:off x="2885525" y="2018800"/>
            <a:ext cx="10206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 sz="900" u="none" cap="none" strike="noStrike">
                <a:solidFill>
                  <a:srgbClr val="26005C"/>
                </a:solidFill>
              </a:rPr>
              <a:t>GraphQL </a:t>
            </a:r>
            <a:r>
              <a:rPr lang="en" sz="900">
                <a:solidFill>
                  <a:srgbClr val="26005C"/>
                </a:solidFill>
              </a:rPr>
              <a:t>Fulfilments</a:t>
            </a:r>
            <a:endParaRPr i="0" sz="900" u="none" cap="none" strike="noStrike">
              <a:solidFill>
                <a:srgbClr val="26005C"/>
              </a:solidFill>
            </a:endParaRPr>
          </a:p>
        </p:txBody>
      </p:sp>
      <p:cxnSp>
        <p:nvCxnSpPr>
          <p:cNvPr id="966" name="Google Shape;966;p62"/>
          <p:cNvCxnSpPr/>
          <p:nvPr/>
        </p:nvCxnSpPr>
        <p:spPr>
          <a:xfrm>
            <a:off x="1783150" y="3505900"/>
            <a:ext cx="1074000" cy="0"/>
          </a:xfrm>
          <a:prstGeom prst="straightConnector1">
            <a:avLst/>
          </a:prstGeom>
          <a:noFill/>
          <a:ln cap="flat" cmpd="sng" w="9525">
            <a:solidFill>
              <a:schemeClr val="dk2"/>
            </a:solidFill>
            <a:prstDash val="solid"/>
            <a:miter lim="800000"/>
            <a:headEnd len="med" w="med" type="triangle"/>
            <a:tailEnd len="med" w="med" type="triangle"/>
          </a:ln>
        </p:spPr>
      </p:cxnSp>
      <p:pic>
        <p:nvPicPr>
          <p:cNvPr id="967" name="Google Shape;967;p62"/>
          <p:cNvPicPr preferRelativeResize="0"/>
          <p:nvPr/>
        </p:nvPicPr>
        <p:blipFill rotWithShape="1">
          <a:blip r:embed="rId8">
            <a:alphaModFix/>
          </a:blip>
          <a:srcRect b="0" l="0" r="0" t="0"/>
          <a:stretch/>
        </p:blipFill>
        <p:spPr>
          <a:xfrm>
            <a:off x="446400" y="1023867"/>
            <a:ext cx="758750" cy="1358983"/>
          </a:xfrm>
          <a:prstGeom prst="rect">
            <a:avLst/>
          </a:prstGeom>
          <a:noFill/>
          <a:ln>
            <a:noFill/>
          </a:ln>
        </p:spPr>
      </p:pic>
      <p:cxnSp>
        <p:nvCxnSpPr>
          <p:cNvPr id="968" name="Google Shape;968;p62"/>
          <p:cNvCxnSpPr/>
          <p:nvPr/>
        </p:nvCxnSpPr>
        <p:spPr>
          <a:xfrm rot="10800000">
            <a:off x="6822225" y="3340775"/>
            <a:ext cx="1231200" cy="0"/>
          </a:xfrm>
          <a:prstGeom prst="straightConnector1">
            <a:avLst/>
          </a:prstGeom>
          <a:noFill/>
          <a:ln cap="flat" cmpd="sng" w="9525">
            <a:solidFill>
              <a:schemeClr val="dk2"/>
            </a:solidFill>
            <a:prstDash val="solid"/>
            <a:miter lim="800000"/>
            <a:headEnd len="med" w="med" type="triangle"/>
            <a:tailEnd len="med" w="med" type="triangle"/>
          </a:ln>
        </p:spPr>
      </p:cxnSp>
      <p:sp>
        <p:nvSpPr>
          <p:cNvPr id="969" name="Google Shape;969;p62"/>
          <p:cNvSpPr txBox="1"/>
          <p:nvPr/>
        </p:nvSpPr>
        <p:spPr>
          <a:xfrm>
            <a:off x="249588" y="2411563"/>
            <a:ext cx="1020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In store</a:t>
            </a:r>
            <a:endParaRPr i="0" sz="900" u="none" cap="none" strike="noStrike">
              <a:solidFill>
                <a:srgbClr val="26005C"/>
              </a:solidFill>
            </a:endParaRPr>
          </a:p>
        </p:txBody>
      </p:sp>
      <p:cxnSp>
        <p:nvCxnSpPr>
          <p:cNvPr id="970" name="Google Shape;970;p62"/>
          <p:cNvCxnSpPr/>
          <p:nvPr/>
        </p:nvCxnSpPr>
        <p:spPr>
          <a:xfrm rot="10800000">
            <a:off x="1313537" y="1714290"/>
            <a:ext cx="816600" cy="0"/>
          </a:xfrm>
          <a:prstGeom prst="straightConnector1">
            <a:avLst/>
          </a:prstGeom>
          <a:noFill/>
          <a:ln cap="flat" cmpd="sng" w="9525">
            <a:solidFill>
              <a:schemeClr val="dk2"/>
            </a:solidFill>
            <a:prstDash val="solid"/>
            <a:miter lim="800000"/>
            <a:headEnd len="med" w="med" type="triangle"/>
            <a:tailEnd len="med" w="med" type="triangle"/>
          </a:ln>
        </p:spPr>
      </p:cxnSp>
      <p:sp>
        <p:nvSpPr>
          <p:cNvPr id="971" name="Google Shape;971;p62"/>
          <p:cNvSpPr txBox="1"/>
          <p:nvPr/>
        </p:nvSpPr>
        <p:spPr>
          <a:xfrm>
            <a:off x="1163425" y="1783500"/>
            <a:ext cx="1074000" cy="549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26005C"/>
                </a:solidFill>
              </a:rPr>
              <a:t>Pick, Pack,Ship</a:t>
            </a:r>
            <a:endParaRPr i="0" sz="900" u="none" cap="none" strike="noStrike">
              <a:solidFill>
                <a:srgbClr val="26005C"/>
              </a:solidFill>
            </a:endParaRPr>
          </a:p>
        </p:txBody>
      </p:sp>
      <p:sp>
        <p:nvSpPr>
          <p:cNvPr id="972" name="Google Shape;972;p62"/>
          <p:cNvSpPr/>
          <p:nvPr/>
        </p:nvSpPr>
        <p:spPr>
          <a:xfrm>
            <a:off x="2235400" y="972944"/>
            <a:ext cx="6523500" cy="4230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solidFill>
                <a:srgbClr val="FFFFFF"/>
              </a:solidFill>
            </a:endParaRPr>
          </a:p>
        </p:txBody>
      </p:sp>
      <p:cxnSp>
        <p:nvCxnSpPr>
          <p:cNvPr id="973" name="Google Shape;973;p62"/>
          <p:cNvCxnSpPr/>
          <p:nvPr/>
        </p:nvCxnSpPr>
        <p:spPr>
          <a:xfrm>
            <a:off x="5439776" y="1411202"/>
            <a:ext cx="0" cy="230700"/>
          </a:xfrm>
          <a:prstGeom prst="straightConnector1">
            <a:avLst/>
          </a:prstGeom>
          <a:noFill/>
          <a:ln cap="flat" cmpd="sng" w="9525">
            <a:solidFill>
              <a:schemeClr val="dk2"/>
            </a:solidFill>
            <a:prstDash val="solid"/>
            <a:miter lim="800000"/>
            <a:headEnd len="med" w="med" type="triangle"/>
            <a:tailEnd len="med" w="med" type="triangle"/>
          </a:ln>
        </p:spPr>
      </p:cxnSp>
      <p:cxnSp>
        <p:nvCxnSpPr>
          <p:cNvPr id="974" name="Google Shape;974;p62"/>
          <p:cNvCxnSpPr/>
          <p:nvPr/>
        </p:nvCxnSpPr>
        <p:spPr>
          <a:xfrm>
            <a:off x="4460100" y="3658975"/>
            <a:ext cx="0" cy="357000"/>
          </a:xfrm>
          <a:prstGeom prst="straightConnector1">
            <a:avLst/>
          </a:prstGeom>
          <a:noFill/>
          <a:ln cap="flat" cmpd="sng" w="9525">
            <a:solidFill>
              <a:schemeClr val="dk2"/>
            </a:solidFill>
            <a:prstDash val="solid"/>
            <a:miter lim="800000"/>
            <a:headEnd len="med" w="med" type="triangle"/>
            <a:tailEnd len="med" w="med" type="triangle"/>
          </a:ln>
        </p:spPr>
      </p:cxnSp>
      <p:sp>
        <p:nvSpPr>
          <p:cNvPr id="975" name="Google Shape;975;p62"/>
          <p:cNvSpPr txBox="1"/>
          <p:nvPr/>
        </p:nvSpPr>
        <p:spPr>
          <a:xfrm>
            <a:off x="8060228" y="3463275"/>
            <a:ext cx="6270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 sz="900" u="none" cap="none" strike="noStrike">
                <a:solidFill>
                  <a:srgbClr val="26005C"/>
                </a:solidFill>
              </a:rPr>
              <a:t>Events</a:t>
            </a:r>
            <a:endParaRPr sz="900">
              <a:solidFill>
                <a:srgbClr val="26005C"/>
              </a:solidFill>
            </a:endParaRPr>
          </a:p>
        </p:txBody>
      </p:sp>
      <p:pic>
        <p:nvPicPr>
          <p:cNvPr id="976" name="Google Shape;976;p62"/>
          <p:cNvPicPr preferRelativeResize="0"/>
          <p:nvPr/>
        </p:nvPicPr>
        <p:blipFill>
          <a:blip r:embed="rId9">
            <a:alphaModFix/>
          </a:blip>
          <a:stretch>
            <a:fillRect/>
          </a:stretch>
        </p:blipFill>
        <p:spPr>
          <a:xfrm>
            <a:off x="8201600" y="3101910"/>
            <a:ext cx="361825" cy="361825"/>
          </a:xfrm>
          <a:prstGeom prst="rect">
            <a:avLst/>
          </a:prstGeom>
          <a:noFill/>
          <a:ln>
            <a:noFill/>
          </a:ln>
        </p:spPr>
      </p:pic>
      <p:pic>
        <p:nvPicPr>
          <p:cNvPr id="977" name="Google Shape;977;p62"/>
          <p:cNvPicPr preferRelativeResize="0"/>
          <p:nvPr/>
        </p:nvPicPr>
        <p:blipFill>
          <a:blip r:embed="rId6">
            <a:alphaModFix/>
          </a:blip>
          <a:stretch>
            <a:fillRect/>
          </a:stretch>
        </p:blipFill>
        <p:spPr>
          <a:xfrm>
            <a:off x="6385329" y="3196337"/>
            <a:ext cx="312650" cy="321589"/>
          </a:xfrm>
          <a:prstGeom prst="rect">
            <a:avLst/>
          </a:prstGeom>
          <a:noFill/>
          <a:ln>
            <a:noFill/>
          </a:ln>
        </p:spPr>
      </p:pic>
      <p:sp>
        <p:nvSpPr>
          <p:cNvPr id="978" name="Google Shape;978;p62"/>
          <p:cNvSpPr txBox="1"/>
          <p:nvPr/>
        </p:nvSpPr>
        <p:spPr>
          <a:xfrm>
            <a:off x="4607700" y="1023638"/>
            <a:ext cx="1527900" cy="3216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 sz="1000">
                <a:solidFill>
                  <a:srgbClr val="FFFFFF"/>
                </a:solidFill>
              </a:rPr>
              <a:t>eCommerce</a:t>
            </a:r>
            <a:endParaRPr>
              <a:solidFill>
                <a:srgbClr val="FFFFFF"/>
              </a:solidFill>
            </a:endParaRPr>
          </a:p>
        </p:txBody>
      </p:sp>
      <p:cxnSp>
        <p:nvCxnSpPr>
          <p:cNvPr id="979" name="Google Shape;979;p62"/>
          <p:cNvCxnSpPr/>
          <p:nvPr/>
        </p:nvCxnSpPr>
        <p:spPr>
          <a:xfrm flipH="1">
            <a:off x="4460100" y="2329088"/>
            <a:ext cx="979800" cy="781500"/>
          </a:xfrm>
          <a:prstGeom prst="straightConnector1">
            <a:avLst/>
          </a:prstGeom>
          <a:noFill/>
          <a:ln cap="flat" cmpd="sng" w="9525">
            <a:solidFill>
              <a:schemeClr val="dk2"/>
            </a:solidFill>
            <a:prstDash val="solid"/>
            <a:miter lim="800000"/>
            <a:headEnd len="med" w="med" type="triangl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2"/>
                                        </p:tgtEl>
                                        <p:attrNameLst>
                                          <p:attrName>style.visibility</p:attrName>
                                        </p:attrNameLst>
                                      </p:cBhvr>
                                      <p:to>
                                        <p:strVal val="visible"/>
                                      </p:to>
                                    </p:set>
                                    <p:animEffect filter="fade" transition="in">
                                      <p:cBhvr>
                                        <p:cTn dur="1000"/>
                                        <p:tgtEl>
                                          <p:spTgt spid="9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3"/>
                                        </p:tgtEl>
                                        <p:attrNameLst>
                                          <p:attrName>style.visibility</p:attrName>
                                        </p:attrNameLst>
                                      </p:cBhvr>
                                      <p:to>
                                        <p:strVal val="visible"/>
                                      </p:to>
                                    </p:set>
                                    <p:animEffect filter="fade" transition="in">
                                      <p:cBhvr>
                                        <p:cTn dur="1000"/>
                                        <p:tgtEl>
                                          <p:spTgt spid="943"/>
                                        </p:tgtEl>
                                      </p:cBhvr>
                                    </p:animEffect>
                                  </p:childTnLst>
                                </p:cTn>
                              </p:par>
                              <p:par>
                                <p:cTn fill="hold" nodeType="withEffect" presetClass="entr" presetID="10" presetSubtype="0">
                                  <p:stCondLst>
                                    <p:cond delay="0"/>
                                  </p:stCondLst>
                                  <p:childTnLst>
                                    <p:set>
                                      <p:cBhvr>
                                        <p:cTn dur="1" fill="hold">
                                          <p:stCondLst>
                                            <p:cond delay="0"/>
                                          </p:stCondLst>
                                        </p:cTn>
                                        <p:tgtEl>
                                          <p:spTgt spid="944"/>
                                        </p:tgtEl>
                                        <p:attrNameLst>
                                          <p:attrName>style.visibility</p:attrName>
                                        </p:attrNameLst>
                                      </p:cBhvr>
                                      <p:to>
                                        <p:strVal val="visible"/>
                                      </p:to>
                                    </p:set>
                                    <p:animEffect filter="fade" transition="in">
                                      <p:cBhvr>
                                        <p:cTn dur="1000"/>
                                        <p:tgtEl>
                                          <p:spTgt spid="944"/>
                                        </p:tgtEl>
                                      </p:cBhvr>
                                    </p:animEffect>
                                  </p:childTnLst>
                                </p:cTn>
                              </p:par>
                              <p:par>
                                <p:cTn fill="hold" nodeType="withEffect" presetClass="entr" presetID="10" presetSubtype="0">
                                  <p:stCondLst>
                                    <p:cond delay="0"/>
                                  </p:stCondLst>
                                  <p:childTnLst>
                                    <p:set>
                                      <p:cBhvr>
                                        <p:cTn dur="1" fill="hold">
                                          <p:stCondLst>
                                            <p:cond delay="0"/>
                                          </p:stCondLst>
                                        </p:cTn>
                                        <p:tgtEl>
                                          <p:spTgt spid="947"/>
                                        </p:tgtEl>
                                        <p:attrNameLst>
                                          <p:attrName>style.visibility</p:attrName>
                                        </p:attrNameLst>
                                      </p:cBhvr>
                                      <p:to>
                                        <p:strVal val="visible"/>
                                      </p:to>
                                    </p:set>
                                    <p:animEffect filter="fade" transition="in">
                                      <p:cBhvr>
                                        <p:cTn dur="1000"/>
                                        <p:tgtEl>
                                          <p:spTgt spid="947"/>
                                        </p:tgtEl>
                                      </p:cBhvr>
                                    </p:animEffect>
                                  </p:childTnLst>
                                </p:cTn>
                              </p:par>
                              <p:par>
                                <p:cTn fill="hold" nodeType="withEffect" presetClass="entr" presetID="10" presetSubtype="0">
                                  <p:stCondLst>
                                    <p:cond delay="0"/>
                                  </p:stCondLst>
                                  <p:childTnLst>
                                    <p:set>
                                      <p:cBhvr>
                                        <p:cTn dur="1" fill="hold">
                                          <p:stCondLst>
                                            <p:cond delay="0"/>
                                          </p:stCondLst>
                                        </p:cTn>
                                        <p:tgtEl>
                                          <p:spTgt spid="954"/>
                                        </p:tgtEl>
                                        <p:attrNameLst>
                                          <p:attrName>style.visibility</p:attrName>
                                        </p:attrNameLst>
                                      </p:cBhvr>
                                      <p:to>
                                        <p:strVal val="visible"/>
                                      </p:to>
                                    </p:set>
                                    <p:animEffect filter="fade" transition="in">
                                      <p:cBhvr>
                                        <p:cTn dur="1000"/>
                                        <p:tgtEl>
                                          <p:spTgt spid="954"/>
                                        </p:tgtEl>
                                      </p:cBhvr>
                                    </p:animEffect>
                                  </p:childTnLst>
                                </p:cTn>
                              </p:par>
                              <p:par>
                                <p:cTn fill="hold" nodeType="withEffect" presetClass="entr" presetID="10" presetSubtype="0">
                                  <p:stCondLst>
                                    <p:cond delay="0"/>
                                  </p:stCondLst>
                                  <p:childTnLst>
                                    <p:set>
                                      <p:cBhvr>
                                        <p:cTn dur="1" fill="hold">
                                          <p:stCondLst>
                                            <p:cond delay="0"/>
                                          </p:stCondLst>
                                        </p:cTn>
                                        <p:tgtEl>
                                          <p:spTgt spid="955"/>
                                        </p:tgtEl>
                                        <p:attrNameLst>
                                          <p:attrName>style.visibility</p:attrName>
                                        </p:attrNameLst>
                                      </p:cBhvr>
                                      <p:to>
                                        <p:strVal val="visible"/>
                                      </p:to>
                                    </p:set>
                                    <p:animEffect filter="fade" transition="in">
                                      <p:cBhvr>
                                        <p:cTn dur="1000"/>
                                        <p:tgtEl>
                                          <p:spTgt spid="955"/>
                                        </p:tgtEl>
                                      </p:cBhvr>
                                    </p:animEffect>
                                  </p:childTnLst>
                                </p:cTn>
                              </p:par>
                              <p:par>
                                <p:cTn fill="hold" nodeType="withEffect" presetClass="entr" presetID="10" presetSubtype="0">
                                  <p:stCondLst>
                                    <p:cond delay="0"/>
                                  </p:stCondLst>
                                  <p:childTnLst>
                                    <p:set>
                                      <p:cBhvr>
                                        <p:cTn dur="1" fill="hold">
                                          <p:stCondLst>
                                            <p:cond delay="0"/>
                                          </p:stCondLst>
                                        </p:cTn>
                                        <p:tgtEl>
                                          <p:spTgt spid="961"/>
                                        </p:tgtEl>
                                        <p:attrNameLst>
                                          <p:attrName>style.visibility</p:attrName>
                                        </p:attrNameLst>
                                      </p:cBhvr>
                                      <p:to>
                                        <p:strVal val="visible"/>
                                      </p:to>
                                    </p:set>
                                    <p:animEffect filter="fade" transition="in">
                                      <p:cBhvr>
                                        <p:cTn dur="1000"/>
                                        <p:tgtEl>
                                          <p:spTgt spid="961"/>
                                        </p:tgtEl>
                                      </p:cBhvr>
                                    </p:animEffect>
                                  </p:childTnLst>
                                </p:cTn>
                              </p:par>
                              <p:par>
                                <p:cTn fill="hold" nodeType="withEffect" presetClass="entr" presetID="10" presetSubtype="0">
                                  <p:stCondLst>
                                    <p:cond delay="0"/>
                                  </p:stCondLst>
                                  <p:childTnLst>
                                    <p:set>
                                      <p:cBhvr>
                                        <p:cTn dur="1" fill="hold">
                                          <p:stCondLst>
                                            <p:cond delay="0"/>
                                          </p:stCondLst>
                                        </p:cTn>
                                        <p:tgtEl>
                                          <p:spTgt spid="973"/>
                                        </p:tgtEl>
                                        <p:attrNameLst>
                                          <p:attrName>style.visibility</p:attrName>
                                        </p:attrNameLst>
                                      </p:cBhvr>
                                      <p:to>
                                        <p:strVal val="visible"/>
                                      </p:to>
                                    </p:set>
                                    <p:animEffect filter="fade" transition="in">
                                      <p:cBhvr>
                                        <p:cTn dur="1000"/>
                                        <p:tgtEl>
                                          <p:spTgt spid="973"/>
                                        </p:tgtEl>
                                      </p:cBhvr>
                                    </p:animEffect>
                                  </p:childTnLst>
                                </p:cTn>
                              </p:par>
                              <p:par>
                                <p:cTn fill="hold" nodeType="withEffect" presetClass="entr" presetID="10" presetSubtype="0">
                                  <p:stCondLst>
                                    <p:cond delay="0"/>
                                  </p:stCondLst>
                                  <p:childTnLst>
                                    <p:set>
                                      <p:cBhvr>
                                        <p:cTn dur="1" fill="hold">
                                          <p:stCondLst>
                                            <p:cond delay="0"/>
                                          </p:stCondLst>
                                        </p:cTn>
                                        <p:tgtEl>
                                          <p:spTgt spid="949"/>
                                        </p:tgtEl>
                                        <p:attrNameLst>
                                          <p:attrName>style.visibility</p:attrName>
                                        </p:attrNameLst>
                                      </p:cBhvr>
                                      <p:to>
                                        <p:strVal val="visible"/>
                                      </p:to>
                                    </p:set>
                                    <p:animEffect filter="fade" transition="in">
                                      <p:cBhvr>
                                        <p:cTn dur="1000"/>
                                        <p:tgtEl>
                                          <p:spTgt spid="9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0"/>
                                        </p:tgtEl>
                                        <p:attrNameLst>
                                          <p:attrName>style.visibility</p:attrName>
                                        </p:attrNameLst>
                                      </p:cBhvr>
                                      <p:to>
                                        <p:strVal val="visible"/>
                                      </p:to>
                                    </p:set>
                                    <p:animEffect filter="fade" transition="in">
                                      <p:cBhvr>
                                        <p:cTn dur="1000"/>
                                        <p:tgtEl>
                                          <p:spTgt spid="940"/>
                                        </p:tgtEl>
                                      </p:cBhvr>
                                    </p:animEffect>
                                  </p:childTnLst>
                                </p:cTn>
                              </p:par>
                              <p:par>
                                <p:cTn fill="hold" nodeType="withEffect" presetClass="entr" presetID="10" presetSubtype="0">
                                  <p:stCondLst>
                                    <p:cond delay="0"/>
                                  </p:stCondLst>
                                  <p:childTnLst>
                                    <p:set>
                                      <p:cBhvr>
                                        <p:cTn dur="1" fill="hold">
                                          <p:stCondLst>
                                            <p:cond delay="0"/>
                                          </p:stCondLst>
                                        </p:cTn>
                                        <p:tgtEl>
                                          <p:spTgt spid="948"/>
                                        </p:tgtEl>
                                        <p:attrNameLst>
                                          <p:attrName>style.visibility</p:attrName>
                                        </p:attrNameLst>
                                      </p:cBhvr>
                                      <p:to>
                                        <p:strVal val="visible"/>
                                      </p:to>
                                    </p:set>
                                    <p:animEffect filter="fade" transition="in">
                                      <p:cBhvr>
                                        <p:cTn dur="1000"/>
                                        <p:tgtEl>
                                          <p:spTgt spid="948"/>
                                        </p:tgtEl>
                                      </p:cBhvr>
                                    </p:animEffect>
                                  </p:childTnLst>
                                </p:cTn>
                              </p:par>
                              <p:par>
                                <p:cTn fill="hold" nodeType="withEffect" presetClass="entr" presetID="10" presetSubtype="0">
                                  <p:stCondLst>
                                    <p:cond delay="0"/>
                                  </p:stCondLst>
                                  <p:childTnLst>
                                    <p:set>
                                      <p:cBhvr>
                                        <p:cTn dur="1" fill="hold">
                                          <p:stCondLst>
                                            <p:cond delay="0"/>
                                          </p:stCondLst>
                                        </p:cTn>
                                        <p:tgtEl>
                                          <p:spTgt spid="942"/>
                                        </p:tgtEl>
                                        <p:attrNameLst>
                                          <p:attrName>style.visibility</p:attrName>
                                        </p:attrNameLst>
                                      </p:cBhvr>
                                      <p:to>
                                        <p:strVal val="visible"/>
                                      </p:to>
                                    </p:set>
                                    <p:animEffect filter="fade" transition="in">
                                      <p:cBhvr>
                                        <p:cTn dur="1000"/>
                                        <p:tgtEl>
                                          <p:spTgt spid="942"/>
                                        </p:tgtEl>
                                      </p:cBhvr>
                                    </p:animEffect>
                                  </p:childTnLst>
                                </p:cTn>
                              </p:par>
                              <p:par>
                                <p:cTn fill="hold" nodeType="withEffect" presetClass="entr" presetID="10" presetSubtype="0">
                                  <p:stCondLst>
                                    <p:cond delay="0"/>
                                  </p:stCondLst>
                                  <p:childTnLst>
                                    <p:set>
                                      <p:cBhvr>
                                        <p:cTn dur="1" fill="hold">
                                          <p:stCondLst>
                                            <p:cond delay="0"/>
                                          </p:stCondLst>
                                        </p:cTn>
                                        <p:tgtEl>
                                          <p:spTgt spid="950"/>
                                        </p:tgtEl>
                                        <p:attrNameLst>
                                          <p:attrName>style.visibility</p:attrName>
                                        </p:attrNameLst>
                                      </p:cBhvr>
                                      <p:to>
                                        <p:strVal val="visible"/>
                                      </p:to>
                                    </p:set>
                                    <p:animEffect filter="fade" transition="in">
                                      <p:cBhvr>
                                        <p:cTn dur="1000"/>
                                        <p:tgtEl>
                                          <p:spTgt spid="950"/>
                                        </p:tgtEl>
                                      </p:cBhvr>
                                    </p:animEffect>
                                  </p:childTnLst>
                                </p:cTn>
                              </p:par>
                              <p:par>
                                <p:cTn fill="hold" nodeType="withEffect" presetClass="entr" presetID="10" presetSubtype="0">
                                  <p:stCondLst>
                                    <p:cond delay="0"/>
                                  </p:stCondLst>
                                  <p:childTnLst>
                                    <p:set>
                                      <p:cBhvr>
                                        <p:cTn dur="1" fill="hold">
                                          <p:stCondLst>
                                            <p:cond delay="0"/>
                                          </p:stCondLst>
                                        </p:cTn>
                                        <p:tgtEl>
                                          <p:spTgt spid="957"/>
                                        </p:tgtEl>
                                        <p:attrNameLst>
                                          <p:attrName>style.visibility</p:attrName>
                                        </p:attrNameLst>
                                      </p:cBhvr>
                                      <p:to>
                                        <p:strVal val="visible"/>
                                      </p:to>
                                    </p:set>
                                    <p:animEffect filter="fade" transition="in">
                                      <p:cBhvr>
                                        <p:cTn dur="1000"/>
                                        <p:tgtEl>
                                          <p:spTgt spid="957"/>
                                        </p:tgtEl>
                                      </p:cBhvr>
                                    </p:animEffect>
                                  </p:childTnLst>
                                </p:cTn>
                              </p:par>
                              <p:par>
                                <p:cTn fill="hold" nodeType="withEffect" presetClass="entr" presetID="10" presetSubtype="0">
                                  <p:stCondLst>
                                    <p:cond delay="0"/>
                                  </p:stCondLst>
                                  <p:childTnLst>
                                    <p:set>
                                      <p:cBhvr>
                                        <p:cTn dur="1" fill="hold">
                                          <p:stCondLst>
                                            <p:cond delay="0"/>
                                          </p:stCondLst>
                                        </p:cTn>
                                        <p:tgtEl>
                                          <p:spTgt spid="979"/>
                                        </p:tgtEl>
                                        <p:attrNameLst>
                                          <p:attrName>style.visibility</p:attrName>
                                        </p:attrNameLst>
                                      </p:cBhvr>
                                      <p:to>
                                        <p:strVal val="visible"/>
                                      </p:to>
                                    </p:set>
                                    <p:animEffect filter="fade" transition="in">
                                      <p:cBhvr>
                                        <p:cTn dur="1000"/>
                                        <p:tgtEl>
                                          <p:spTgt spid="979"/>
                                        </p:tgtEl>
                                      </p:cBhvr>
                                    </p:animEffect>
                                  </p:childTnLst>
                                </p:cTn>
                              </p:par>
                              <p:par>
                                <p:cTn fill="hold" nodeType="withEffect" presetClass="entr" presetID="10" presetSubtype="0">
                                  <p:stCondLst>
                                    <p:cond delay="0"/>
                                  </p:stCondLst>
                                  <p:childTnLst>
                                    <p:set>
                                      <p:cBhvr>
                                        <p:cTn dur="1" fill="hold">
                                          <p:stCondLst>
                                            <p:cond delay="0"/>
                                          </p:stCondLst>
                                        </p:cTn>
                                        <p:tgtEl>
                                          <p:spTgt spid="941"/>
                                        </p:tgtEl>
                                        <p:attrNameLst>
                                          <p:attrName>style.visibility</p:attrName>
                                        </p:attrNameLst>
                                      </p:cBhvr>
                                      <p:to>
                                        <p:strVal val="visible"/>
                                      </p:to>
                                    </p:set>
                                    <p:animEffect filter="fade" transition="in">
                                      <p:cBhvr>
                                        <p:cTn dur="1000"/>
                                        <p:tgtEl>
                                          <p:spTgt spid="9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6"/>
                                        </p:tgtEl>
                                        <p:attrNameLst>
                                          <p:attrName>style.visibility</p:attrName>
                                        </p:attrNameLst>
                                      </p:cBhvr>
                                      <p:to>
                                        <p:strVal val="visible"/>
                                      </p:to>
                                    </p:set>
                                    <p:animEffect filter="fade" transition="in">
                                      <p:cBhvr>
                                        <p:cTn dur="1000"/>
                                        <p:tgtEl>
                                          <p:spTgt spid="946"/>
                                        </p:tgtEl>
                                      </p:cBhvr>
                                    </p:animEffect>
                                  </p:childTnLst>
                                </p:cTn>
                              </p:par>
                              <p:par>
                                <p:cTn fill="hold" nodeType="withEffect" presetClass="entr" presetID="10" presetSubtype="0">
                                  <p:stCondLst>
                                    <p:cond delay="0"/>
                                  </p:stCondLst>
                                  <p:childTnLst>
                                    <p:set>
                                      <p:cBhvr>
                                        <p:cTn dur="1" fill="hold">
                                          <p:stCondLst>
                                            <p:cond delay="0"/>
                                          </p:stCondLst>
                                        </p:cTn>
                                        <p:tgtEl>
                                          <p:spTgt spid="956"/>
                                        </p:tgtEl>
                                        <p:attrNameLst>
                                          <p:attrName>style.visibility</p:attrName>
                                        </p:attrNameLst>
                                      </p:cBhvr>
                                      <p:to>
                                        <p:strVal val="visible"/>
                                      </p:to>
                                    </p:set>
                                    <p:animEffect filter="fade" transition="in">
                                      <p:cBhvr>
                                        <p:cTn dur="1000"/>
                                        <p:tgtEl>
                                          <p:spTgt spid="956"/>
                                        </p:tgtEl>
                                      </p:cBhvr>
                                    </p:animEffect>
                                  </p:childTnLst>
                                </p:cTn>
                              </p:par>
                              <p:par>
                                <p:cTn fill="hold" nodeType="withEffect" presetClass="entr" presetID="10" presetSubtype="0">
                                  <p:stCondLst>
                                    <p:cond delay="0"/>
                                  </p:stCondLst>
                                  <p:childTnLst>
                                    <p:set>
                                      <p:cBhvr>
                                        <p:cTn dur="1" fill="hold">
                                          <p:stCondLst>
                                            <p:cond delay="0"/>
                                          </p:stCondLst>
                                        </p:cTn>
                                        <p:tgtEl>
                                          <p:spTgt spid="958"/>
                                        </p:tgtEl>
                                        <p:attrNameLst>
                                          <p:attrName>style.visibility</p:attrName>
                                        </p:attrNameLst>
                                      </p:cBhvr>
                                      <p:to>
                                        <p:strVal val="visible"/>
                                      </p:to>
                                    </p:set>
                                    <p:animEffect filter="fade" transition="in">
                                      <p:cBhvr>
                                        <p:cTn dur="1000"/>
                                        <p:tgtEl>
                                          <p:spTgt spid="958"/>
                                        </p:tgtEl>
                                      </p:cBhvr>
                                    </p:animEffect>
                                  </p:childTnLst>
                                </p:cTn>
                              </p:par>
                              <p:par>
                                <p:cTn fill="hold" nodeType="withEffect" presetClass="entr" presetID="10" presetSubtype="0">
                                  <p:stCondLst>
                                    <p:cond delay="0"/>
                                  </p:stCondLst>
                                  <p:childTnLst>
                                    <p:set>
                                      <p:cBhvr>
                                        <p:cTn dur="1" fill="hold">
                                          <p:stCondLst>
                                            <p:cond delay="0"/>
                                          </p:stCondLst>
                                        </p:cTn>
                                        <p:tgtEl>
                                          <p:spTgt spid="968"/>
                                        </p:tgtEl>
                                        <p:attrNameLst>
                                          <p:attrName>style.visibility</p:attrName>
                                        </p:attrNameLst>
                                      </p:cBhvr>
                                      <p:to>
                                        <p:strVal val="visible"/>
                                      </p:to>
                                    </p:set>
                                    <p:animEffect filter="fade" transition="in">
                                      <p:cBhvr>
                                        <p:cTn dur="1000"/>
                                        <p:tgtEl>
                                          <p:spTgt spid="968"/>
                                        </p:tgtEl>
                                      </p:cBhvr>
                                    </p:animEffect>
                                  </p:childTnLst>
                                </p:cTn>
                              </p:par>
                              <p:par>
                                <p:cTn fill="hold" nodeType="withEffect" presetClass="entr" presetID="10" presetSubtype="0">
                                  <p:stCondLst>
                                    <p:cond delay="0"/>
                                  </p:stCondLst>
                                  <p:childTnLst>
                                    <p:set>
                                      <p:cBhvr>
                                        <p:cTn dur="1" fill="hold">
                                          <p:stCondLst>
                                            <p:cond delay="0"/>
                                          </p:stCondLst>
                                        </p:cTn>
                                        <p:tgtEl>
                                          <p:spTgt spid="976"/>
                                        </p:tgtEl>
                                        <p:attrNameLst>
                                          <p:attrName>style.visibility</p:attrName>
                                        </p:attrNameLst>
                                      </p:cBhvr>
                                      <p:to>
                                        <p:strVal val="visible"/>
                                      </p:to>
                                    </p:set>
                                    <p:animEffect filter="fade" transition="in">
                                      <p:cBhvr>
                                        <p:cTn dur="1000"/>
                                        <p:tgtEl>
                                          <p:spTgt spid="976"/>
                                        </p:tgtEl>
                                      </p:cBhvr>
                                    </p:animEffect>
                                  </p:childTnLst>
                                </p:cTn>
                              </p:par>
                              <p:par>
                                <p:cTn fill="hold" nodeType="withEffect" presetClass="entr" presetID="10" presetSubtype="0">
                                  <p:stCondLst>
                                    <p:cond delay="0"/>
                                  </p:stCondLst>
                                  <p:childTnLst>
                                    <p:set>
                                      <p:cBhvr>
                                        <p:cTn dur="1" fill="hold">
                                          <p:stCondLst>
                                            <p:cond delay="0"/>
                                          </p:stCondLst>
                                        </p:cTn>
                                        <p:tgtEl>
                                          <p:spTgt spid="977"/>
                                        </p:tgtEl>
                                        <p:attrNameLst>
                                          <p:attrName>style.visibility</p:attrName>
                                        </p:attrNameLst>
                                      </p:cBhvr>
                                      <p:to>
                                        <p:strVal val="visible"/>
                                      </p:to>
                                    </p:set>
                                    <p:animEffect filter="fade" transition="in">
                                      <p:cBhvr>
                                        <p:cTn dur="1000"/>
                                        <p:tgtEl>
                                          <p:spTgt spid="977"/>
                                        </p:tgtEl>
                                      </p:cBhvr>
                                    </p:animEffect>
                                  </p:childTnLst>
                                </p:cTn>
                              </p:par>
                              <p:par>
                                <p:cTn fill="hold" nodeType="withEffect" presetClass="entr" presetID="10" presetSubtype="0">
                                  <p:stCondLst>
                                    <p:cond delay="0"/>
                                  </p:stCondLst>
                                  <p:childTnLst>
                                    <p:set>
                                      <p:cBhvr>
                                        <p:cTn dur="1" fill="hold">
                                          <p:stCondLst>
                                            <p:cond delay="0"/>
                                          </p:stCondLst>
                                        </p:cTn>
                                        <p:tgtEl>
                                          <p:spTgt spid="975"/>
                                        </p:tgtEl>
                                        <p:attrNameLst>
                                          <p:attrName>style.visibility</p:attrName>
                                        </p:attrNameLst>
                                      </p:cBhvr>
                                      <p:to>
                                        <p:strVal val="visible"/>
                                      </p:to>
                                    </p:set>
                                    <p:animEffect filter="fade" transition="in">
                                      <p:cBhvr>
                                        <p:cTn dur="1000"/>
                                        <p:tgtEl>
                                          <p:spTgt spid="9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4"/>
                                        </p:tgtEl>
                                        <p:attrNameLst>
                                          <p:attrName>style.visibility</p:attrName>
                                        </p:attrNameLst>
                                      </p:cBhvr>
                                      <p:to>
                                        <p:strVal val="visible"/>
                                      </p:to>
                                    </p:set>
                                    <p:animEffect filter="fade" transition="in">
                                      <p:cBhvr>
                                        <p:cTn dur="1000"/>
                                        <p:tgtEl>
                                          <p:spTgt spid="974"/>
                                        </p:tgtEl>
                                      </p:cBhvr>
                                    </p:animEffect>
                                  </p:childTnLst>
                                </p:cTn>
                              </p:par>
                              <p:par>
                                <p:cTn fill="hold" nodeType="withEffect" presetClass="entr" presetID="10" presetSubtype="0">
                                  <p:stCondLst>
                                    <p:cond delay="0"/>
                                  </p:stCondLst>
                                  <p:childTnLst>
                                    <p:set>
                                      <p:cBhvr>
                                        <p:cTn dur="1" fill="hold">
                                          <p:stCondLst>
                                            <p:cond delay="0"/>
                                          </p:stCondLst>
                                        </p:cTn>
                                        <p:tgtEl>
                                          <p:spTgt spid="959"/>
                                        </p:tgtEl>
                                        <p:attrNameLst>
                                          <p:attrName>style.visibility</p:attrName>
                                        </p:attrNameLst>
                                      </p:cBhvr>
                                      <p:to>
                                        <p:strVal val="visible"/>
                                      </p:to>
                                    </p:set>
                                    <p:animEffect filter="fade" transition="in">
                                      <p:cBhvr>
                                        <p:cTn dur="1000"/>
                                        <p:tgtEl>
                                          <p:spTgt spid="959"/>
                                        </p:tgtEl>
                                      </p:cBhvr>
                                    </p:animEffect>
                                  </p:childTnLst>
                                </p:cTn>
                              </p:par>
                              <p:par>
                                <p:cTn fill="hold" nodeType="withEffect" presetClass="entr" presetID="10" presetSubtype="0">
                                  <p:stCondLst>
                                    <p:cond delay="0"/>
                                  </p:stCondLst>
                                  <p:childTnLst>
                                    <p:set>
                                      <p:cBhvr>
                                        <p:cTn dur="1" fill="hold">
                                          <p:stCondLst>
                                            <p:cond delay="0"/>
                                          </p:stCondLst>
                                        </p:cTn>
                                        <p:tgtEl>
                                          <p:spTgt spid="960"/>
                                        </p:tgtEl>
                                        <p:attrNameLst>
                                          <p:attrName>style.visibility</p:attrName>
                                        </p:attrNameLst>
                                      </p:cBhvr>
                                      <p:to>
                                        <p:strVal val="visible"/>
                                      </p:to>
                                    </p:set>
                                    <p:animEffect filter="fade" transition="in">
                                      <p:cBhvr>
                                        <p:cTn dur="1000"/>
                                        <p:tgtEl>
                                          <p:spTgt spid="9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3"/>
                                        </p:tgtEl>
                                        <p:attrNameLst>
                                          <p:attrName>style.visibility</p:attrName>
                                        </p:attrNameLst>
                                      </p:cBhvr>
                                      <p:to>
                                        <p:strVal val="visible"/>
                                      </p:to>
                                    </p:set>
                                    <p:animEffect filter="fade" transition="in">
                                      <p:cBhvr>
                                        <p:cTn dur="1000"/>
                                        <p:tgtEl>
                                          <p:spTgt spid="9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2"/>
                                        </p:tgtEl>
                                        <p:attrNameLst>
                                          <p:attrName>style.visibility</p:attrName>
                                        </p:attrNameLst>
                                      </p:cBhvr>
                                      <p:to>
                                        <p:strVal val="visible"/>
                                      </p:to>
                                    </p:set>
                                    <p:animEffect filter="fade" transition="in">
                                      <p:cBhvr>
                                        <p:cTn dur="1000"/>
                                        <p:tgtEl>
                                          <p:spTgt spid="962"/>
                                        </p:tgtEl>
                                      </p:cBhvr>
                                    </p:animEffect>
                                  </p:childTnLst>
                                </p:cTn>
                              </p:par>
                              <p:par>
                                <p:cTn fill="hold" nodeType="withEffect" presetClass="entr" presetID="10" presetSubtype="0">
                                  <p:stCondLst>
                                    <p:cond delay="0"/>
                                  </p:stCondLst>
                                  <p:childTnLst>
                                    <p:set>
                                      <p:cBhvr>
                                        <p:cTn dur="1" fill="hold">
                                          <p:stCondLst>
                                            <p:cond delay="0"/>
                                          </p:stCondLst>
                                        </p:cTn>
                                        <p:tgtEl>
                                          <p:spTgt spid="965"/>
                                        </p:tgtEl>
                                        <p:attrNameLst>
                                          <p:attrName>style.visibility</p:attrName>
                                        </p:attrNameLst>
                                      </p:cBhvr>
                                      <p:to>
                                        <p:strVal val="visible"/>
                                      </p:to>
                                    </p:set>
                                    <p:animEffect filter="fade" transition="in">
                                      <p:cBhvr>
                                        <p:cTn dur="1000"/>
                                        <p:tgtEl>
                                          <p:spTgt spid="965"/>
                                        </p:tgtEl>
                                      </p:cBhvr>
                                    </p:animEffect>
                                  </p:childTnLst>
                                </p:cTn>
                              </p:par>
                              <p:par>
                                <p:cTn fill="hold" nodeType="withEffect" presetClass="entr" presetID="10" presetSubtype="0">
                                  <p:stCondLst>
                                    <p:cond delay="0"/>
                                  </p:stCondLst>
                                  <p:childTnLst>
                                    <p:set>
                                      <p:cBhvr>
                                        <p:cTn dur="1" fill="hold">
                                          <p:stCondLst>
                                            <p:cond delay="0"/>
                                          </p:stCondLst>
                                        </p:cTn>
                                        <p:tgtEl>
                                          <p:spTgt spid="964"/>
                                        </p:tgtEl>
                                        <p:attrNameLst>
                                          <p:attrName>style.visibility</p:attrName>
                                        </p:attrNameLst>
                                      </p:cBhvr>
                                      <p:to>
                                        <p:strVal val="visible"/>
                                      </p:to>
                                    </p:set>
                                    <p:animEffect filter="fade" transition="in">
                                      <p:cBhvr>
                                        <p:cTn dur="1000"/>
                                        <p:tgtEl>
                                          <p:spTgt spid="9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2"/>
                                        </p:tgtEl>
                                        <p:attrNameLst>
                                          <p:attrName>style.visibility</p:attrName>
                                        </p:attrNameLst>
                                      </p:cBhvr>
                                      <p:to>
                                        <p:strVal val="visible"/>
                                      </p:to>
                                    </p:set>
                                    <p:animEffect filter="fade" transition="in">
                                      <p:cBhvr>
                                        <p:cTn dur="1000"/>
                                        <p:tgtEl>
                                          <p:spTgt spid="952"/>
                                        </p:tgtEl>
                                      </p:cBhvr>
                                    </p:animEffect>
                                  </p:childTnLst>
                                </p:cTn>
                              </p:par>
                              <p:par>
                                <p:cTn fill="hold" nodeType="withEffect" presetClass="entr" presetID="10" presetSubtype="0">
                                  <p:stCondLst>
                                    <p:cond delay="0"/>
                                  </p:stCondLst>
                                  <p:childTnLst>
                                    <p:set>
                                      <p:cBhvr>
                                        <p:cTn dur="1" fill="hold">
                                          <p:stCondLst>
                                            <p:cond delay="0"/>
                                          </p:stCondLst>
                                        </p:cTn>
                                        <p:tgtEl>
                                          <p:spTgt spid="953"/>
                                        </p:tgtEl>
                                        <p:attrNameLst>
                                          <p:attrName>style.visibility</p:attrName>
                                        </p:attrNameLst>
                                      </p:cBhvr>
                                      <p:to>
                                        <p:strVal val="visible"/>
                                      </p:to>
                                    </p:set>
                                    <p:animEffect filter="fade" transition="in">
                                      <p:cBhvr>
                                        <p:cTn dur="1000"/>
                                        <p:tgtEl>
                                          <p:spTgt spid="953"/>
                                        </p:tgtEl>
                                      </p:cBhvr>
                                    </p:animEffect>
                                  </p:childTnLst>
                                </p:cTn>
                              </p:par>
                              <p:par>
                                <p:cTn fill="hold" nodeType="withEffect" presetClass="entr" presetID="10" presetSubtype="0">
                                  <p:stCondLst>
                                    <p:cond delay="0"/>
                                  </p:stCondLst>
                                  <p:childTnLst>
                                    <p:set>
                                      <p:cBhvr>
                                        <p:cTn dur="1" fill="hold">
                                          <p:stCondLst>
                                            <p:cond delay="0"/>
                                          </p:stCondLst>
                                        </p:cTn>
                                        <p:tgtEl>
                                          <p:spTgt spid="966"/>
                                        </p:tgtEl>
                                        <p:attrNameLst>
                                          <p:attrName>style.visibility</p:attrName>
                                        </p:attrNameLst>
                                      </p:cBhvr>
                                      <p:to>
                                        <p:strVal val="visible"/>
                                      </p:to>
                                    </p:set>
                                    <p:animEffect filter="fade" transition="in">
                                      <p:cBhvr>
                                        <p:cTn dur="1000"/>
                                        <p:tgtEl>
                                          <p:spTgt spid="966"/>
                                        </p:tgtEl>
                                      </p:cBhvr>
                                    </p:animEffect>
                                  </p:childTnLst>
                                </p:cTn>
                              </p:par>
                              <p:par>
                                <p:cTn fill="hold" nodeType="withEffect" presetClass="entr" presetID="10" presetSubtype="0">
                                  <p:stCondLst>
                                    <p:cond delay="0"/>
                                  </p:stCondLst>
                                  <p:childTnLst>
                                    <p:set>
                                      <p:cBhvr>
                                        <p:cTn dur="1" fill="hold">
                                          <p:stCondLst>
                                            <p:cond delay="0"/>
                                          </p:stCondLst>
                                        </p:cTn>
                                        <p:tgtEl>
                                          <p:spTgt spid="951"/>
                                        </p:tgtEl>
                                        <p:attrNameLst>
                                          <p:attrName>style.visibility</p:attrName>
                                        </p:attrNameLst>
                                      </p:cBhvr>
                                      <p:to>
                                        <p:strVal val="visible"/>
                                      </p:to>
                                    </p:set>
                                    <p:animEffect filter="fade" transition="in">
                                      <p:cBhvr>
                                        <p:cTn dur="1000"/>
                                        <p:tgtEl>
                                          <p:spTgt spid="95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7"/>
                                        </p:tgtEl>
                                        <p:attrNameLst>
                                          <p:attrName>style.visibility</p:attrName>
                                        </p:attrNameLst>
                                      </p:cBhvr>
                                      <p:to>
                                        <p:strVal val="visible"/>
                                      </p:to>
                                    </p:set>
                                    <p:animEffect filter="fade" transition="in">
                                      <p:cBhvr>
                                        <p:cTn dur="1000"/>
                                        <p:tgtEl>
                                          <p:spTgt spid="967"/>
                                        </p:tgtEl>
                                      </p:cBhvr>
                                    </p:animEffect>
                                  </p:childTnLst>
                                </p:cTn>
                              </p:par>
                              <p:par>
                                <p:cTn fill="hold" nodeType="withEffect" presetClass="entr" presetID="10" presetSubtype="0">
                                  <p:stCondLst>
                                    <p:cond delay="0"/>
                                  </p:stCondLst>
                                  <p:childTnLst>
                                    <p:set>
                                      <p:cBhvr>
                                        <p:cTn dur="1" fill="hold">
                                          <p:stCondLst>
                                            <p:cond delay="0"/>
                                          </p:stCondLst>
                                        </p:cTn>
                                        <p:tgtEl>
                                          <p:spTgt spid="969"/>
                                        </p:tgtEl>
                                        <p:attrNameLst>
                                          <p:attrName>style.visibility</p:attrName>
                                        </p:attrNameLst>
                                      </p:cBhvr>
                                      <p:to>
                                        <p:strVal val="visible"/>
                                      </p:to>
                                    </p:set>
                                    <p:animEffect filter="fade" transition="in">
                                      <p:cBhvr>
                                        <p:cTn dur="1000"/>
                                        <p:tgtEl>
                                          <p:spTgt spid="9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1"/>
                                        </p:tgtEl>
                                        <p:attrNameLst>
                                          <p:attrName>style.visibility</p:attrName>
                                        </p:attrNameLst>
                                      </p:cBhvr>
                                      <p:to>
                                        <p:strVal val="visible"/>
                                      </p:to>
                                    </p:set>
                                    <p:animEffect filter="fade" transition="in">
                                      <p:cBhvr>
                                        <p:cTn dur="1000"/>
                                        <p:tgtEl>
                                          <p:spTgt spid="971"/>
                                        </p:tgtEl>
                                      </p:cBhvr>
                                    </p:animEffect>
                                  </p:childTnLst>
                                </p:cTn>
                              </p:par>
                              <p:par>
                                <p:cTn fill="hold" nodeType="withEffect" presetClass="entr" presetID="10" presetSubtype="0">
                                  <p:stCondLst>
                                    <p:cond delay="0"/>
                                  </p:stCondLst>
                                  <p:childTnLst>
                                    <p:set>
                                      <p:cBhvr>
                                        <p:cTn dur="1" fill="hold">
                                          <p:stCondLst>
                                            <p:cond delay="0"/>
                                          </p:stCondLst>
                                        </p:cTn>
                                        <p:tgtEl>
                                          <p:spTgt spid="970"/>
                                        </p:tgtEl>
                                        <p:attrNameLst>
                                          <p:attrName>style.visibility</p:attrName>
                                        </p:attrNameLst>
                                      </p:cBhvr>
                                      <p:to>
                                        <p:strVal val="visible"/>
                                      </p:to>
                                    </p:set>
                                    <p:animEffect filter="fade" transition="in">
                                      <p:cBhvr>
                                        <p:cTn dur="1000"/>
                                        <p:tgtEl>
                                          <p:spTgt spid="9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3" name="Shape 983"/>
        <p:cNvGrpSpPr/>
        <p:nvPr/>
      </p:nvGrpSpPr>
      <p:grpSpPr>
        <a:xfrm>
          <a:off x="0" y="0"/>
          <a:ext cx="0" cy="0"/>
          <a:chOff x="0" y="0"/>
          <a:chExt cx="0" cy="0"/>
        </a:xfrm>
      </p:grpSpPr>
      <p:sp>
        <p:nvSpPr>
          <p:cNvPr id="984" name="Google Shape;984;p63"/>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2700" rtl="0" algn="l">
              <a:lnSpc>
                <a:spcPct val="100000"/>
              </a:lnSpc>
              <a:spcBef>
                <a:spcPts val="0"/>
              </a:spcBef>
              <a:spcAft>
                <a:spcPts val="0"/>
              </a:spcAft>
              <a:buSzPct val="100000"/>
              <a:buNone/>
            </a:pPr>
            <a:r>
              <a:rPr lang="en"/>
              <a:t>Lego Rules Analogy</a:t>
            </a:r>
            <a:endParaRPr/>
          </a:p>
        </p:txBody>
      </p:sp>
      <p:sp>
        <p:nvSpPr>
          <p:cNvPr id="985" name="Google Shape;985;p6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Fluent Order Management - Orchestration</a:t>
            </a:r>
            <a:endParaRPr/>
          </a:p>
        </p:txBody>
      </p:sp>
      <p:pic>
        <p:nvPicPr>
          <p:cNvPr id="986" name="Google Shape;986;p63"/>
          <p:cNvPicPr preferRelativeResize="0"/>
          <p:nvPr/>
        </p:nvPicPr>
        <p:blipFill rotWithShape="1">
          <a:blip r:embed="rId3">
            <a:alphaModFix/>
          </a:blip>
          <a:srcRect b="1527" l="0" r="0" t="1196"/>
          <a:stretch/>
        </p:blipFill>
        <p:spPr>
          <a:xfrm>
            <a:off x="807307" y="1286887"/>
            <a:ext cx="1810223" cy="3480908"/>
          </a:xfrm>
          <a:prstGeom prst="rect">
            <a:avLst/>
          </a:prstGeom>
          <a:noFill/>
          <a:ln>
            <a:noFill/>
          </a:ln>
        </p:spPr>
      </p:pic>
      <p:pic>
        <p:nvPicPr>
          <p:cNvPr id="987" name="Google Shape;987;p63"/>
          <p:cNvPicPr preferRelativeResize="0"/>
          <p:nvPr/>
        </p:nvPicPr>
        <p:blipFill rotWithShape="1">
          <a:blip r:embed="rId4">
            <a:alphaModFix/>
          </a:blip>
          <a:srcRect b="0" l="0" r="0" t="0"/>
          <a:stretch/>
        </p:blipFill>
        <p:spPr>
          <a:xfrm>
            <a:off x="661523" y="4513204"/>
            <a:ext cx="392451" cy="219219"/>
          </a:xfrm>
          <a:prstGeom prst="rect">
            <a:avLst/>
          </a:prstGeom>
          <a:noFill/>
          <a:ln>
            <a:noFill/>
          </a:ln>
        </p:spPr>
      </p:pic>
      <p:pic>
        <p:nvPicPr>
          <p:cNvPr id="988" name="Google Shape;988;p63"/>
          <p:cNvPicPr preferRelativeResize="0"/>
          <p:nvPr/>
        </p:nvPicPr>
        <p:blipFill rotWithShape="1">
          <a:blip r:embed="rId5">
            <a:alphaModFix/>
          </a:blip>
          <a:srcRect b="0" l="0" r="0" t="0"/>
          <a:stretch/>
        </p:blipFill>
        <p:spPr>
          <a:xfrm>
            <a:off x="387901" y="4522295"/>
            <a:ext cx="513291" cy="245506"/>
          </a:xfrm>
          <a:prstGeom prst="rect">
            <a:avLst/>
          </a:prstGeom>
          <a:noFill/>
          <a:ln>
            <a:noFill/>
          </a:ln>
        </p:spPr>
      </p:pic>
      <p:pic>
        <p:nvPicPr>
          <p:cNvPr id="989" name="Google Shape;989;p63"/>
          <p:cNvPicPr preferRelativeResize="0"/>
          <p:nvPr/>
        </p:nvPicPr>
        <p:blipFill rotWithShape="1">
          <a:blip r:embed="rId6">
            <a:alphaModFix/>
          </a:blip>
          <a:srcRect b="0" l="0" r="0" t="0"/>
          <a:stretch/>
        </p:blipFill>
        <p:spPr>
          <a:xfrm>
            <a:off x="8230545" y="4538905"/>
            <a:ext cx="302546" cy="168771"/>
          </a:xfrm>
          <a:prstGeom prst="rect">
            <a:avLst/>
          </a:prstGeom>
          <a:noFill/>
          <a:ln>
            <a:noFill/>
          </a:ln>
        </p:spPr>
      </p:pic>
      <p:pic>
        <p:nvPicPr>
          <p:cNvPr id="990" name="Google Shape;990;p63"/>
          <p:cNvPicPr preferRelativeResize="0"/>
          <p:nvPr/>
        </p:nvPicPr>
        <p:blipFill rotWithShape="1">
          <a:blip r:embed="rId7">
            <a:alphaModFix/>
          </a:blip>
          <a:srcRect b="0" l="0" r="0" t="0"/>
          <a:stretch/>
        </p:blipFill>
        <p:spPr>
          <a:xfrm>
            <a:off x="7993312" y="4573137"/>
            <a:ext cx="226395" cy="154777"/>
          </a:xfrm>
          <a:prstGeom prst="rect">
            <a:avLst/>
          </a:prstGeom>
          <a:noFill/>
          <a:ln>
            <a:noFill/>
          </a:ln>
        </p:spPr>
      </p:pic>
      <p:pic>
        <p:nvPicPr>
          <p:cNvPr id="991" name="Google Shape;991;p63"/>
          <p:cNvPicPr preferRelativeResize="0"/>
          <p:nvPr/>
        </p:nvPicPr>
        <p:blipFill rotWithShape="1">
          <a:blip r:embed="rId8">
            <a:alphaModFix/>
          </a:blip>
          <a:srcRect b="0" l="0" r="0" t="0"/>
          <a:stretch/>
        </p:blipFill>
        <p:spPr>
          <a:xfrm>
            <a:off x="8352305" y="4573137"/>
            <a:ext cx="226395" cy="154777"/>
          </a:xfrm>
          <a:prstGeom prst="rect">
            <a:avLst/>
          </a:prstGeom>
          <a:noFill/>
          <a:ln>
            <a:noFill/>
          </a:ln>
        </p:spPr>
      </p:pic>
      <p:sp>
        <p:nvSpPr>
          <p:cNvPr id="992" name="Google Shape;992;p63"/>
          <p:cNvSpPr txBox="1"/>
          <p:nvPr/>
        </p:nvSpPr>
        <p:spPr>
          <a:xfrm>
            <a:off x="2714075" y="1854000"/>
            <a:ext cx="5100000" cy="21960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15000"/>
              </a:lnSpc>
              <a:spcBef>
                <a:spcPts val="0"/>
              </a:spcBef>
              <a:spcAft>
                <a:spcPts val="0"/>
              </a:spcAft>
              <a:buClr>
                <a:schemeClr val="dk2"/>
              </a:buClr>
              <a:buSzPts val="1000"/>
              <a:buFont typeface="Lato"/>
              <a:buChar char="●"/>
            </a:pPr>
            <a:r>
              <a:rPr lang="en" sz="1400">
                <a:solidFill>
                  <a:srgbClr val="434343"/>
                </a:solidFill>
                <a:latin typeface="Arial"/>
                <a:ea typeface="Arial"/>
                <a:cs typeface="Arial"/>
                <a:sym typeface="Arial"/>
              </a:rPr>
              <a:t>Each </a:t>
            </a:r>
            <a:r>
              <a:rPr b="1" lang="en" sz="1400">
                <a:solidFill>
                  <a:srgbClr val="434343"/>
                </a:solidFill>
                <a:latin typeface="Arial"/>
                <a:ea typeface="Arial"/>
                <a:cs typeface="Arial"/>
                <a:sym typeface="Arial"/>
              </a:rPr>
              <a:t>single block</a:t>
            </a:r>
            <a:r>
              <a:rPr lang="en" sz="1400">
                <a:solidFill>
                  <a:srgbClr val="434343"/>
                </a:solidFill>
                <a:latin typeface="Arial"/>
                <a:ea typeface="Arial"/>
                <a:cs typeface="Arial"/>
                <a:sym typeface="Arial"/>
              </a:rPr>
              <a:t> represents an </a:t>
            </a:r>
            <a:r>
              <a:rPr b="1" lang="en" sz="1400">
                <a:solidFill>
                  <a:srgbClr val="434343"/>
                </a:solidFill>
                <a:latin typeface="Arial"/>
                <a:ea typeface="Arial"/>
                <a:cs typeface="Arial"/>
                <a:sym typeface="Arial"/>
              </a:rPr>
              <a:t>individual rule</a:t>
            </a:r>
            <a:r>
              <a:rPr lang="en" sz="1400">
                <a:solidFill>
                  <a:srgbClr val="434343"/>
                </a:solidFill>
                <a:latin typeface="Arial"/>
                <a:ea typeface="Arial"/>
                <a:cs typeface="Arial"/>
                <a:sym typeface="Arial"/>
              </a:rPr>
              <a:t> with a </a:t>
            </a:r>
            <a:r>
              <a:rPr b="1" lang="en" sz="1400">
                <a:solidFill>
                  <a:srgbClr val="434343"/>
                </a:solidFill>
                <a:latin typeface="Arial"/>
                <a:ea typeface="Arial"/>
                <a:cs typeface="Arial"/>
                <a:sym typeface="Arial"/>
              </a:rPr>
              <a:t>single purpose</a:t>
            </a:r>
            <a:r>
              <a:rPr lang="en" sz="1400">
                <a:solidFill>
                  <a:srgbClr val="434343"/>
                </a:solidFill>
                <a:latin typeface="Arial"/>
                <a:ea typeface="Arial"/>
                <a:cs typeface="Arial"/>
                <a:sym typeface="Arial"/>
              </a:rPr>
              <a:t>. </a:t>
            </a:r>
            <a:endParaRPr sz="1400">
              <a:solidFill>
                <a:srgbClr val="434343"/>
              </a:solidFill>
              <a:latin typeface="Arial"/>
              <a:ea typeface="Arial"/>
              <a:cs typeface="Arial"/>
              <a:sym typeface="Arial"/>
            </a:endParaRPr>
          </a:p>
          <a:p>
            <a:pPr indent="-317500" lvl="0" marL="457200" marR="0" rtl="0" algn="l">
              <a:lnSpc>
                <a:spcPct val="115000"/>
              </a:lnSpc>
              <a:spcBef>
                <a:spcPts val="1000"/>
              </a:spcBef>
              <a:spcAft>
                <a:spcPts val="0"/>
              </a:spcAft>
              <a:buClr>
                <a:schemeClr val="dk2"/>
              </a:buClr>
              <a:buSzPts val="1000"/>
              <a:buFont typeface="Lato"/>
              <a:buChar char="●"/>
            </a:pPr>
            <a:r>
              <a:rPr lang="en" sz="1400">
                <a:solidFill>
                  <a:srgbClr val="434343"/>
                </a:solidFill>
                <a:latin typeface="Arial"/>
                <a:ea typeface="Arial"/>
                <a:cs typeface="Arial"/>
                <a:sym typeface="Arial"/>
              </a:rPr>
              <a:t>Individual blocks can be </a:t>
            </a:r>
            <a:r>
              <a:rPr b="1" lang="en" sz="1400">
                <a:solidFill>
                  <a:srgbClr val="434343"/>
                </a:solidFill>
                <a:latin typeface="Arial"/>
                <a:ea typeface="Arial"/>
                <a:cs typeface="Arial"/>
                <a:sym typeface="Arial"/>
              </a:rPr>
              <a:t>clicked together</a:t>
            </a:r>
            <a:r>
              <a:rPr lang="en" sz="1400">
                <a:solidFill>
                  <a:srgbClr val="434343"/>
                </a:solidFill>
                <a:latin typeface="Arial"/>
                <a:ea typeface="Arial"/>
                <a:cs typeface="Arial"/>
                <a:sym typeface="Arial"/>
              </a:rPr>
              <a:t> to </a:t>
            </a:r>
            <a:r>
              <a:rPr b="1" lang="en" sz="1400">
                <a:solidFill>
                  <a:srgbClr val="434343"/>
                </a:solidFill>
                <a:latin typeface="Arial"/>
                <a:ea typeface="Arial"/>
                <a:cs typeface="Arial"/>
                <a:sym typeface="Arial"/>
              </a:rPr>
              <a:t>form different configurations</a:t>
            </a:r>
            <a:r>
              <a:rPr lang="en" sz="1400">
                <a:solidFill>
                  <a:srgbClr val="434343"/>
                </a:solidFill>
                <a:latin typeface="Arial"/>
                <a:ea typeface="Arial"/>
                <a:cs typeface="Arial"/>
                <a:sym typeface="Arial"/>
              </a:rPr>
              <a:t>. </a:t>
            </a:r>
            <a:endParaRPr sz="1400">
              <a:solidFill>
                <a:srgbClr val="434343"/>
              </a:solidFill>
              <a:latin typeface="Arial"/>
              <a:ea typeface="Arial"/>
              <a:cs typeface="Arial"/>
              <a:sym typeface="Arial"/>
            </a:endParaRPr>
          </a:p>
          <a:p>
            <a:pPr indent="-317500" lvl="0" marL="457200" marR="0" rtl="0" algn="l">
              <a:lnSpc>
                <a:spcPct val="115000"/>
              </a:lnSpc>
              <a:spcBef>
                <a:spcPts val="1000"/>
              </a:spcBef>
              <a:spcAft>
                <a:spcPts val="0"/>
              </a:spcAft>
              <a:buClr>
                <a:schemeClr val="dk2"/>
              </a:buClr>
              <a:buSzPts val="1000"/>
              <a:buFont typeface="Lato"/>
              <a:buChar char="●"/>
            </a:pPr>
            <a:r>
              <a:rPr lang="en" sz="1400">
                <a:solidFill>
                  <a:srgbClr val="434343"/>
                </a:solidFill>
                <a:latin typeface="Arial"/>
                <a:ea typeface="Arial"/>
                <a:cs typeface="Arial"/>
                <a:sym typeface="Arial"/>
              </a:rPr>
              <a:t>These configurations represent </a:t>
            </a:r>
            <a:r>
              <a:rPr b="1" lang="en" sz="1400">
                <a:solidFill>
                  <a:srgbClr val="434343"/>
                </a:solidFill>
                <a:latin typeface="Arial"/>
                <a:ea typeface="Arial"/>
                <a:cs typeface="Arial"/>
                <a:sym typeface="Arial"/>
              </a:rPr>
              <a:t>Rulesets</a:t>
            </a:r>
            <a:r>
              <a:rPr lang="en" sz="1400">
                <a:solidFill>
                  <a:srgbClr val="434343"/>
                </a:solidFill>
                <a:latin typeface="Arial"/>
                <a:ea typeface="Arial"/>
                <a:cs typeface="Arial"/>
                <a:sym typeface="Arial"/>
              </a:rPr>
              <a:t>, made up of individual </a:t>
            </a:r>
            <a:r>
              <a:rPr b="1" lang="en" sz="1400">
                <a:solidFill>
                  <a:srgbClr val="434343"/>
                </a:solidFill>
                <a:latin typeface="Arial"/>
                <a:ea typeface="Arial"/>
                <a:cs typeface="Arial"/>
                <a:sym typeface="Arial"/>
              </a:rPr>
              <a:t>Rules</a:t>
            </a:r>
            <a:r>
              <a:rPr lang="en" sz="1400">
                <a:solidFill>
                  <a:srgbClr val="434343"/>
                </a:solidFill>
                <a:latin typeface="Arial"/>
                <a:ea typeface="Arial"/>
                <a:cs typeface="Arial"/>
                <a:sym typeface="Arial"/>
              </a:rPr>
              <a:t>. </a:t>
            </a:r>
            <a:endParaRPr sz="1400">
              <a:solidFill>
                <a:srgbClr val="000000"/>
              </a:solidFill>
              <a:latin typeface="Arial"/>
              <a:ea typeface="Arial"/>
              <a:cs typeface="Arial"/>
              <a:sym typeface="Arial"/>
            </a:endParaRPr>
          </a:p>
        </p:txBody>
      </p:sp>
      <p:sp>
        <p:nvSpPr>
          <p:cNvPr id="993" name="Google Shape;993;p63"/>
          <p:cNvSpPr txBox="1"/>
          <p:nvPr/>
        </p:nvSpPr>
        <p:spPr>
          <a:xfrm>
            <a:off x="2792025" y="1155600"/>
            <a:ext cx="5022000" cy="698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100"/>
              </a:spcAft>
              <a:buNone/>
            </a:pPr>
            <a:r>
              <a:rPr b="1" lang="en" sz="1600">
                <a:solidFill>
                  <a:schemeClr val="dk2"/>
                </a:solidFill>
                <a:latin typeface="Arial"/>
                <a:ea typeface="Arial"/>
                <a:cs typeface="Arial"/>
                <a:sym typeface="Arial"/>
              </a:rPr>
              <a:t>A commonly used analogy for describing Rules is LEGO blocks.</a:t>
            </a:r>
            <a:endParaRPr sz="1600">
              <a:solidFill>
                <a:schemeClr val="dk2"/>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7" name="Shape 997"/>
        <p:cNvGrpSpPr/>
        <p:nvPr/>
      </p:nvGrpSpPr>
      <p:grpSpPr>
        <a:xfrm>
          <a:off x="0" y="0"/>
          <a:ext cx="0" cy="0"/>
          <a:chOff x="0" y="0"/>
          <a:chExt cx="0" cy="0"/>
        </a:xfrm>
      </p:grpSpPr>
      <p:sp>
        <p:nvSpPr>
          <p:cNvPr id="998" name="Google Shape;998;p6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Fluent Order Management - Orchestration</a:t>
            </a:r>
            <a:endParaRPr/>
          </a:p>
        </p:txBody>
      </p:sp>
      <p:sp>
        <p:nvSpPr>
          <p:cNvPr id="999" name="Google Shape;999;p64"/>
          <p:cNvSpPr/>
          <p:nvPr/>
        </p:nvSpPr>
        <p:spPr>
          <a:xfrm>
            <a:off x="4140000" y="1044875"/>
            <a:ext cx="5004000" cy="3705000"/>
          </a:xfrm>
          <a:prstGeom prst="rect">
            <a:avLst/>
          </a:prstGeom>
          <a:solidFill>
            <a:srgbClr val="D9D9D9"/>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400">
              <a:solidFill>
                <a:srgbClr val="000000"/>
              </a:solidFill>
              <a:latin typeface="Arial"/>
              <a:ea typeface="Arial"/>
              <a:cs typeface="Arial"/>
              <a:sym typeface="Arial"/>
            </a:endParaRPr>
          </a:p>
        </p:txBody>
      </p:sp>
      <p:sp>
        <p:nvSpPr>
          <p:cNvPr id="1000" name="Google Shape;1000;p64"/>
          <p:cNvSpPr/>
          <p:nvPr/>
        </p:nvSpPr>
        <p:spPr>
          <a:xfrm>
            <a:off x="0" y="1044875"/>
            <a:ext cx="4140000" cy="3705000"/>
          </a:xfrm>
          <a:prstGeom prst="rect">
            <a:avLst/>
          </a:prstGeom>
          <a:solidFill>
            <a:srgbClr val="F3F3F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400">
              <a:solidFill>
                <a:srgbClr val="000000"/>
              </a:solidFill>
              <a:latin typeface="Arial"/>
              <a:ea typeface="Arial"/>
              <a:cs typeface="Arial"/>
              <a:sym typeface="Arial"/>
            </a:endParaRPr>
          </a:p>
        </p:txBody>
      </p:sp>
      <p:grpSp>
        <p:nvGrpSpPr>
          <p:cNvPr id="1001" name="Google Shape;1001;p64"/>
          <p:cNvGrpSpPr/>
          <p:nvPr/>
        </p:nvGrpSpPr>
        <p:grpSpPr>
          <a:xfrm>
            <a:off x="1691552" y="2493539"/>
            <a:ext cx="1379924" cy="876849"/>
            <a:chOff x="6532853" y="2234789"/>
            <a:chExt cx="1379924" cy="876849"/>
          </a:xfrm>
        </p:grpSpPr>
        <p:sp>
          <p:nvSpPr>
            <p:cNvPr id="1002" name="Google Shape;1002;p64"/>
            <p:cNvSpPr txBox="1"/>
            <p:nvPr/>
          </p:nvSpPr>
          <p:spPr>
            <a:xfrm>
              <a:off x="6532853" y="2773838"/>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4</a:t>
              </a:r>
              <a:endParaRPr sz="1300">
                <a:solidFill>
                  <a:srgbClr val="434343"/>
                </a:solidFill>
                <a:latin typeface="Lato"/>
                <a:ea typeface="Lato"/>
                <a:cs typeface="Lato"/>
                <a:sym typeface="Lato"/>
              </a:endParaRPr>
            </a:p>
          </p:txBody>
        </p:sp>
        <p:pic>
          <p:nvPicPr>
            <p:cNvPr id="1003" name="Google Shape;1003;p64"/>
            <p:cNvPicPr preferRelativeResize="0"/>
            <p:nvPr/>
          </p:nvPicPr>
          <p:blipFill rotWithShape="1">
            <a:blip r:embed="rId3">
              <a:alphaModFix/>
            </a:blip>
            <a:srcRect b="0" l="0" r="0" t="0"/>
            <a:stretch/>
          </p:blipFill>
          <p:spPr>
            <a:xfrm>
              <a:off x="6532853" y="2234789"/>
              <a:ext cx="1379924" cy="682905"/>
            </a:xfrm>
            <a:prstGeom prst="rect">
              <a:avLst/>
            </a:prstGeom>
            <a:noFill/>
            <a:ln>
              <a:noFill/>
            </a:ln>
          </p:spPr>
        </p:pic>
      </p:grpSp>
      <p:grpSp>
        <p:nvGrpSpPr>
          <p:cNvPr id="1004" name="Google Shape;1004;p64"/>
          <p:cNvGrpSpPr/>
          <p:nvPr/>
        </p:nvGrpSpPr>
        <p:grpSpPr>
          <a:xfrm>
            <a:off x="311684" y="2493544"/>
            <a:ext cx="1379872" cy="876843"/>
            <a:chOff x="1691633" y="2188743"/>
            <a:chExt cx="1379872" cy="876843"/>
          </a:xfrm>
        </p:grpSpPr>
        <p:sp>
          <p:nvSpPr>
            <p:cNvPr id="1005" name="Google Shape;1005;p64"/>
            <p:cNvSpPr txBox="1"/>
            <p:nvPr/>
          </p:nvSpPr>
          <p:spPr>
            <a:xfrm>
              <a:off x="1691633" y="2727786"/>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3</a:t>
              </a:r>
              <a:endParaRPr sz="1300">
                <a:solidFill>
                  <a:srgbClr val="434343"/>
                </a:solidFill>
                <a:latin typeface="Lato"/>
                <a:ea typeface="Lato"/>
                <a:cs typeface="Lato"/>
                <a:sym typeface="Lato"/>
              </a:endParaRPr>
            </a:p>
          </p:txBody>
        </p:sp>
        <p:pic>
          <p:nvPicPr>
            <p:cNvPr id="1006" name="Google Shape;1006;p64"/>
            <p:cNvPicPr preferRelativeResize="0"/>
            <p:nvPr/>
          </p:nvPicPr>
          <p:blipFill rotWithShape="1">
            <a:blip r:embed="rId4">
              <a:alphaModFix/>
            </a:blip>
            <a:srcRect b="0" l="0" r="0" t="0"/>
            <a:stretch/>
          </p:blipFill>
          <p:spPr>
            <a:xfrm>
              <a:off x="1691633" y="2188743"/>
              <a:ext cx="1379872" cy="682894"/>
            </a:xfrm>
            <a:prstGeom prst="rect">
              <a:avLst/>
            </a:prstGeom>
            <a:noFill/>
            <a:ln>
              <a:noFill/>
            </a:ln>
          </p:spPr>
        </p:pic>
      </p:grpSp>
      <p:grpSp>
        <p:nvGrpSpPr>
          <p:cNvPr id="1007" name="Google Shape;1007;p64"/>
          <p:cNvGrpSpPr/>
          <p:nvPr/>
        </p:nvGrpSpPr>
        <p:grpSpPr>
          <a:xfrm>
            <a:off x="311692" y="3678685"/>
            <a:ext cx="3518435" cy="909665"/>
            <a:chOff x="311691" y="3526286"/>
            <a:chExt cx="3518435" cy="909665"/>
          </a:xfrm>
        </p:grpSpPr>
        <p:grpSp>
          <p:nvGrpSpPr>
            <p:cNvPr id="1008" name="Google Shape;1008;p64"/>
            <p:cNvGrpSpPr/>
            <p:nvPr/>
          </p:nvGrpSpPr>
          <p:grpSpPr>
            <a:xfrm>
              <a:off x="2062303" y="3526286"/>
              <a:ext cx="1767823" cy="909664"/>
              <a:chOff x="6999803" y="3347649"/>
              <a:chExt cx="1767823" cy="909664"/>
            </a:xfrm>
          </p:grpSpPr>
          <p:sp>
            <p:nvSpPr>
              <p:cNvPr id="1009" name="Google Shape;1009;p64"/>
              <p:cNvSpPr txBox="1"/>
              <p:nvPr/>
            </p:nvSpPr>
            <p:spPr>
              <a:xfrm>
                <a:off x="6999803" y="3919513"/>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6</a:t>
                </a:r>
                <a:endParaRPr sz="1300">
                  <a:solidFill>
                    <a:srgbClr val="434343"/>
                  </a:solidFill>
                  <a:latin typeface="Lato"/>
                  <a:ea typeface="Lato"/>
                  <a:cs typeface="Lato"/>
                  <a:sym typeface="Lato"/>
                </a:endParaRPr>
              </a:p>
            </p:txBody>
          </p:sp>
          <p:pic>
            <p:nvPicPr>
              <p:cNvPr id="1010" name="Google Shape;1010;p64"/>
              <p:cNvPicPr preferRelativeResize="0"/>
              <p:nvPr/>
            </p:nvPicPr>
            <p:blipFill rotWithShape="1">
              <a:blip r:embed="rId5">
                <a:alphaModFix/>
              </a:blip>
              <a:srcRect b="0" l="0" r="0" t="0"/>
              <a:stretch/>
            </p:blipFill>
            <p:spPr>
              <a:xfrm>
                <a:off x="6999803" y="3347649"/>
                <a:ext cx="1767823" cy="787780"/>
              </a:xfrm>
              <a:prstGeom prst="rect">
                <a:avLst/>
              </a:prstGeom>
              <a:noFill/>
              <a:ln>
                <a:noFill/>
              </a:ln>
            </p:spPr>
          </p:pic>
        </p:grpSp>
        <p:grpSp>
          <p:nvGrpSpPr>
            <p:cNvPr id="1011" name="Google Shape;1011;p64"/>
            <p:cNvGrpSpPr/>
            <p:nvPr/>
          </p:nvGrpSpPr>
          <p:grpSpPr>
            <a:xfrm>
              <a:off x="311691" y="3526286"/>
              <a:ext cx="1770627" cy="909665"/>
              <a:chOff x="5152979" y="3347648"/>
              <a:chExt cx="1770627" cy="909665"/>
            </a:xfrm>
          </p:grpSpPr>
          <p:sp>
            <p:nvSpPr>
              <p:cNvPr id="1012" name="Google Shape;1012;p64"/>
              <p:cNvSpPr txBox="1"/>
              <p:nvPr/>
            </p:nvSpPr>
            <p:spPr>
              <a:xfrm>
                <a:off x="5152979" y="3919513"/>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5</a:t>
                </a:r>
                <a:endParaRPr sz="1300">
                  <a:solidFill>
                    <a:srgbClr val="434343"/>
                  </a:solidFill>
                  <a:latin typeface="Lato"/>
                  <a:ea typeface="Lato"/>
                  <a:cs typeface="Lato"/>
                  <a:sym typeface="Lato"/>
                </a:endParaRPr>
              </a:p>
            </p:txBody>
          </p:sp>
          <p:pic>
            <p:nvPicPr>
              <p:cNvPr id="1013" name="Google Shape;1013;p64"/>
              <p:cNvPicPr preferRelativeResize="0"/>
              <p:nvPr/>
            </p:nvPicPr>
            <p:blipFill rotWithShape="1">
              <a:blip r:embed="rId6">
                <a:alphaModFix/>
              </a:blip>
              <a:srcRect b="0" l="0" r="0" t="0"/>
              <a:stretch/>
            </p:blipFill>
            <p:spPr>
              <a:xfrm>
                <a:off x="5152979" y="3347648"/>
                <a:ext cx="1770627" cy="787780"/>
              </a:xfrm>
              <a:prstGeom prst="rect">
                <a:avLst/>
              </a:prstGeom>
              <a:noFill/>
              <a:ln>
                <a:noFill/>
              </a:ln>
            </p:spPr>
          </p:pic>
        </p:grpSp>
      </p:grpSp>
      <p:grpSp>
        <p:nvGrpSpPr>
          <p:cNvPr id="1014" name="Google Shape;1014;p64"/>
          <p:cNvGrpSpPr/>
          <p:nvPr/>
        </p:nvGrpSpPr>
        <p:grpSpPr>
          <a:xfrm>
            <a:off x="311700" y="1327256"/>
            <a:ext cx="1111187" cy="857983"/>
            <a:chOff x="5152975" y="1100305"/>
            <a:chExt cx="1111187" cy="857983"/>
          </a:xfrm>
        </p:grpSpPr>
        <p:pic>
          <p:nvPicPr>
            <p:cNvPr id="1015" name="Google Shape;1015;p64"/>
            <p:cNvPicPr preferRelativeResize="0"/>
            <p:nvPr/>
          </p:nvPicPr>
          <p:blipFill rotWithShape="1">
            <a:blip r:embed="rId7">
              <a:alphaModFix/>
            </a:blip>
            <a:srcRect b="0" l="0" r="0" t="0"/>
            <a:stretch/>
          </p:blipFill>
          <p:spPr>
            <a:xfrm>
              <a:off x="5152975" y="1100305"/>
              <a:ext cx="1111187" cy="603289"/>
            </a:xfrm>
            <a:prstGeom prst="rect">
              <a:avLst/>
            </a:prstGeom>
            <a:noFill/>
            <a:ln>
              <a:noFill/>
            </a:ln>
          </p:spPr>
        </p:pic>
        <p:sp>
          <p:nvSpPr>
            <p:cNvPr id="1016" name="Google Shape;1016;p64"/>
            <p:cNvSpPr txBox="1"/>
            <p:nvPr/>
          </p:nvSpPr>
          <p:spPr>
            <a:xfrm>
              <a:off x="5152975" y="1620488"/>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1</a:t>
              </a:r>
              <a:endParaRPr sz="1300">
                <a:solidFill>
                  <a:srgbClr val="434343"/>
                </a:solidFill>
                <a:latin typeface="Lato"/>
                <a:ea typeface="Lato"/>
                <a:cs typeface="Lato"/>
                <a:sym typeface="Lato"/>
              </a:endParaRPr>
            </a:p>
          </p:txBody>
        </p:sp>
      </p:grpSp>
      <p:grpSp>
        <p:nvGrpSpPr>
          <p:cNvPr id="1017" name="Google Shape;1017;p64"/>
          <p:cNvGrpSpPr/>
          <p:nvPr/>
        </p:nvGrpSpPr>
        <p:grpSpPr>
          <a:xfrm>
            <a:off x="1428611" y="1327259"/>
            <a:ext cx="1111189" cy="857980"/>
            <a:chOff x="6264159" y="1100308"/>
            <a:chExt cx="1111189" cy="857980"/>
          </a:xfrm>
        </p:grpSpPr>
        <p:pic>
          <p:nvPicPr>
            <p:cNvPr id="1018" name="Google Shape;1018;p64"/>
            <p:cNvPicPr preferRelativeResize="0"/>
            <p:nvPr/>
          </p:nvPicPr>
          <p:blipFill rotWithShape="1">
            <a:blip r:embed="rId8">
              <a:alphaModFix/>
            </a:blip>
            <a:srcRect b="0" l="0" r="0" t="0"/>
            <a:stretch/>
          </p:blipFill>
          <p:spPr>
            <a:xfrm>
              <a:off x="6264159" y="1100308"/>
              <a:ext cx="1111189" cy="603284"/>
            </a:xfrm>
            <a:prstGeom prst="rect">
              <a:avLst/>
            </a:prstGeom>
            <a:noFill/>
            <a:ln>
              <a:noFill/>
            </a:ln>
          </p:spPr>
        </p:pic>
        <p:sp>
          <p:nvSpPr>
            <p:cNvPr id="1019" name="Google Shape;1019;p64"/>
            <p:cNvSpPr txBox="1"/>
            <p:nvPr/>
          </p:nvSpPr>
          <p:spPr>
            <a:xfrm>
              <a:off x="6264159" y="1620488"/>
              <a:ext cx="772200" cy="3378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300">
                  <a:solidFill>
                    <a:srgbClr val="434343"/>
                  </a:solidFill>
                  <a:latin typeface="Lato"/>
                  <a:ea typeface="Lato"/>
                  <a:cs typeface="Lato"/>
                  <a:sym typeface="Lato"/>
                </a:rPr>
                <a:t>Rule 2</a:t>
              </a:r>
              <a:endParaRPr sz="1300">
                <a:solidFill>
                  <a:srgbClr val="434343"/>
                </a:solidFill>
                <a:latin typeface="Lato"/>
                <a:ea typeface="Lato"/>
                <a:cs typeface="Lato"/>
                <a:sym typeface="Lato"/>
              </a:endParaRPr>
            </a:p>
          </p:txBody>
        </p:sp>
      </p:grpSp>
      <p:pic>
        <p:nvPicPr>
          <p:cNvPr id="1020" name="Google Shape;1020;p64"/>
          <p:cNvPicPr preferRelativeResize="0"/>
          <p:nvPr/>
        </p:nvPicPr>
        <p:blipFill rotWithShape="1">
          <a:blip r:embed="rId9">
            <a:alphaModFix/>
          </a:blip>
          <a:srcRect b="0" l="0" r="0" t="0"/>
          <a:stretch/>
        </p:blipFill>
        <p:spPr>
          <a:xfrm>
            <a:off x="4648193" y="1631174"/>
            <a:ext cx="1313350" cy="1113713"/>
          </a:xfrm>
          <a:prstGeom prst="rect">
            <a:avLst/>
          </a:prstGeom>
          <a:noFill/>
          <a:ln>
            <a:noFill/>
          </a:ln>
        </p:spPr>
      </p:pic>
      <p:sp>
        <p:nvSpPr>
          <p:cNvPr id="1021" name="Google Shape;1021;p64"/>
          <p:cNvSpPr txBox="1"/>
          <p:nvPr/>
        </p:nvSpPr>
        <p:spPr>
          <a:xfrm>
            <a:off x="5343550" y="2573563"/>
            <a:ext cx="1199700" cy="4197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b="1" lang="en" sz="1400">
                <a:solidFill>
                  <a:srgbClr val="434343"/>
                </a:solidFill>
                <a:latin typeface="Lato"/>
                <a:ea typeface="Lato"/>
                <a:cs typeface="Lato"/>
                <a:sym typeface="Lato"/>
              </a:rPr>
              <a:t>Ruleset 1</a:t>
            </a:r>
            <a:endParaRPr b="1" sz="1400">
              <a:solidFill>
                <a:srgbClr val="434343"/>
              </a:solidFill>
              <a:latin typeface="Lato"/>
              <a:ea typeface="Lato"/>
              <a:cs typeface="Lato"/>
              <a:sym typeface="Lato"/>
            </a:endParaRPr>
          </a:p>
        </p:txBody>
      </p:sp>
      <p:sp>
        <p:nvSpPr>
          <p:cNvPr id="1022" name="Google Shape;1022;p64"/>
          <p:cNvSpPr txBox="1"/>
          <p:nvPr/>
        </p:nvSpPr>
        <p:spPr>
          <a:xfrm>
            <a:off x="5958850" y="1723463"/>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1</a:t>
            </a:r>
            <a:endParaRPr sz="1000">
              <a:solidFill>
                <a:srgbClr val="434343"/>
              </a:solidFill>
              <a:latin typeface="Lato"/>
              <a:ea typeface="Lato"/>
              <a:cs typeface="Lato"/>
              <a:sym typeface="Lato"/>
            </a:endParaRPr>
          </a:p>
        </p:txBody>
      </p:sp>
      <p:sp>
        <p:nvSpPr>
          <p:cNvPr id="1023" name="Google Shape;1023;p64"/>
          <p:cNvSpPr txBox="1"/>
          <p:nvPr/>
        </p:nvSpPr>
        <p:spPr>
          <a:xfrm>
            <a:off x="5958850" y="197727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2</a:t>
            </a:r>
            <a:endParaRPr sz="1000">
              <a:solidFill>
                <a:srgbClr val="434343"/>
              </a:solidFill>
              <a:latin typeface="Lato"/>
              <a:ea typeface="Lato"/>
              <a:cs typeface="Lato"/>
              <a:sym typeface="Lato"/>
            </a:endParaRPr>
          </a:p>
        </p:txBody>
      </p:sp>
      <p:sp>
        <p:nvSpPr>
          <p:cNvPr id="1024" name="Google Shape;1024;p64"/>
          <p:cNvSpPr txBox="1"/>
          <p:nvPr/>
        </p:nvSpPr>
        <p:spPr>
          <a:xfrm>
            <a:off x="5958850" y="223107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4</a:t>
            </a:r>
            <a:endParaRPr sz="1000">
              <a:solidFill>
                <a:srgbClr val="434343"/>
              </a:solidFill>
              <a:latin typeface="Lato"/>
              <a:ea typeface="Lato"/>
              <a:cs typeface="Lato"/>
              <a:sym typeface="Lato"/>
            </a:endParaRPr>
          </a:p>
        </p:txBody>
      </p:sp>
      <p:sp>
        <p:nvSpPr>
          <p:cNvPr id="1025" name="Google Shape;1025;p64"/>
          <p:cNvSpPr txBox="1"/>
          <p:nvPr/>
        </p:nvSpPr>
        <p:spPr>
          <a:xfrm>
            <a:off x="7574350" y="2573575"/>
            <a:ext cx="1199700" cy="4197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b="1" lang="en" sz="1400">
                <a:solidFill>
                  <a:srgbClr val="434343"/>
                </a:solidFill>
                <a:latin typeface="Lato"/>
                <a:ea typeface="Lato"/>
                <a:cs typeface="Lato"/>
                <a:sym typeface="Lato"/>
              </a:rPr>
              <a:t>Ruleset 2</a:t>
            </a:r>
            <a:endParaRPr b="1" sz="1400">
              <a:solidFill>
                <a:srgbClr val="434343"/>
              </a:solidFill>
              <a:latin typeface="Lato"/>
              <a:ea typeface="Lato"/>
              <a:cs typeface="Lato"/>
              <a:sym typeface="Lato"/>
            </a:endParaRPr>
          </a:p>
        </p:txBody>
      </p:sp>
      <p:sp>
        <p:nvSpPr>
          <p:cNvPr id="1026" name="Google Shape;1026;p64"/>
          <p:cNvSpPr txBox="1"/>
          <p:nvPr/>
        </p:nvSpPr>
        <p:spPr>
          <a:xfrm>
            <a:off x="6864300" y="4341475"/>
            <a:ext cx="1199700" cy="4197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b="1" lang="en" sz="1400">
                <a:solidFill>
                  <a:srgbClr val="434343"/>
                </a:solidFill>
                <a:latin typeface="Lato"/>
                <a:ea typeface="Lato"/>
                <a:cs typeface="Lato"/>
                <a:sym typeface="Lato"/>
              </a:rPr>
              <a:t>Ruleset 3</a:t>
            </a:r>
            <a:endParaRPr b="1" sz="1400">
              <a:solidFill>
                <a:srgbClr val="434343"/>
              </a:solidFill>
              <a:latin typeface="Lato"/>
              <a:ea typeface="Lato"/>
              <a:cs typeface="Lato"/>
              <a:sym typeface="Lato"/>
            </a:endParaRPr>
          </a:p>
        </p:txBody>
      </p:sp>
      <p:sp>
        <p:nvSpPr>
          <p:cNvPr id="1027" name="Google Shape;1027;p64"/>
          <p:cNvSpPr/>
          <p:nvPr/>
        </p:nvSpPr>
        <p:spPr>
          <a:xfrm rot="5400000">
            <a:off x="3835880" y="2504684"/>
            <a:ext cx="880900" cy="743741"/>
          </a:xfrm>
          <a:prstGeom prst="flowChartExtract">
            <a:avLst/>
          </a:prstGeom>
          <a:solidFill>
            <a:srgbClr val="F3F3F3"/>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400">
              <a:solidFill>
                <a:srgbClr val="000000"/>
              </a:solidFill>
              <a:latin typeface="Arial"/>
              <a:ea typeface="Arial"/>
              <a:cs typeface="Arial"/>
              <a:sym typeface="Arial"/>
            </a:endParaRPr>
          </a:p>
        </p:txBody>
      </p:sp>
      <p:pic>
        <p:nvPicPr>
          <p:cNvPr id="1028" name="Google Shape;1028;p64"/>
          <p:cNvPicPr preferRelativeResize="0"/>
          <p:nvPr/>
        </p:nvPicPr>
        <p:blipFill rotWithShape="1">
          <a:blip r:embed="rId10">
            <a:alphaModFix/>
          </a:blip>
          <a:srcRect b="0" l="0" r="0" t="0"/>
          <a:stretch/>
        </p:blipFill>
        <p:spPr>
          <a:xfrm>
            <a:off x="6668501" y="1328138"/>
            <a:ext cx="1521141" cy="1416748"/>
          </a:xfrm>
          <a:prstGeom prst="rect">
            <a:avLst/>
          </a:prstGeom>
          <a:noFill/>
          <a:ln>
            <a:noFill/>
          </a:ln>
        </p:spPr>
      </p:pic>
      <p:pic>
        <p:nvPicPr>
          <p:cNvPr id="1029" name="Google Shape;1029;p64"/>
          <p:cNvPicPr preferRelativeResize="0"/>
          <p:nvPr/>
        </p:nvPicPr>
        <p:blipFill rotWithShape="1">
          <a:blip r:embed="rId11">
            <a:alphaModFix/>
          </a:blip>
          <a:srcRect b="0" l="0" r="0" t="0"/>
          <a:stretch/>
        </p:blipFill>
        <p:spPr>
          <a:xfrm>
            <a:off x="5252569" y="3077112"/>
            <a:ext cx="2228155" cy="1416750"/>
          </a:xfrm>
          <a:prstGeom prst="rect">
            <a:avLst/>
          </a:prstGeom>
          <a:noFill/>
          <a:ln>
            <a:noFill/>
          </a:ln>
        </p:spPr>
      </p:pic>
      <p:sp>
        <p:nvSpPr>
          <p:cNvPr id="1030" name="Google Shape;1030;p64"/>
          <p:cNvSpPr txBox="1"/>
          <p:nvPr/>
        </p:nvSpPr>
        <p:spPr>
          <a:xfrm>
            <a:off x="8189650" y="1374113"/>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1</a:t>
            </a:r>
            <a:endParaRPr sz="1000">
              <a:solidFill>
                <a:srgbClr val="434343"/>
              </a:solidFill>
              <a:latin typeface="Lato"/>
              <a:ea typeface="Lato"/>
              <a:cs typeface="Lato"/>
              <a:sym typeface="Lato"/>
            </a:endParaRPr>
          </a:p>
        </p:txBody>
      </p:sp>
      <p:sp>
        <p:nvSpPr>
          <p:cNvPr id="1031" name="Google Shape;1031;p64"/>
          <p:cNvSpPr txBox="1"/>
          <p:nvPr/>
        </p:nvSpPr>
        <p:spPr>
          <a:xfrm>
            <a:off x="8189650" y="162792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3</a:t>
            </a:r>
            <a:endParaRPr sz="1000">
              <a:solidFill>
                <a:srgbClr val="434343"/>
              </a:solidFill>
              <a:latin typeface="Lato"/>
              <a:ea typeface="Lato"/>
              <a:cs typeface="Lato"/>
              <a:sym typeface="Lato"/>
            </a:endParaRPr>
          </a:p>
        </p:txBody>
      </p:sp>
      <p:sp>
        <p:nvSpPr>
          <p:cNvPr id="1032" name="Google Shape;1032;p64"/>
          <p:cNvSpPr txBox="1"/>
          <p:nvPr/>
        </p:nvSpPr>
        <p:spPr>
          <a:xfrm>
            <a:off x="8189650" y="188172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5</a:t>
            </a:r>
            <a:endParaRPr sz="1000">
              <a:solidFill>
                <a:srgbClr val="434343"/>
              </a:solidFill>
              <a:latin typeface="Lato"/>
              <a:ea typeface="Lato"/>
              <a:cs typeface="Lato"/>
              <a:sym typeface="Lato"/>
            </a:endParaRPr>
          </a:p>
        </p:txBody>
      </p:sp>
      <p:sp>
        <p:nvSpPr>
          <p:cNvPr id="1033" name="Google Shape;1033;p64"/>
          <p:cNvSpPr txBox="1"/>
          <p:nvPr/>
        </p:nvSpPr>
        <p:spPr>
          <a:xfrm>
            <a:off x="8189650" y="213552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6</a:t>
            </a:r>
            <a:endParaRPr sz="1000">
              <a:solidFill>
                <a:srgbClr val="434343"/>
              </a:solidFill>
              <a:latin typeface="Lato"/>
              <a:ea typeface="Lato"/>
              <a:cs typeface="Lato"/>
              <a:sym typeface="Lato"/>
            </a:endParaRPr>
          </a:p>
        </p:txBody>
      </p:sp>
      <p:sp>
        <p:nvSpPr>
          <p:cNvPr id="1034" name="Google Shape;1034;p64"/>
          <p:cNvSpPr txBox="1"/>
          <p:nvPr/>
        </p:nvSpPr>
        <p:spPr>
          <a:xfrm>
            <a:off x="5084400" y="3366675"/>
            <a:ext cx="584400" cy="2538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lang="en" sz="1000">
                <a:solidFill>
                  <a:srgbClr val="434343"/>
                </a:solidFill>
                <a:latin typeface="Lato"/>
                <a:ea typeface="Lato"/>
                <a:cs typeface="Lato"/>
                <a:sym typeface="Lato"/>
              </a:rPr>
              <a:t>Rule 4</a:t>
            </a:r>
            <a:endParaRPr sz="1000">
              <a:solidFill>
                <a:srgbClr val="434343"/>
              </a:solidFill>
              <a:latin typeface="Lato"/>
              <a:ea typeface="Lato"/>
              <a:cs typeface="Lato"/>
              <a:sym typeface="Lato"/>
            </a:endParaRPr>
          </a:p>
        </p:txBody>
      </p:sp>
      <p:sp>
        <p:nvSpPr>
          <p:cNvPr id="1035" name="Google Shape;1035;p64"/>
          <p:cNvSpPr txBox="1"/>
          <p:nvPr/>
        </p:nvSpPr>
        <p:spPr>
          <a:xfrm>
            <a:off x="5084400" y="3620488"/>
            <a:ext cx="584400" cy="2538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lang="en" sz="1000">
                <a:solidFill>
                  <a:srgbClr val="434343"/>
                </a:solidFill>
                <a:latin typeface="Lato"/>
                <a:ea typeface="Lato"/>
                <a:cs typeface="Lato"/>
                <a:sym typeface="Lato"/>
              </a:rPr>
              <a:t>Rule 3</a:t>
            </a:r>
            <a:endParaRPr sz="1000">
              <a:solidFill>
                <a:srgbClr val="434343"/>
              </a:solidFill>
              <a:latin typeface="Lato"/>
              <a:ea typeface="Lato"/>
              <a:cs typeface="Lato"/>
              <a:sym typeface="Lato"/>
            </a:endParaRPr>
          </a:p>
        </p:txBody>
      </p:sp>
      <p:sp>
        <p:nvSpPr>
          <p:cNvPr id="1036" name="Google Shape;1036;p64"/>
          <p:cNvSpPr txBox="1"/>
          <p:nvPr/>
        </p:nvSpPr>
        <p:spPr>
          <a:xfrm>
            <a:off x="5084400" y="3874288"/>
            <a:ext cx="584400" cy="253800"/>
          </a:xfrm>
          <a:prstGeom prst="rect">
            <a:avLst/>
          </a:prstGeom>
          <a:noFill/>
          <a:ln>
            <a:noFill/>
          </a:ln>
        </p:spPr>
        <p:txBody>
          <a:bodyPr anchorCtr="0" anchor="ctr" bIns="91425" lIns="91425" spcFirstLastPara="1" rIns="91425" wrap="square" tIns="91425">
            <a:noAutofit/>
          </a:bodyPr>
          <a:lstStyle/>
          <a:p>
            <a:pPr indent="0" lvl="0" marL="0" marR="0" rtl="0" algn="r">
              <a:spcBef>
                <a:spcPts val="0"/>
              </a:spcBef>
              <a:spcAft>
                <a:spcPts val="0"/>
              </a:spcAft>
              <a:buNone/>
            </a:pPr>
            <a:r>
              <a:rPr lang="en" sz="1000">
                <a:solidFill>
                  <a:srgbClr val="434343"/>
                </a:solidFill>
                <a:latin typeface="Lato"/>
                <a:ea typeface="Lato"/>
                <a:cs typeface="Lato"/>
                <a:sym typeface="Lato"/>
              </a:rPr>
              <a:t>Rule 1</a:t>
            </a:r>
            <a:endParaRPr sz="1000">
              <a:solidFill>
                <a:srgbClr val="434343"/>
              </a:solidFill>
              <a:latin typeface="Lato"/>
              <a:ea typeface="Lato"/>
              <a:cs typeface="Lato"/>
              <a:sym typeface="Lato"/>
            </a:endParaRPr>
          </a:p>
        </p:txBody>
      </p:sp>
      <p:sp>
        <p:nvSpPr>
          <p:cNvPr id="1037" name="Google Shape;1037;p64"/>
          <p:cNvSpPr txBox="1"/>
          <p:nvPr/>
        </p:nvSpPr>
        <p:spPr>
          <a:xfrm>
            <a:off x="7052350" y="3581275"/>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3</a:t>
            </a:r>
            <a:endParaRPr sz="1000">
              <a:solidFill>
                <a:srgbClr val="434343"/>
              </a:solidFill>
              <a:latin typeface="Lato"/>
              <a:ea typeface="Lato"/>
              <a:cs typeface="Lato"/>
              <a:sym typeface="Lato"/>
            </a:endParaRPr>
          </a:p>
        </p:txBody>
      </p:sp>
      <p:sp>
        <p:nvSpPr>
          <p:cNvPr id="1038" name="Google Shape;1038;p64"/>
          <p:cNvSpPr txBox="1"/>
          <p:nvPr/>
        </p:nvSpPr>
        <p:spPr>
          <a:xfrm>
            <a:off x="7479600" y="4001600"/>
            <a:ext cx="584400" cy="253800"/>
          </a:xfrm>
          <a:prstGeom prst="rect">
            <a:avLst/>
          </a:prstGeom>
          <a:no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rgbClr val="434343"/>
                </a:solidFill>
                <a:latin typeface="Lato"/>
                <a:ea typeface="Lato"/>
                <a:cs typeface="Lato"/>
                <a:sym typeface="Lato"/>
              </a:rPr>
              <a:t>Rule 6</a:t>
            </a:r>
            <a:endParaRPr sz="1000">
              <a:solidFill>
                <a:srgbClr val="434343"/>
              </a:solidFill>
              <a:latin typeface="Lato"/>
              <a:ea typeface="Lato"/>
              <a:cs typeface="Lato"/>
              <a:sym typeface="Lato"/>
            </a:endParaRPr>
          </a:p>
        </p:txBody>
      </p:sp>
      <p:sp>
        <p:nvSpPr>
          <p:cNvPr id="1039" name="Google Shape;1039;p64"/>
          <p:cNvSpPr txBox="1"/>
          <p:nvPr/>
        </p:nvSpPr>
        <p:spPr>
          <a:xfrm>
            <a:off x="303103" y="566524"/>
            <a:ext cx="3518400" cy="6216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500">
                <a:solidFill>
                  <a:srgbClr val="757070"/>
                </a:solidFill>
                <a:latin typeface="Calibri"/>
                <a:ea typeface="Calibri"/>
                <a:cs typeface="Calibri"/>
                <a:sym typeface="Calibri"/>
              </a:rPr>
              <a:t>Single Purpose</a:t>
            </a:r>
            <a:r>
              <a:rPr b="1" lang="en" sz="1500">
                <a:solidFill>
                  <a:srgbClr val="757070"/>
                </a:solidFill>
                <a:latin typeface="Calibri"/>
                <a:ea typeface="Calibri"/>
                <a:cs typeface="Calibri"/>
                <a:sym typeface="Calibri"/>
              </a:rPr>
              <a:t> Rules</a:t>
            </a:r>
            <a:endParaRPr b="1" sz="1500">
              <a:solidFill>
                <a:srgbClr val="757070"/>
              </a:solidFill>
              <a:latin typeface="Calibri"/>
              <a:ea typeface="Calibri"/>
              <a:cs typeface="Calibri"/>
              <a:sym typeface="Calibri"/>
            </a:endParaRPr>
          </a:p>
        </p:txBody>
      </p:sp>
      <p:sp>
        <p:nvSpPr>
          <p:cNvPr id="1040" name="Google Shape;1040;p64"/>
          <p:cNvSpPr txBox="1"/>
          <p:nvPr/>
        </p:nvSpPr>
        <p:spPr>
          <a:xfrm>
            <a:off x="4724350" y="574653"/>
            <a:ext cx="4049700" cy="6216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500">
                <a:solidFill>
                  <a:srgbClr val="7F7F7F"/>
                </a:solidFill>
                <a:latin typeface="Calibri"/>
                <a:ea typeface="Calibri"/>
                <a:cs typeface="Calibri"/>
                <a:sym typeface="Calibri"/>
              </a:rPr>
              <a:t>Combined to form</a:t>
            </a:r>
            <a:r>
              <a:rPr b="1" lang="en" sz="1500">
                <a:solidFill>
                  <a:srgbClr val="7F7F7F"/>
                </a:solidFill>
                <a:latin typeface="Calibri"/>
                <a:ea typeface="Calibri"/>
                <a:cs typeface="Calibri"/>
                <a:sym typeface="Calibri"/>
              </a:rPr>
              <a:t> Rulesets</a:t>
            </a:r>
            <a:endParaRPr b="1" sz="1500">
              <a:solidFill>
                <a:srgbClr val="7F7F7F"/>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65"/>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dk2"/>
              </a:buClr>
              <a:buSzPts val="2500"/>
              <a:buFont typeface="Calibri"/>
              <a:buNone/>
            </a:pPr>
            <a:r>
              <a:rPr lang="en"/>
              <a:t>Example: Create / Update Ruleset</a:t>
            </a:r>
            <a:endParaRPr/>
          </a:p>
        </p:txBody>
      </p:sp>
      <p:pic>
        <p:nvPicPr>
          <p:cNvPr id="1046" name="Google Shape;1046;p65"/>
          <p:cNvPicPr preferRelativeResize="0"/>
          <p:nvPr/>
        </p:nvPicPr>
        <p:blipFill rotWithShape="1">
          <a:blip r:embed="rId3">
            <a:alphaModFix/>
          </a:blip>
          <a:srcRect b="0" l="0" r="0" t="0"/>
          <a:stretch/>
        </p:blipFill>
        <p:spPr>
          <a:xfrm>
            <a:off x="4763021" y="831611"/>
            <a:ext cx="2765643" cy="3480294"/>
          </a:xfrm>
          <a:prstGeom prst="rect">
            <a:avLst/>
          </a:prstGeom>
          <a:noFill/>
          <a:ln>
            <a:noFill/>
          </a:ln>
          <a:effectLst>
            <a:outerShdw blurRad="57150" rotWithShape="0" algn="bl" dir="5400000" dist="19050">
              <a:srgbClr val="000000">
                <a:alpha val="49800"/>
              </a:srgbClr>
            </a:outerShdw>
          </a:effectLst>
        </p:spPr>
      </p:pic>
      <p:pic>
        <p:nvPicPr>
          <p:cNvPr id="1047" name="Google Shape;1047;p65"/>
          <p:cNvPicPr preferRelativeResize="0"/>
          <p:nvPr/>
        </p:nvPicPr>
        <p:blipFill rotWithShape="1">
          <a:blip r:embed="rId4">
            <a:alphaModFix/>
          </a:blip>
          <a:srcRect b="0" l="0" r="0" t="0"/>
          <a:stretch/>
        </p:blipFill>
        <p:spPr>
          <a:xfrm>
            <a:off x="991538" y="999488"/>
            <a:ext cx="3046127" cy="3292888"/>
          </a:xfrm>
          <a:prstGeom prst="rect">
            <a:avLst/>
          </a:prstGeom>
          <a:noFill/>
          <a:ln>
            <a:noFill/>
          </a:ln>
          <a:effectLst>
            <a:outerShdw blurRad="57150" rotWithShape="0" algn="bl" dir="5400000" dist="19050">
              <a:srgbClr val="000000">
                <a:alpha val="49800"/>
              </a:srgbClr>
            </a:outerShdw>
          </a:effectLst>
        </p:spPr>
      </p:pic>
      <p:pic>
        <p:nvPicPr>
          <p:cNvPr id="1048" name="Google Shape;1048;p65"/>
          <p:cNvPicPr preferRelativeResize="0"/>
          <p:nvPr/>
        </p:nvPicPr>
        <p:blipFill rotWithShape="1">
          <a:blip r:embed="rId5">
            <a:alphaModFix/>
          </a:blip>
          <a:srcRect b="0" l="0" r="0" t="0"/>
          <a:stretch/>
        </p:blipFill>
        <p:spPr>
          <a:xfrm>
            <a:off x="3769100" y="2016151"/>
            <a:ext cx="530450" cy="547476"/>
          </a:xfrm>
          <a:prstGeom prst="rect">
            <a:avLst/>
          </a:prstGeom>
          <a:noFill/>
          <a:ln>
            <a:noFill/>
          </a:ln>
        </p:spPr>
      </p:pic>
      <p:pic>
        <p:nvPicPr>
          <p:cNvPr id="1049" name="Google Shape;1049;p65"/>
          <p:cNvPicPr preferRelativeResize="0"/>
          <p:nvPr/>
        </p:nvPicPr>
        <p:blipFill rotWithShape="1">
          <a:blip r:embed="rId6">
            <a:alphaModFix/>
          </a:blip>
          <a:srcRect b="0" l="0" r="0" t="0"/>
          <a:stretch/>
        </p:blipFill>
        <p:spPr>
          <a:xfrm>
            <a:off x="7306942" y="3708661"/>
            <a:ext cx="405830" cy="277446"/>
          </a:xfrm>
          <a:prstGeom prst="rect">
            <a:avLst/>
          </a:prstGeom>
          <a:noFill/>
          <a:ln>
            <a:noFill/>
          </a:ln>
        </p:spPr>
      </p:pic>
      <p:pic>
        <p:nvPicPr>
          <p:cNvPr id="1050" name="Google Shape;1050;p65"/>
          <p:cNvPicPr preferRelativeResize="0"/>
          <p:nvPr/>
        </p:nvPicPr>
        <p:blipFill rotWithShape="1">
          <a:blip r:embed="rId7">
            <a:alphaModFix/>
          </a:blip>
          <a:srcRect b="0" l="0" r="0" t="0"/>
          <a:stretch/>
        </p:blipFill>
        <p:spPr>
          <a:xfrm>
            <a:off x="7306942" y="3316605"/>
            <a:ext cx="405830" cy="27744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315" name="Google Shape;315;p39"/>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316" name="Google Shape;316;p39"/>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 sz="1300">
                <a:solidFill>
                  <a:schemeClr val="dk1"/>
                </a:solidFill>
              </a:rPr>
              <a:t>Platform Architecture</a:t>
            </a:r>
            <a:endParaRPr b="1"/>
          </a:p>
        </p:txBody>
      </p:sp>
      <p:sp>
        <p:nvSpPr>
          <p:cNvPr id="317" name="Google Shape;317;p39"/>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 sz="1300">
                <a:solidFill>
                  <a:schemeClr val="dk1"/>
                </a:solidFill>
              </a:rPr>
              <a:t>OMX Workflow and UI Builders</a:t>
            </a:r>
            <a:endParaRPr b="1"/>
          </a:p>
        </p:txBody>
      </p:sp>
      <p:sp>
        <p:nvSpPr>
          <p:cNvPr id="318" name="Google Shape;318;p39"/>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a:t>Account Provisioning &amp; CI/CD</a:t>
            </a:r>
            <a:endParaRPr b="1"/>
          </a:p>
        </p:txBody>
      </p:sp>
      <p:sp>
        <p:nvSpPr>
          <p:cNvPr id="319" name="Google Shape;319;p39"/>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320" name="Google Shape;320;p39"/>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321" name="Google Shape;321;p39"/>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322" name="Google Shape;322;p39"/>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323" name="Google Shape;323;p39"/>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
              <a:t>XX</a:t>
            </a:r>
            <a:r>
              <a:rPr lang="en"/>
              <a:t> minutes</a:t>
            </a:r>
            <a:endParaRPr b="1" i="0" u="none" cap="none" strike="noStrike">
              <a:solidFill>
                <a:srgbClr val="000000"/>
              </a:solidFill>
            </a:endParaRPr>
          </a:p>
        </p:txBody>
      </p:sp>
      <p:sp>
        <p:nvSpPr>
          <p:cNvPr id="324" name="Google Shape;324;p39"/>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
                <a:solidFill>
                  <a:schemeClr val="dk1"/>
                </a:solidFill>
              </a:rPr>
              <a:t>XX</a:t>
            </a:r>
            <a:r>
              <a:rPr lang="en"/>
              <a:t> minutes</a:t>
            </a:r>
            <a:endParaRPr b="1"/>
          </a:p>
        </p:txBody>
      </p:sp>
      <p:sp>
        <p:nvSpPr>
          <p:cNvPr id="325" name="Google Shape;325;p39"/>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
                <a:solidFill>
                  <a:schemeClr val="dk1"/>
                </a:solidFill>
              </a:rPr>
              <a:t>XX</a:t>
            </a:r>
            <a:r>
              <a:rPr lang="en">
                <a:solidFill>
                  <a:srgbClr val="000000"/>
                </a:solidFill>
              </a:rPr>
              <a:t> minutes</a:t>
            </a:r>
            <a:endParaRPr b="1"/>
          </a:p>
        </p:txBody>
      </p:sp>
      <p:sp>
        <p:nvSpPr>
          <p:cNvPr id="326" name="Google Shape;326;p39"/>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a:solidFill>
                  <a:schemeClr val="dk1"/>
                </a:solidFill>
              </a:rPr>
              <a:t>XX</a:t>
            </a:r>
            <a:r>
              <a:rPr lang="en"/>
              <a:t> minutes</a:t>
            </a:r>
            <a:endParaRPr b="1"/>
          </a:p>
        </p:txBody>
      </p:sp>
      <p:sp>
        <p:nvSpPr>
          <p:cNvPr id="327" name="Google Shape;327;p39"/>
          <p:cNvSpPr/>
          <p:nvPr/>
        </p:nvSpPr>
        <p:spPr>
          <a:xfrm>
            <a:off x="1086675" y="3735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a:t>Single Sign On</a:t>
            </a:r>
            <a:endParaRPr b="1"/>
          </a:p>
        </p:txBody>
      </p:sp>
      <p:sp>
        <p:nvSpPr>
          <p:cNvPr id="328" name="Google Shape;328;p39"/>
          <p:cNvSpPr/>
          <p:nvPr/>
        </p:nvSpPr>
        <p:spPr>
          <a:xfrm>
            <a:off x="354075" y="3735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 sz="2600">
                <a:solidFill>
                  <a:srgbClr val="FFFFFF"/>
                </a:solidFill>
                <a:latin typeface="Roboto"/>
                <a:ea typeface="Roboto"/>
                <a:cs typeface="Roboto"/>
                <a:sym typeface="Roboto"/>
              </a:rPr>
              <a:t>5</a:t>
            </a:r>
            <a:endParaRPr b="1" i="0" sz="2600" u="none" cap="none" strike="noStrike">
              <a:solidFill>
                <a:srgbClr val="FFFFFF"/>
              </a:solidFill>
              <a:latin typeface="Roboto"/>
              <a:ea typeface="Roboto"/>
              <a:cs typeface="Roboto"/>
              <a:sym typeface="Roboto"/>
            </a:endParaRPr>
          </a:p>
        </p:txBody>
      </p:sp>
      <p:sp>
        <p:nvSpPr>
          <p:cNvPr id="329" name="Google Shape;329;p39"/>
          <p:cNvSpPr/>
          <p:nvPr/>
        </p:nvSpPr>
        <p:spPr>
          <a:xfrm>
            <a:off x="7567425" y="3735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
                <a:solidFill>
                  <a:schemeClr val="dk1"/>
                </a:solidFill>
              </a:rPr>
              <a:t>XX</a:t>
            </a:r>
            <a:r>
              <a:rPr lang="en"/>
              <a:t>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5" name="Shape 1055"/>
        <p:cNvGrpSpPr/>
        <p:nvPr/>
      </p:nvGrpSpPr>
      <p:grpSpPr>
        <a:xfrm>
          <a:off x="0" y="0"/>
          <a:ext cx="0" cy="0"/>
          <a:chOff x="0" y="0"/>
          <a:chExt cx="0" cy="0"/>
        </a:xfrm>
      </p:grpSpPr>
      <p:sp>
        <p:nvSpPr>
          <p:cNvPr id="1056" name="Google Shape;1056;p66"/>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chemeClr val="dk2"/>
              </a:buClr>
              <a:buSzPts val="2500"/>
              <a:buFont typeface="Calibri"/>
              <a:buNone/>
            </a:pPr>
            <a:r>
              <a:rPr lang="en">
                <a:solidFill>
                  <a:srgbClr val="741B47"/>
                </a:solidFill>
              </a:rPr>
              <a:t>Workflow Simulation: Events and Actions processing model</a:t>
            </a:r>
            <a:endParaRPr>
              <a:solidFill>
                <a:srgbClr val="741B47"/>
              </a:solidFill>
            </a:endParaRPr>
          </a:p>
        </p:txBody>
      </p:sp>
      <p:sp>
        <p:nvSpPr>
          <p:cNvPr id="1057" name="Google Shape;1057;p66"/>
          <p:cNvSpPr/>
          <p:nvPr/>
        </p:nvSpPr>
        <p:spPr>
          <a:xfrm>
            <a:off x="77400" y="3239917"/>
            <a:ext cx="1231800" cy="1848000"/>
          </a:xfrm>
          <a:prstGeom prst="rect">
            <a:avLst/>
          </a:prstGeom>
          <a:solidFill>
            <a:srgbClr val="11A271"/>
          </a:solidFill>
          <a:ln cap="flat" cmpd="sng" w="9525">
            <a:solidFill>
              <a:srgbClr val="0D904F"/>
            </a:solidFill>
            <a:prstDash val="solid"/>
            <a:round/>
            <a:headEnd len="sm" w="sm" type="none"/>
            <a:tailEnd len="sm" w="sm" type="none"/>
          </a:ln>
        </p:spPr>
        <p:txBody>
          <a:bodyPr anchorCtr="0" anchor="t" bIns="91425" lIns="91425" spcFirstLastPara="1" rIns="91425" wrap="square" tIns="18000">
            <a:noAutofit/>
          </a:bodyPr>
          <a:lstStyle/>
          <a:p>
            <a:pPr indent="0" lvl="0" marL="0" marR="0" rtl="0" algn="ctr">
              <a:spcBef>
                <a:spcPts val="0"/>
              </a:spcBef>
              <a:spcAft>
                <a:spcPts val="0"/>
              </a:spcAft>
              <a:buNone/>
            </a:pPr>
            <a:r>
              <a:rPr b="1" lang="en" sz="1000">
                <a:solidFill>
                  <a:srgbClr val="F3F3F3"/>
                </a:solidFill>
                <a:latin typeface="Lato"/>
                <a:ea typeface="Lato"/>
                <a:cs typeface="Lato"/>
                <a:sym typeface="Lato"/>
              </a:rPr>
              <a:t>Internal Action Queue</a:t>
            </a:r>
            <a:endParaRPr b="1" sz="1000">
              <a:solidFill>
                <a:srgbClr val="F3F3F3"/>
              </a:solidFill>
              <a:latin typeface="Lato"/>
              <a:ea typeface="Lato"/>
              <a:cs typeface="Lato"/>
              <a:sym typeface="Lato"/>
            </a:endParaRPr>
          </a:p>
        </p:txBody>
      </p:sp>
      <p:cxnSp>
        <p:nvCxnSpPr>
          <p:cNvPr id="1058" name="Google Shape;1058;p66"/>
          <p:cNvCxnSpPr>
            <a:stCxn id="1059" idx="2"/>
            <a:endCxn id="1060" idx="3"/>
          </p:cNvCxnSpPr>
          <p:nvPr/>
        </p:nvCxnSpPr>
        <p:spPr>
          <a:xfrm rot="5400000">
            <a:off x="1958360" y="3331667"/>
            <a:ext cx="686700" cy="2136000"/>
          </a:xfrm>
          <a:prstGeom prst="bentConnector2">
            <a:avLst/>
          </a:prstGeom>
          <a:noFill/>
          <a:ln cap="flat" cmpd="sng" w="19050">
            <a:solidFill>
              <a:srgbClr val="0D904F"/>
            </a:solidFill>
            <a:prstDash val="solid"/>
            <a:round/>
            <a:headEnd len="sm" w="sm" type="none"/>
            <a:tailEnd len="med" w="med" type="stealth"/>
          </a:ln>
        </p:spPr>
      </p:cxnSp>
      <p:sp>
        <p:nvSpPr>
          <p:cNvPr id="1061" name="Google Shape;1061;p66"/>
          <p:cNvSpPr/>
          <p:nvPr/>
        </p:nvSpPr>
        <p:spPr>
          <a:xfrm>
            <a:off x="2680375" y="4339117"/>
            <a:ext cx="5367300" cy="748800"/>
          </a:xfrm>
          <a:prstGeom prst="rect">
            <a:avLst/>
          </a:prstGeom>
          <a:solidFill>
            <a:srgbClr val="EEEEEE"/>
          </a:solidFill>
          <a:ln cap="flat" cmpd="sng" w="9525">
            <a:solidFill>
              <a:srgbClr val="B7B7B7"/>
            </a:solidFill>
            <a:prstDash val="solid"/>
            <a:round/>
            <a:headEnd len="sm" w="sm" type="none"/>
            <a:tailEnd len="sm" w="sm" type="none"/>
          </a:ln>
        </p:spPr>
        <p:txBody>
          <a:bodyPr anchorCtr="0" anchor="t" bIns="91425" lIns="91425" spcFirstLastPara="1" rIns="91425" wrap="square" tIns="18000">
            <a:noAutofit/>
          </a:bodyPr>
          <a:lstStyle/>
          <a:p>
            <a:pPr indent="0" lvl="0" marL="0" marR="0" rtl="0" algn="ctr">
              <a:spcBef>
                <a:spcPts val="0"/>
              </a:spcBef>
              <a:spcAft>
                <a:spcPts val="0"/>
              </a:spcAft>
              <a:buNone/>
            </a:pPr>
            <a:r>
              <a:rPr b="1" lang="en" sz="1000">
                <a:solidFill>
                  <a:srgbClr val="434343"/>
                </a:solidFill>
                <a:latin typeface="Lato"/>
                <a:ea typeface="Lato"/>
                <a:cs typeface="Lato"/>
                <a:sym typeface="Lato"/>
              </a:rPr>
              <a:t>Process Action Queue</a:t>
            </a:r>
            <a:endParaRPr b="1" sz="1000">
              <a:solidFill>
                <a:srgbClr val="434343"/>
              </a:solidFill>
              <a:latin typeface="Lato"/>
              <a:ea typeface="Lato"/>
              <a:cs typeface="Lato"/>
              <a:sym typeface="Lato"/>
            </a:endParaRPr>
          </a:p>
        </p:txBody>
      </p:sp>
      <p:sp>
        <p:nvSpPr>
          <p:cNvPr id="1062" name="Google Shape;1062;p66"/>
          <p:cNvSpPr/>
          <p:nvPr/>
        </p:nvSpPr>
        <p:spPr>
          <a:xfrm>
            <a:off x="2680537" y="733430"/>
            <a:ext cx="5367300" cy="698400"/>
          </a:xfrm>
          <a:prstGeom prst="rect">
            <a:avLst/>
          </a:prstGeom>
          <a:solidFill>
            <a:srgbClr val="EFEFEF"/>
          </a:solidFill>
          <a:ln cap="flat" cmpd="sng" w="9525">
            <a:solidFill>
              <a:srgbClr val="595959"/>
            </a:solidFill>
            <a:prstDash val="solid"/>
            <a:round/>
            <a:headEnd len="sm" w="sm" type="none"/>
            <a:tailEnd len="sm" w="sm" type="none"/>
          </a:ln>
          <a:effectLst>
            <a:outerShdw blurRad="100013" rotWithShape="0" algn="bl" dir="2520000" dist="38100">
              <a:srgbClr val="595959">
                <a:alpha val="58819"/>
              </a:srgbClr>
            </a:outerShdw>
          </a:effectLst>
        </p:spPr>
        <p:txBody>
          <a:bodyPr anchorCtr="0" anchor="t" bIns="91425" lIns="91425" spcFirstLastPara="1" rIns="91425" wrap="square" tIns="18000">
            <a:noAutofit/>
          </a:bodyPr>
          <a:lstStyle/>
          <a:p>
            <a:pPr indent="0" lvl="0" marL="0" marR="0" rtl="0" algn="ctr">
              <a:spcBef>
                <a:spcPts val="0"/>
              </a:spcBef>
              <a:spcAft>
                <a:spcPts val="0"/>
              </a:spcAft>
              <a:buNone/>
            </a:pPr>
            <a:r>
              <a:rPr lang="en" sz="1000">
                <a:solidFill>
                  <a:srgbClr val="595959"/>
                </a:solidFill>
                <a:latin typeface="Lato"/>
                <a:ea typeface="Lato"/>
                <a:cs typeface="Lato"/>
                <a:sym typeface="Lato"/>
              </a:rPr>
              <a:t>Ruleset 1</a:t>
            </a:r>
            <a:endParaRPr sz="1000">
              <a:solidFill>
                <a:srgbClr val="595959"/>
              </a:solidFill>
              <a:latin typeface="Lato"/>
              <a:ea typeface="Lato"/>
              <a:cs typeface="Lato"/>
              <a:sym typeface="Lato"/>
            </a:endParaRPr>
          </a:p>
        </p:txBody>
      </p:sp>
      <p:sp>
        <p:nvSpPr>
          <p:cNvPr id="1063" name="Google Shape;1063;p66"/>
          <p:cNvSpPr/>
          <p:nvPr/>
        </p:nvSpPr>
        <p:spPr>
          <a:xfrm>
            <a:off x="76200" y="1637467"/>
            <a:ext cx="996600" cy="1485900"/>
          </a:xfrm>
          <a:prstGeom prst="rect">
            <a:avLst/>
          </a:prstGeom>
          <a:solidFill>
            <a:srgbClr val="1298D9"/>
          </a:solidFill>
          <a:ln cap="flat" cmpd="sng" w="9525">
            <a:solidFill>
              <a:srgbClr val="0077C8"/>
            </a:solidFill>
            <a:prstDash val="solid"/>
            <a:round/>
            <a:headEnd len="sm" w="sm" type="none"/>
            <a:tailEnd len="sm" w="sm" type="none"/>
          </a:ln>
        </p:spPr>
        <p:txBody>
          <a:bodyPr anchorCtr="0" anchor="t" bIns="91425" lIns="91425" spcFirstLastPara="1" rIns="91425" wrap="square" tIns="18000">
            <a:noAutofit/>
          </a:bodyPr>
          <a:lstStyle/>
          <a:p>
            <a:pPr indent="0" lvl="0" marL="0" marR="0" rtl="0" algn="ctr">
              <a:spcBef>
                <a:spcPts val="0"/>
              </a:spcBef>
              <a:spcAft>
                <a:spcPts val="0"/>
              </a:spcAft>
              <a:buNone/>
            </a:pPr>
            <a:r>
              <a:rPr b="1" lang="en" sz="1000">
                <a:solidFill>
                  <a:srgbClr val="F3F3F3"/>
                </a:solidFill>
                <a:latin typeface="Lato"/>
                <a:ea typeface="Lato"/>
                <a:cs typeface="Lato"/>
                <a:sym typeface="Lato"/>
              </a:rPr>
              <a:t>Internal Event Queue</a:t>
            </a:r>
            <a:endParaRPr b="1" sz="1000">
              <a:solidFill>
                <a:srgbClr val="F3F3F3"/>
              </a:solidFill>
              <a:latin typeface="Lato"/>
              <a:ea typeface="Lato"/>
              <a:cs typeface="Lato"/>
              <a:sym typeface="Lato"/>
            </a:endParaRPr>
          </a:p>
        </p:txBody>
      </p:sp>
      <p:sp>
        <p:nvSpPr>
          <p:cNvPr id="1064" name="Google Shape;1064;p66"/>
          <p:cNvSpPr/>
          <p:nvPr/>
        </p:nvSpPr>
        <p:spPr>
          <a:xfrm>
            <a:off x="1492800" y="963793"/>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Load and match ruleset</a:t>
            </a:r>
            <a:endParaRPr sz="900">
              <a:solidFill>
                <a:srgbClr val="0077C8"/>
              </a:solidFill>
              <a:latin typeface="Lato"/>
              <a:ea typeface="Lato"/>
              <a:cs typeface="Lato"/>
              <a:sym typeface="Lato"/>
            </a:endParaRPr>
          </a:p>
        </p:txBody>
      </p:sp>
      <p:cxnSp>
        <p:nvCxnSpPr>
          <p:cNvPr id="1065" name="Google Shape;1065;p66"/>
          <p:cNvCxnSpPr>
            <a:stCxn id="1064" idx="3"/>
            <a:endCxn id="1066" idx="1"/>
          </p:cNvCxnSpPr>
          <p:nvPr/>
        </p:nvCxnSpPr>
        <p:spPr>
          <a:xfrm>
            <a:off x="2489400" y="1154743"/>
            <a:ext cx="381900" cy="0"/>
          </a:xfrm>
          <a:prstGeom prst="straightConnector1">
            <a:avLst/>
          </a:prstGeom>
          <a:noFill/>
          <a:ln cap="flat" cmpd="sng" w="9525">
            <a:solidFill>
              <a:srgbClr val="0077C8"/>
            </a:solidFill>
            <a:prstDash val="solid"/>
            <a:round/>
            <a:headEnd len="sm" w="sm" type="none"/>
            <a:tailEnd len="med" w="med" type="triangle"/>
          </a:ln>
        </p:spPr>
      </p:cxnSp>
      <p:sp>
        <p:nvSpPr>
          <p:cNvPr id="1066" name="Google Shape;1066;p66"/>
          <p:cNvSpPr/>
          <p:nvPr/>
        </p:nvSpPr>
        <p:spPr>
          <a:xfrm>
            <a:off x="2871400" y="963790"/>
            <a:ext cx="9966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1:  Mutate</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cxnSp>
        <p:nvCxnSpPr>
          <p:cNvPr id="1067" name="Google Shape;1067;p66"/>
          <p:cNvCxnSpPr>
            <a:stCxn id="1066" idx="3"/>
            <a:endCxn id="1068" idx="1"/>
          </p:cNvCxnSpPr>
          <p:nvPr/>
        </p:nvCxnSpPr>
        <p:spPr>
          <a:xfrm>
            <a:off x="3868000" y="1154740"/>
            <a:ext cx="308400" cy="0"/>
          </a:xfrm>
          <a:prstGeom prst="straightConnector1">
            <a:avLst/>
          </a:prstGeom>
          <a:noFill/>
          <a:ln cap="flat" cmpd="sng" w="9525">
            <a:solidFill>
              <a:srgbClr val="0077C8"/>
            </a:solidFill>
            <a:prstDash val="solid"/>
            <a:round/>
            <a:headEnd len="sm" w="sm" type="none"/>
            <a:tailEnd len="med" w="med" type="triangle"/>
          </a:ln>
        </p:spPr>
      </p:cxnSp>
      <p:cxnSp>
        <p:nvCxnSpPr>
          <p:cNvPr id="1069" name="Google Shape;1069;p66"/>
          <p:cNvCxnSpPr>
            <a:stCxn id="1068" idx="3"/>
            <a:endCxn id="1070" idx="1"/>
          </p:cNvCxnSpPr>
          <p:nvPr/>
        </p:nvCxnSpPr>
        <p:spPr>
          <a:xfrm>
            <a:off x="5278740" y="1154745"/>
            <a:ext cx="308700" cy="0"/>
          </a:xfrm>
          <a:prstGeom prst="straightConnector1">
            <a:avLst/>
          </a:prstGeom>
          <a:noFill/>
          <a:ln cap="flat" cmpd="sng" w="9525">
            <a:solidFill>
              <a:srgbClr val="0097A7"/>
            </a:solidFill>
            <a:prstDash val="solid"/>
            <a:round/>
            <a:headEnd len="sm" w="sm" type="none"/>
            <a:tailEnd len="med" w="med" type="triangle"/>
          </a:ln>
        </p:spPr>
      </p:cxnSp>
      <p:cxnSp>
        <p:nvCxnSpPr>
          <p:cNvPr id="1071" name="Google Shape;1071;p66"/>
          <p:cNvCxnSpPr>
            <a:stCxn id="1070" idx="3"/>
            <a:endCxn id="1072" idx="1"/>
          </p:cNvCxnSpPr>
          <p:nvPr/>
        </p:nvCxnSpPr>
        <p:spPr>
          <a:xfrm>
            <a:off x="6583935" y="1154742"/>
            <a:ext cx="304200" cy="0"/>
          </a:xfrm>
          <a:prstGeom prst="straightConnector1">
            <a:avLst/>
          </a:prstGeom>
          <a:noFill/>
          <a:ln cap="flat" cmpd="sng" w="9525">
            <a:solidFill>
              <a:srgbClr val="0077C8"/>
            </a:solidFill>
            <a:prstDash val="solid"/>
            <a:round/>
            <a:headEnd len="sm" w="sm" type="none"/>
            <a:tailEnd len="med" w="med" type="triangle"/>
          </a:ln>
        </p:spPr>
      </p:cxnSp>
      <p:cxnSp>
        <p:nvCxnSpPr>
          <p:cNvPr id="1073" name="Google Shape;1073;p66"/>
          <p:cNvCxnSpPr>
            <a:stCxn id="1074" idx="6"/>
            <a:endCxn id="1064" idx="1"/>
          </p:cNvCxnSpPr>
          <p:nvPr/>
        </p:nvCxnSpPr>
        <p:spPr>
          <a:xfrm>
            <a:off x="715500" y="1150681"/>
            <a:ext cx="777300" cy="4200"/>
          </a:xfrm>
          <a:prstGeom prst="straightConnector1">
            <a:avLst/>
          </a:prstGeom>
          <a:noFill/>
          <a:ln cap="flat" cmpd="sng" w="9525">
            <a:solidFill>
              <a:srgbClr val="0077C8"/>
            </a:solidFill>
            <a:prstDash val="solid"/>
            <a:round/>
            <a:headEnd len="sm" w="sm" type="none"/>
            <a:tailEnd len="med" w="med" type="triangle"/>
          </a:ln>
        </p:spPr>
      </p:cxnSp>
      <p:sp>
        <p:nvSpPr>
          <p:cNvPr id="1075" name="Google Shape;1075;p66"/>
          <p:cNvSpPr/>
          <p:nvPr/>
        </p:nvSpPr>
        <p:spPr>
          <a:xfrm>
            <a:off x="153600" y="2055092"/>
            <a:ext cx="864000" cy="2856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Event A</a:t>
            </a:r>
            <a:endParaRPr sz="900">
              <a:solidFill>
                <a:srgbClr val="0077C8"/>
              </a:solidFill>
              <a:latin typeface="Lato"/>
              <a:ea typeface="Lato"/>
              <a:cs typeface="Lato"/>
              <a:sym typeface="Lato"/>
            </a:endParaRPr>
          </a:p>
        </p:txBody>
      </p:sp>
      <p:sp>
        <p:nvSpPr>
          <p:cNvPr id="1076" name="Google Shape;1076;p66"/>
          <p:cNvSpPr/>
          <p:nvPr/>
        </p:nvSpPr>
        <p:spPr>
          <a:xfrm>
            <a:off x="153600" y="2393692"/>
            <a:ext cx="864000" cy="2856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Event B</a:t>
            </a:r>
            <a:endParaRPr sz="900">
              <a:solidFill>
                <a:srgbClr val="0077C8"/>
              </a:solidFill>
              <a:latin typeface="Lato"/>
              <a:ea typeface="Lato"/>
              <a:cs typeface="Lato"/>
              <a:sym typeface="Lato"/>
            </a:endParaRPr>
          </a:p>
        </p:txBody>
      </p:sp>
      <p:sp>
        <p:nvSpPr>
          <p:cNvPr id="1077" name="Google Shape;1077;p66"/>
          <p:cNvSpPr/>
          <p:nvPr/>
        </p:nvSpPr>
        <p:spPr>
          <a:xfrm>
            <a:off x="153600" y="2732288"/>
            <a:ext cx="864000" cy="2856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Event E</a:t>
            </a:r>
            <a:endParaRPr sz="900">
              <a:solidFill>
                <a:srgbClr val="0077C8"/>
              </a:solidFill>
              <a:latin typeface="Lato"/>
              <a:ea typeface="Lato"/>
              <a:cs typeface="Lato"/>
              <a:sym typeface="Lato"/>
            </a:endParaRPr>
          </a:p>
        </p:txBody>
      </p:sp>
      <p:sp>
        <p:nvSpPr>
          <p:cNvPr id="1078" name="Google Shape;1078;p66"/>
          <p:cNvSpPr/>
          <p:nvPr/>
        </p:nvSpPr>
        <p:spPr>
          <a:xfrm>
            <a:off x="8419475" y="4524252"/>
            <a:ext cx="434400" cy="444000"/>
          </a:xfrm>
          <a:prstGeom prst="flowChartConnector">
            <a:avLst/>
          </a:prstGeom>
          <a:solidFill>
            <a:srgbClr val="701C7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79" name="Google Shape;1079;p66"/>
          <p:cNvSpPr/>
          <p:nvPr/>
        </p:nvSpPr>
        <p:spPr>
          <a:xfrm>
            <a:off x="2871410" y="4568952"/>
            <a:ext cx="1102200" cy="3546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0097A7"/>
              </a:solidFill>
              <a:latin typeface="Lato"/>
              <a:ea typeface="Lato"/>
              <a:cs typeface="Lato"/>
              <a:sym typeface="Lato"/>
            </a:endParaRPr>
          </a:p>
          <a:p>
            <a:pPr indent="0" lvl="0" marL="0" marR="0" rtl="0" algn="ctr">
              <a:spcBef>
                <a:spcPts val="0"/>
              </a:spcBef>
              <a:spcAft>
                <a:spcPts val="0"/>
              </a:spcAft>
              <a:buNone/>
            </a:pPr>
            <a:r>
              <a:rPr lang="en" sz="900">
                <a:solidFill>
                  <a:srgbClr val="0097A7"/>
                </a:solidFill>
                <a:latin typeface="Lato"/>
                <a:ea typeface="Lato"/>
                <a:cs typeface="Lato"/>
                <a:sym typeface="Lato"/>
              </a:rPr>
              <a:t>Post SendEvent Action (Event C)</a:t>
            </a:r>
            <a:endParaRPr sz="900">
              <a:solidFill>
                <a:srgbClr val="0097A7"/>
              </a:solidFill>
              <a:latin typeface="Lato"/>
              <a:ea typeface="Lato"/>
              <a:cs typeface="Lato"/>
              <a:sym typeface="Lato"/>
            </a:endParaRPr>
          </a:p>
          <a:p>
            <a:pPr indent="0" lvl="0" marL="0" marR="0" rtl="0" algn="ctr">
              <a:spcBef>
                <a:spcPts val="0"/>
              </a:spcBef>
              <a:spcAft>
                <a:spcPts val="0"/>
              </a:spcAft>
              <a:buNone/>
            </a:pPr>
            <a:r>
              <a:t/>
            </a:r>
            <a:endParaRPr sz="900">
              <a:solidFill>
                <a:srgbClr val="0097A7"/>
              </a:solidFill>
              <a:latin typeface="Lato"/>
              <a:ea typeface="Lato"/>
              <a:cs typeface="Lato"/>
              <a:sym typeface="Lato"/>
            </a:endParaRPr>
          </a:p>
        </p:txBody>
      </p:sp>
      <p:cxnSp>
        <p:nvCxnSpPr>
          <p:cNvPr id="1080" name="Google Shape;1080;p66"/>
          <p:cNvCxnSpPr>
            <a:stCxn id="1081" idx="3"/>
            <a:endCxn id="1082" idx="1"/>
          </p:cNvCxnSpPr>
          <p:nvPr/>
        </p:nvCxnSpPr>
        <p:spPr>
          <a:xfrm>
            <a:off x="5842160" y="4746252"/>
            <a:ext cx="651000" cy="0"/>
          </a:xfrm>
          <a:prstGeom prst="straightConnector1">
            <a:avLst/>
          </a:prstGeom>
          <a:noFill/>
          <a:ln cap="flat" cmpd="sng" w="9525">
            <a:solidFill>
              <a:srgbClr val="0097A7"/>
            </a:solidFill>
            <a:prstDash val="solid"/>
            <a:round/>
            <a:headEnd len="sm" w="sm" type="none"/>
            <a:tailEnd len="med" w="med" type="triangle"/>
          </a:ln>
        </p:spPr>
      </p:cxnSp>
      <p:sp>
        <p:nvSpPr>
          <p:cNvPr id="1082" name="Google Shape;1082;p66"/>
          <p:cNvSpPr/>
          <p:nvPr/>
        </p:nvSpPr>
        <p:spPr>
          <a:xfrm>
            <a:off x="6493300" y="4568952"/>
            <a:ext cx="1102200" cy="3546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0097A7"/>
              </a:solidFill>
              <a:latin typeface="Lato"/>
              <a:ea typeface="Lato"/>
              <a:cs typeface="Lato"/>
              <a:sym typeface="Lato"/>
            </a:endParaRPr>
          </a:p>
          <a:p>
            <a:pPr indent="0" lvl="0" marL="0" marR="0" rtl="0" algn="ctr">
              <a:spcBef>
                <a:spcPts val="0"/>
              </a:spcBef>
              <a:spcAft>
                <a:spcPts val="0"/>
              </a:spcAft>
              <a:buNone/>
            </a:pPr>
            <a:r>
              <a:rPr lang="en" sz="900">
                <a:solidFill>
                  <a:srgbClr val="0097A7"/>
                </a:solidFill>
                <a:latin typeface="Lato"/>
                <a:ea typeface="Lato"/>
                <a:cs typeface="Lato"/>
                <a:sym typeface="Lato"/>
              </a:rPr>
              <a:t>Post Webhook Action</a:t>
            </a:r>
            <a:endParaRPr sz="900">
              <a:solidFill>
                <a:srgbClr val="0097A7"/>
              </a:solidFill>
              <a:latin typeface="Lato"/>
              <a:ea typeface="Lato"/>
              <a:cs typeface="Lato"/>
              <a:sym typeface="Lato"/>
            </a:endParaRPr>
          </a:p>
          <a:p>
            <a:pPr indent="0" lvl="0" marL="0" marR="0" rtl="0" algn="ctr">
              <a:spcBef>
                <a:spcPts val="0"/>
              </a:spcBef>
              <a:spcAft>
                <a:spcPts val="0"/>
              </a:spcAft>
              <a:buNone/>
            </a:pPr>
            <a:r>
              <a:t/>
            </a:r>
            <a:endParaRPr sz="900">
              <a:solidFill>
                <a:srgbClr val="0097A7"/>
              </a:solidFill>
              <a:latin typeface="Lato"/>
              <a:ea typeface="Lato"/>
              <a:cs typeface="Lato"/>
              <a:sym typeface="Lato"/>
            </a:endParaRPr>
          </a:p>
        </p:txBody>
      </p:sp>
      <p:cxnSp>
        <p:nvCxnSpPr>
          <p:cNvPr id="1083" name="Google Shape;1083;p66"/>
          <p:cNvCxnSpPr>
            <a:stCxn id="1082" idx="3"/>
            <a:endCxn id="1078" idx="2"/>
          </p:cNvCxnSpPr>
          <p:nvPr/>
        </p:nvCxnSpPr>
        <p:spPr>
          <a:xfrm>
            <a:off x="7595500" y="4746252"/>
            <a:ext cx="824100" cy="0"/>
          </a:xfrm>
          <a:prstGeom prst="straightConnector1">
            <a:avLst/>
          </a:prstGeom>
          <a:noFill/>
          <a:ln cap="flat" cmpd="sng" w="9525">
            <a:solidFill>
              <a:srgbClr val="0097A7"/>
            </a:solidFill>
            <a:prstDash val="solid"/>
            <a:round/>
            <a:headEnd len="sm" w="sm" type="none"/>
            <a:tailEnd len="med" w="med" type="triangle"/>
          </a:ln>
        </p:spPr>
      </p:cxnSp>
      <p:sp>
        <p:nvSpPr>
          <p:cNvPr id="1074" name="Google Shape;1074;p66"/>
          <p:cNvSpPr/>
          <p:nvPr/>
        </p:nvSpPr>
        <p:spPr>
          <a:xfrm>
            <a:off x="281100" y="928681"/>
            <a:ext cx="434400" cy="444000"/>
          </a:xfrm>
          <a:prstGeom prst="flowChartConnector">
            <a:avLst/>
          </a:prstGeom>
          <a:solidFill>
            <a:srgbClr val="0077C8"/>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68" name="Google Shape;1068;p66"/>
          <p:cNvSpPr/>
          <p:nvPr/>
        </p:nvSpPr>
        <p:spPr>
          <a:xfrm>
            <a:off x="4176540" y="963795"/>
            <a:ext cx="1102200" cy="3819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0097A7"/>
              </a:solidFill>
              <a:latin typeface="Lato"/>
              <a:ea typeface="Lato"/>
              <a:cs typeface="Lato"/>
              <a:sym typeface="Lato"/>
            </a:endParaRPr>
          </a:p>
          <a:p>
            <a:pPr indent="0" lvl="0" marL="0" marR="0" rtl="0" algn="ctr">
              <a:spcBef>
                <a:spcPts val="0"/>
              </a:spcBef>
              <a:spcAft>
                <a:spcPts val="0"/>
              </a:spcAft>
              <a:buNone/>
            </a:pPr>
            <a:r>
              <a:rPr lang="en" sz="900">
                <a:solidFill>
                  <a:srgbClr val="0097A7"/>
                </a:solidFill>
                <a:latin typeface="Lato"/>
                <a:ea typeface="Lato"/>
                <a:cs typeface="Lato"/>
                <a:sym typeface="Lato"/>
              </a:rPr>
              <a:t>Apply MutateAction</a:t>
            </a:r>
            <a:endParaRPr sz="900">
              <a:solidFill>
                <a:srgbClr val="0097A7"/>
              </a:solidFill>
              <a:latin typeface="Lato"/>
              <a:ea typeface="Lato"/>
              <a:cs typeface="Lato"/>
              <a:sym typeface="Lato"/>
            </a:endParaRPr>
          </a:p>
          <a:p>
            <a:pPr indent="0" lvl="0" marL="0" marR="0" rtl="0" algn="ctr">
              <a:spcBef>
                <a:spcPts val="0"/>
              </a:spcBef>
              <a:spcAft>
                <a:spcPts val="0"/>
              </a:spcAft>
              <a:buNone/>
            </a:pPr>
            <a:r>
              <a:t/>
            </a:r>
            <a:endParaRPr sz="900">
              <a:solidFill>
                <a:srgbClr val="0097A7"/>
              </a:solidFill>
              <a:latin typeface="Lato"/>
              <a:ea typeface="Lato"/>
              <a:cs typeface="Lato"/>
              <a:sym typeface="Lato"/>
            </a:endParaRPr>
          </a:p>
        </p:txBody>
      </p:sp>
      <p:sp>
        <p:nvSpPr>
          <p:cNvPr id="1070" name="Google Shape;1070;p66"/>
          <p:cNvSpPr/>
          <p:nvPr/>
        </p:nvSpPr>
        <p:spPr>
          <a:xfrm>
            <a:off x="5587335" y="963792"/>
            <a:ext cx="9966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2: Send Event A</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cxnSp>
        <p:nvCxnSpPr>
          <p:cNvPr id="1084" name="Google Shape;1084;p66"/>
          <p:cNvCxnSpPr>
            <a:stCxn id="1076" idx="3"/>
          </p:cNvCxnSpPr>
          <p:nvPr/>
        </p:nvCxnSpPr>
        <p:spPr>
          <a:xfrm>
            <a:off x="1017600" y="2536492"/>
            <a:ext cx="600" cy="600"/>
          </a:xfrm>
          <a:prstGeom prst="bentConnector2">
            <a:avLst/>
          </a:prstGeom>
          <a:noFill/>
          <a:ln cap="flat" cmpd="sng" w="9525">
            <a:solidFill>
              <a:srgbClr val="595959"/>
            </a:solidFill>
            <a:prstDash val="solid"/>
            <a:round/>
            <a:headEnd len="sm" w="sm" type="none"/>
            <a:tailEnd len="sm" w="sm" type="none"/>
          </a:ln>
        </p:spPr>
      </p:cxnSp>
      <p:sp>
        <p:nvSpPr>
          <p:cNvPr id="1072" name="Google Shape;1072;p66"/>
          <p:cNvSpPr/>
          <p:nvPr/>
        </p:nvSpPr>
        <p:spPr>
          <a:xfrm>
            <a:off x="6888025" y="963792"/>
            <a:ext cx="9966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3: Send Event B</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sp>
        <p:nvSpPr>
          <p:cNvPr id="1085" name="Google Shape;1085;p66"/>
          <p:cNvSpPr txBox="1"/>
          <p:nvPr/>
        </p:nvSpPr>
        <p:spPr>
          <a:xfrm>
            <a:off x="0" y="621767"/>
            <a:ext cx="996600" cy="354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None/>
            </a:pPr>
            <a:r>
              <a:rPr lang="en" sz="800">
                <a:solidFill>
                  <a:srgbClr val="434343"/>
                </a:solidFill>
                <a:latin typeface="Lato"/>
                <a:ea typeface="Lato"/>
                <a:cs typeface="Lato"/>
                <a:sym typeface="Lato"/>
              </a:rPr>
              <a:t>New Incoming Event</a:t>
            </a:r>
            <a:endParaRPr sz="800">
              <a:solidFill>
                <a:srgbClr val="434343"/>
              </a:solidFill>
              <a:latin typeface="Lato"/>
              <a:ea typeface="Lato"/>
              <a:cs typeface="Lato"/>
              <a:sym typeface="Lato"/>
            </a:endParaRPr>
          </a:p>
        </p:txBody>
      </p:sp>
      <p:cxnSp>
        <p:nvCxnSpPr>
          <p:cNvPr id="1086" name="Google Shape;1086;p66"/>
          <p:cNvCxnSpPr>
            <a:stCxn id="1070" idx="2"/>
            <a:endCxn id="1075" idx="3"/>
          </p:cNvCxnSpPr>
          <p:nvPr/>
        </p:nvCxnSpPr>
        <p:spPr>
          <a:xfrm rot="5400000">
            <a:off x="3125535" y="-762108"/>
            <a:ext cx="852300" cy="5067900"/>
          </a:xfrm>
          <a:prstGeom prst="bentConnector2">
            <a:avLst/>
          </a:prstGeom>
          <a:noFill/>
          <a:ln cap="flat" cmpd="sng" w="19050">
            <a:solidFill>
              <a:srgbClr val="0077C8"/>
            </a:solidFill>
            <a:prstDash val="solid"/>
            <a:round/>
            <a:headEnd len="sm" w="sm" type="none"/>
            <a:tailEnd len="med" w="med" type="stealth"/>
          </a:ln>
        </p:spPr>
      </p:cxnSp>
      <p:cxnSp>
        <p:nvCxnSpPr>
          <p:cNvPr id="1087" name="Google Shape;1087;p66"/>
          <p:cNvCxnSpPr>
            <a:stCxn id="1072" idx="2"/>
            <a:endCxn id="1076" idx="3"/>
          </p:cNvCxnSpPr>
          <p:nvPr/>
        </p:nvCxnSpPr>
        <p:spPr>
          <a:xfrm rot="5400000">
            <a:off x="3606625" y="-1243308"/>
            <a:ext cx="1190700" cy="6368700"/>
          </a:xfrm>
          <a:prstGeom prst="bentConnector2">
            <a:avLst/>
          </a:prstGeom>
          <a:noFill/>
          <a:ln cap="flat" cmpd="sng" w="19050">
            <a:solidFill>
              <a:srgbClr val="0077C8"/>
            </a:solidFill>
            <a:prstDash val="solid"/>
            <a:round/>
            <a:headEnd len="sm" w="sm" type="none"/>
            <a:tailEnd len="med" w="med" type="stealth"/>
          </a:ln>
        </p:spPr>
      </p:cxnSp>
      <p:sp>
        <p:nvSpPr>
          <p:cNvPr id="1088" name="Google Shape;1088;p66"/>
          <p:cNvSpPr txBox="1"/>
          <p:nvPr/>
        </p:nvSpPr>
        <p:spPr>
          <a:xfrm>
            <a:off x="8228975" y="4114892"/>
            <a:ext cx="996600" cy="3546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None/>
            </a:pPr>
            <a:r>
              <a:rPr lang="en" sz="800">
                <a:solidFill>
                  <a:srgbClr val="434343"/>
                </a:solidFill>
                <a:latin typeface="Lato"/>
                <a:ea typeface="Lato"/>
                <a:cs typeface="Lato"/>
                <a:sym typeface="Lato"/>
              </a:rPr>
              <a:t>Event Execution Complete</a:t>
            </a:r>
            <a:endParaRPr sz="800">
              <a:solidFill>
                <a:srgbClr val="434343"/>
              </a:solidFill>
              <a:latin typeface="Lato"/>
              <a:ea typeface="Lato"/>
              <a:cs typeface="Lato"/>
              <a:sym typeface="Lato"/>
            </a:endParaRPr>
          </a:p>
        </p:txBody>
      </p:sp>
      <p:sp>
        <p:nvSpPr>
          <p:cNvPr id="1089" name="Google Shape;1089;p66"/>
          <p:cNvSpPr/>
          <p:nvPr/>
        </p:nvSpPr>
        <p:spPr>
          <a:xfrm>
            <a:off x="2680537" y="1637455"/>
            <a:ext cx="5367300" cy="698400"/>
          </a:xfrm>
          <a:prstGeom prst="rect">
            <a:avLst/>
          </a:prstGeom>
          <a:solidFill>
            <a:srgbClr val="EFEFEF"/>
          </a:solidFill>
          <a:ln cap="flat" cmpd="sng" w="9525">
            <a:solidFill>
              <a:srgbClr val="595959"/>
            </a:solidFill>
            <a:prstDash val="solid"/>
            <a:round/>
            <a:headEnd len="sm" w="sm" type="none"/>
            <a:tailEnd len="sm" w="sm" type="none"/>
          </a:ln>
          <a:effectLst>
            <a:outerShdw blurRad="100013" rotWithShape="0" algn="bl" dir="2520000" dist="38100">
              <a:srgbClr val="595959">
                <a:alpha val="58819"/>
              </a:srgbClr>
            </a:outerShdw>
          </a:effectLst>
        </p:spPr>
        <p:txBody>
          <a:bodyPr anchorCtr="0" anchor="t" bIns="91425" lIns="91425" spcFirstLastPara="1" rIns="91425" wrap="square" tIns="18000">
            <a:noAutofit/>
          </a:bodyPr>
          <a:lstStyle/>
          <a:p>
            <a:pPr indent="0" lvl="0" marL="0" marR="0" rtl="0" algn="ctr">
              <a:spcBef>
                <a:spcPts val="0"/>
              </a:spcBef>
              <a:spcAft>
                <a:spcPts val="0"/>
              </a:spcAft>
              <a:buNone/>
            </a:pPr>
            <a:r>
              <a:rPr lang="en" sz="1000">
                <a:solidFill>
                  <a:srgbClr val="595959"/>
                </a:solidFill>
                <a:latin typeface="Lato"/>
                <a:ea typeface="Lato"/>
                <a:cs typeface="Lato"/>
                <a:sym typeface="Lato"/>
              </a:rPr>
              <a:t>Ruleset 2 (Event A)</a:t>
            </a:r>
            <a:endParaRPr sz="1000">
              <a:solidFill>
                <a:srgbClr val="595959"/>
              </a:solidFill>
              <a:latin typeface="Lato"/>
              <a:ea typeface="Lato"/>
              <a:cs typeface="Lato"/>
              <a:sym typeface="Lato"/>
            </a:endParaRPr>
          </a:p>
        </p:txBody>
      </p:sp>
      <p:sp>
        <p:nvSpPr>
          <p:cNvPr id="1090" name="Google Shape;1090;p66"/>
          <p:cNvSpPr/>
          <p:nvPr/>
        </p:nvSpPr>
        <p:spPr>
          <a:xfrm>
            <a:off x="1492800" y="1867680"/>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Load and match ruleset</a:t>
            </a:r>
            <a:endParaRPr sz="900">
              <a:solidFill>
                <a:srgbClr val="0077C8"/>
              </a:solidFill>
              <a:latin typeface="Lato"/>
              <a:ea typeface="Lato"/>
              <a:cs typeface="Lato"/>
              <a:sym typeface="Lato"/>
            </a:endParaRPr>
          </a:p>
        </p:txBody>
      </p:sp>
      <p:cxnSp>
        <p:nvCxnSpPr>
          <p:cNvPr id="1091" name="Google Shape;1091;p66"/>
          <p:cNvCxnSpPr>
            <a:stCxn id="1072" idx="3"/>
            <a:endCxn id="1092" idx="0"/>
          </p:cNvCxnSpPr>
          <p:nvPr/>
        </p:nvCxnSpPr>
        <p:spPr>
          <a:xfrm>
            <a:off x="7884625" y="1154742"/>
            <a:ext cx="646800" cy="1371000"/>
          </a:xfrm>
          <a:prstGeom prst="bentConnector2">
            <a:avLst/>
          </a:prstGeom>
          <a:noFill/>
          <a:ln cap="flat" cmpd="sng" w="9525">
            <a:solidFill>
              <a:srgbClr val="3B78E7"/>
            </a:solidFill>
            <a:prstDash val="solid"/>
            <a:round/>
            <a:headEnd len="sm" w="sm" type="none"/>
            <a:tailEnd len="med" w="med" type="triangle"/>
          </a:ln>
        </p:spPr>
      </p:cxnSp>
      <p:grpSp>
        <p:nvGrpSpPr>
          <p:cNvPr id="1093" name="Google Shape;1093;p66"/>
          <p:cNvGrpSpPr/>
          <p:nvPr/>
        </p:nvGrpSpPr>
        <p:grpSpPr>
          <a:xfrm>
            <a:off x="8291728" y="1499742"/>
            <a:ext cx="857650" cy="1505200"/>
            <a:chOff x="8119450" y="831575"/>
            <a:chExt cx="857650" cy="1505200"/>
          </a:xfrm>
        </p:grpSpPr>
        <p:sp>
          <p:nvSpPr>
            <p:cNvPr id="1092" name="Google Shape;1092;p66"/>
            <p:cNvSpPr/>
            <p:nvPr/>
          </p:nvSpPr>
          <p:spPr>
            <a:xfrm>
              <a:off x="8119450" y="1857675"/>
              <a:ext cx="479100" cy="479100"/>
            </a:xfrm>
            <a:prstGeom prst="diamon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94" name="Google Shape;1094;p66"/>
            <p:cNvSpPr txBox="1"/>
            <p:nvPr/>
          </p:nvSpPr>
          <p:spPr>
            <a:xfrm>
              <a:off x="8369900" y="831575"/>
              <a:ext cx="607200" cy="11970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None/>
              </a:pPr>
              <a:r>
                <a:rPr lang="en" sz="800">
                  <a:solidFill>
                    <a:srgbClr val="434343"/>
                  </a:solidFill>
                  <a:latin typeface="Lato"/>
                  <a:ea typeface="Lato"/>
                  <a:cs typeface="Lato"/>
                  <a:sym typeface="Lato"/>
                </a:rPr>
                <a:t>Are there any events waiting in the Internal Event Queue?</a:t>
              </a:r>
              <a:endParaRPr sz="800">
                <a:solidFill>
                  <a:srgbClr val="434343"/>
                </a:solidFill>
                <a:latin typeface="Lato"/>
                <a:ea typeface="Lato"/>
                <a:cs typeface="Lato"/>
                <a:sym typeface="Lato"/>
              </a:endParaRPr>
            </a:p>
          </p:txBody>
        </p:sp>
      </p:grpSp>
      <p:grpSp>
        <p:nvGrpSpPr>
          <p:cNvPr id="1095" name="Google Shape;1095;p66"/>
          <p:cNvGrpSpPr/>
          <p:nvPr/>
        </p:nvGrpSpPr>
        <p:grpSpPr>
          <a:xfrm>
            <a:off x="1990978" y="2249542"/>
            <a:ext cx="6540300" cy="755400"/>
            <a:chOff x="1991102" y="2249580"/>
            <a:chExt cx="6540300" cy="755400"/>
          </a:xfrm>
        </p:grpSpPr>
        <p:cxnSp>
          <p:nvCxnSpPr>
            <p:cNvPr id="1096" name="Google Shape;1096;p66"/>
            <p:cNvCxnSpPr>
              <a:stCxn id="1092" idx="2"/>
              <a:endCxn id="1090" idx="2"/>
            </p:cNvCxnSpPr>
            <p:nvPr/>
          </p:nvCxnSpPr>
          <p:spPr>
            <a:xfrm flipH="1" rot="5400000">
              <a:off x="4883552" y="-642870"/>
              <a:ext cx="755400" cy="6540300"/>
            </a:xfrm>
            <a:prstGeom prst="bentConnector3">
              <a:avLst>
                <a:gd fmla="val 76751" name="adj1"/>
              </a:avLst>
            </a:prstGeom>
            <a:noFill/>
            <a:ln cap="flat" cmpd="sng" w="9525">
              <a:solidFill>
                <a:srgbClr val="3B78E7"/>
              </a:solidFill>
              <a:prstDash val="solid"/>
              <a:round/>
              <a:headEnd len="sm" w="sm" type="none"/>
              <a:tailEnd len="med" w="med" type="triangle"/>
            </a:ln>
          </p:spPr>
        </p:cxnSp>
        <p:sp>
          <p:nvSpPr>
            <p:cNvPr id="1097" name="Google Shape;1097;p66"/>
            <p:cNvSpPr txBox="1"/>
            <p:nvPr/>
          </p:nvSpPr>
          <p:spPr>
            <a:xfrm>
              <a:off x="4695875" y="2312675"/>
              <a:ext cx="520500" cy="2856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000">
                  <a:solidFill>
                    <a:srgbClr val="3B78E7"/>
                  </a:solidFill>
                  <a:latin typeface="Lato"/>
                  <a:ea typeface="Lato"/>
                  <a:cs typeface="Lato"/>
                  <a:sym typeface="Lato"/>
                </a:rPr>
                <a:t>Yes</a:t>
              </a:r>
              <a:endParaRPr sz="1000">
                <a:solidFill>
                  <a:srgbClr val="3B78E7"/>
                </a:solidFill>
                <a:latin typeface="Lato"/>
                <a:ea typeface="Lato"/>
                <a:cs typeface="Lato"/>
                <a:sym typeface="Lato"/>
              </a:endParaRPr>
            </a:p>
          </p:txBody>
        </p:sp>
      </p:grpSp>
      <p:sp>
        <p:nvSpPr>
          <p:cNvPr id="1098" name="Google Shape;1098;p66"/>
          <p:cNvSpPr/>
          <p:nvPr/>
        </p:nvSpPr>
        <p:spPr>
          <a:xfrm>
            <a:off x="2871400" y="1867680"/>
            <a:ext cx="13809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1:  Send Event C (Scheduled: 15 s)</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cxnSp>
        <p:nvCxnSpPr>
          <p:cNvPr id="1099" name="Google Shape;1099;p66"/>
          <p:cNvCxnSpPr>
            <a:stCxn id="1090" idx="3"/>
            <a:endCxn id="1098" idx="1"/>
          </p:cNvCxnSpPr>
          <p:nvPr/>
        </p:nvCxnSpPr>
        <p:spPr>
          <a:xfrm>
            <a:off x="2489400" y="2058630"/>
            <a:ext cx="381900" cy="0"/>
          </a:xfrm>
          <a:prstGeom prst="straightConnector1">
            <a:avLst/>
          </a:prstGeom>
          <a:noFill/>
          <a:ln cap="flat" cmpd="sng" w="9525">
            <a:solidFill>
              <a:srgbClr val="0077C8"/>
            </a:solidFill>
            <a:prstDash val="solid"/>
            <a:round/>
            <a:headEnd len="sm" w="sm" type="none"/>
            <a:tailEnd len="med" w="med" type="triangle"/>
          </a:ln>
        </p:spPr>
      </p:cxnSp>
      <p:cxnSp>
        <p:nvCxnSpPr>
          <p:cNvPr id="1100" name="Google Shape;1100;p66"/>
          <p:cNvCxnSpPr>
            <a:stCxn id="1098" idx="3"/>
            <a:endCxn id="1092" idx="0"/>
          </p:cNvCxnSpPr>
          <p:nvPr/>
        </p:nvCxnSpPr>
        <p:spPr>
          <a:xfrm>
            <a:off x="4252300" y="2058630"/>
            <a:ext cx="4278900" cy="467100"/>
          </a:xfrm>
          <a:prstGeom prst="bentConnector2">
            <a:avLst/>
          </a:prstGeom>
          <a:noFill/>
          <a:ln cap="flat" cmpd="sng" w="9525">
            <a:solidFill>
              <a:srgbClr val="3B78E7"/>
            </a:solidFill>
            <a:prstDash val="solid"/>
            <a:round/>
            <a:headEnd len="sm" w="sm" type="none"/>
            <a:tailEnd len="med" w="med" type="triangle"/>
          </a:ln>
        </p:spPr>
      </p:cxnSp>
      <p:sp>
        <p:nvSpPr>
          <p:cNvPr id="1101" name="Google Shape;1101;p66"/>
          <p:cNvSpPr/>
          <p:nvPr/>
        </p:nvSpPr>
        <p:spPr>
          <a:xfrm>
            <a:off x="1492800" y="2771580"/>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Load and match ruleset</a:t>
            </a:r>
            <a:endParaRPr sz="900">
              <a:solidFill>
                <a:srgbClr val="0077C8"/>
              </a:solidFill>
              <a:latin typeface="Lato"/>
              <a:ea typeface="Lato"/>
              <a:cs typeface="Lato"/>
              <a:sym typeface="Lato"/>
            </a:endParaRPr>
          </a:p>
        </p:txBody>
      </p:sp>
      <p:cxnSp>
        <p:nvCxnSpPr>
          <p:cNvPr id="1102" name="Google Shape;1102;p66"/>
          <p:cNvCxnSpPr>
            <a:stCxn id="1098" idx="2"/>
            <a:endCxn id="1103" idx="3"/>
          </p:cNvCxnSpPr>
          <p:nvPr/>
        </p:nvCxnSpPr>
        <p:spPr>
          <a:xfrm rot="5400000">
            <a:off x="1608250" y="1877280"/>
            <a:ext cx="1581300" cy="2325900"/>
          </a:xfrm>
          <a:prstGeom prst="bentConnector2">
            <a:avLst/>
          </a:prstGeom>
          <a:noFill/>
          <a:ln cap="flat" cmpd="sng" w="19050">
            <a:solidFill>
              <a:srgbClr val="0D904F"/>
            </a:solidFill>
            <a:prstDash val="solid"/>
            <a:round/>
            <a:headEnd len="sm" w="sm" type="none"/>
            <a:tailEnd len="med" w="med" type="stealth"/>
          </a:ln>
        </p:spPr>
      </p:cxnSp>
      <p:grpSp>
        <p:nvGrpSpPr>
          <p:cNvPr id="1104" name="Google Shape;1104;p66"/>
          <p:cNvGrpSpPr/>
          <p:nvPr/>
        </p:nvGrpSpPr>
        <p:grpSpPr>
          <a:xfrm>
            <a:off x="1990978" y="3004941"/>
            <a:ext cx="6540300" cy="285600"/>
            <a:chOff x="1991102" y="1703075"/>
            <a:chExt cx="6540300" cy="285600"/>
          </a:xfrm>
        </p:grpSpPr>
        <p:cxnSp>
          <p:nvCxnSpPr>
            <p:cNvPr id="1105" name="Google Shape;1105;p66"/>
            <p:cNvCxnSpPr>
              <a:stCxn id="1092" idx="2"/>
              <a:endCxn id="1101" idx="2"/>
            </p:cNvCxnSpPr>
            <p:nvPr/>
          </p:nvCxnSpPr>
          <p:spPr>
            <a:xfrm rot="5400000">
              <a:off x="5187002" y="-1492824"/>
              <a:ext cx="148500" cy="6540300"/>
            </a:xfrm>
            <a:prstGeom prst="bentConnector3">
              <a:avLst>
                <a:gd fmla="val -1063532" name="adj1"/>
              </a:avLst>
            </a:prstGeom>
            <a:noFill/>
            <a:ln cap="flat" cmpd="sng" w="9525">
              <a:solidFill>
                <a:srgbClr val="3B78E7"/>
              </a:solidFill>
              <a:prstDash val="solid"/>
              <a:round/>
              <a:headEnd len="sm" w="sm" type="none"/>
              <a:tailEnd len="med" w="med" type="triangle"/>
            </a:ln>
          </p:spPr>
        </p:cxnSp>
        <p:sp>
          <p:nvSpPr>
            <p:cNvPr id="1106" name="Google Shape;1106;p66"/>
            <p:cNvSpPr txBox="1"/>
            <p:nvPr/>
          </p:nvSpPr>
          <p:spPr>
            <a:xfrm>
              <a:off x="4695875" y="1703075"/>
              <a:ext cx="520500" cy="2856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000">
                  <a:solidFill>
                    <a:srgbClr val="3B78E7"/>
                  </a:solidFill>
                  <a:latin typeface="Lato"/>
                  <a:ea typeface="Lato"/>
                  <a:cs typeface="Lato"/>
                  <a:sym typeface="Lato"/>
                </a:rPr>
                <a:t>Yes</a:t>
              </a:r>
              <a:endParaRPr sz="1000">
                <a:solidFill>
                  <a:srgbClr val="3B78E7"/>
                </a:solidFill>
                <a:latin typeface="Lato"/>
                <a:ea typeface="Lato"/>
                <a:cs typeface="Lato"/>
                <a:sym typeface="Lato"/>
              </a:endParaRPr>
            </a:p>
          </p:txBody>
        </p:sp>
      </p:grpSp>
      <p:sp>
        <p:nvSpPr>
          <p:cNvPr id="1107" name="Google Shape;1107;p66"/>
          <p:cNvSpPr/>
          <p:nvPr/>
        </p:nvSpPr>
        <p:spPr>
          <a:xfrm>
            <a:off x="2680812" y="2576342"/>
            <a:ext cx="5367300" cy="698400"/>
          </a:xfrm>
          <a:prstGeom prst="rect">
            <a:avLst/>
          </a:prstGeom>
          <a:solidFill>
            <a:srgbClr val="EFEFEF"/>
          </a:solidFill>
          <a:ln cap="flat" cmpd="sng" w="9525">
            <a:solidFill>
              <a:srgbClr val="595959"/>
            </a:solidFill>
            <a:prstDash val="solid"/>
            <a:round/>
            <a:headEnd len="sm" w="sm" type="none"/>
            <a:tailEnd len="sm" w="sm" type="none"/>
          </a:ln>
          <a:effectLst>
            <a:outerShdw blurRad="100013" rotWithShape="0" algn="bl" dir="2520000" dist="38100">
              <a:srgbClr val="595959">
                <a:alpha val="58819"/>
              </a:srgbClr>
            </a:outerShdw>
          </a:effectLst>
        </p:spPr>
        <p:txBody>
          <a:bodyPr anchorCtr="0" anchor="t" bIns="91425" lIns="91425" spcFirstLastPara="1" rIns="91425" wrap="square" tIns="18000">
            <a:noAutofit/>
          </a:bodyPr>
          <a:lstStyle/>
          <a:p>
            <a:pPr indent="0" lvl="0" marL="0" marR="0" rtl="0" algn="ctr">
              <a:spcBef>
                <a:spcPts val="0"/>
              </a:spcBef>
              <a:spcAft>
                <a:spcPts val="0"/>
              </a:spcAft>
              <a:buNone/>
            </a:pPr>
            <a:r>
              <a:rPr lang="en" sz="1000">
                <a:solidFill>
                  <a:srgbClr val="595959"/>
                </a:solidFill>
                <a:latin typeface="Lato"/>
                <a:ea typeface="Lato"/>
                <a:cs typeface="Lato"/>
                <a:sym typeface="Lato"/>
              </a:rPr>
              <a:t>Ruleset 3 (Event B)</a:t>
            </a:r>
            <a:endParaRPr sz="1000">
              <a:solidFill>
                <a:srgbClr val="595959"/>
              </a:solidFill>
              <a:latin typeface="Lato"/>
              <a:ea typeface="Lato"/>
              <a:cs typeface="Lato"/>
              <a:sym typeface="Lato"/>
            </a:endParaRPr>
          </a:p>
        </p:txBody>
      </p:sp>
      <p:sp>
        <p:nvSpPr>
          <p:cNvPr id="1108" name="Google Shape;1108;p66"/>
          <p:cNvSpPr/>
          <p:nvPr/>
        </p:nvSpPr>
        <p:spPr>
          <a:xfrm>
            <a:off x="2871400" y="2771580"/>
            <a:ext cx="13809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1:  Send Event D (Scheduled: 0 s)</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sp>
        <p:nvSpPr>
          <p:cNvPr id="1109" name="Google Shape;1109;p66"/>
          <p:cNvSpPr/>
          <p:nvPr/>
        </p:nvSpPr>
        <p:spPr>
          <a:xfrm>
            <a:off x="4739960" y="2771592"/>
            <a:ext cx="9966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2: Send Event E</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cxnSp>
        <p:nvCxnSpPr>
          <p:cNvPr id="1110" name="Google Shape;1110;p66"/>
          <p:cNvCxnSpPr>
            <a:stCxn id="1101" idx="3"/>
            <a:endCxn id="1108" idx="1"/>
          </p:cNvCxnSpPr>
          <p:nvPr/>
        </p:nvCxnSpPr>
        <p:spPr>
          <a:xfrm>
            <a:off x="2489400" y="2962530"/>
            <a:ext cx="381900" cy="0"/>
          </a:xfrm>
          <a:prstGeom prst="straightConnector1">
            <a:avLst/>
          </a:prstGeom>
          <a:noFill/>
          <a:ln cap="flat" cmpd="sng" w="9525">
            <a:solidFill>
              <a:srgbClr val="0077C8"/>
            </a:solidFill>
            <a:prstDash val="solid"/>
            <a:round/>
            <a:headEnd len="sm" w="sm" type="none"/>
            <a:tailEnd len="med" w="med" type="triangle"/>
          </a:ln>
        </p:spPr>
      </p:cxnSp>
      <p:cxnSp>
        <p:nvCxnSpPr>
          <p:cNvPr id="1111" name="Google Shape;1111;p66"/>
          <p:cNvCxnSpPr>
            <a:stCxn id="1108" idx="2"/>
            <a:endCxn id="1112" idx="3"/>
          </p:cNvCxnSpPr>
          <p:nvPr/>
        </p:nvCxnSpPr>
        <p:spPr>
          <a:xfrm rot="5400000">
            <a:off x="1831000" y="2556330"/>
            <a:ext cx="1133700" cy="2328000"/>
          </a:xfrm>
          <a:prstGeom prst="bentConnector2">
            <a:avLst/>
          </a:prstGeom>
          <a:noFill/>
          <a:ln cap="flat" cmpd="sng" w="19050">
            <a:solidFill>
              <a:srgbClr val="0D904F"/>
            </a:solidFill>
            <a:prstDash val="solid"/>
            <a:round/>
            <a:headEnd len="sm" w="sm" type="none"/>
            <a:tailEnd len="med" w="med" type="stealth"/>
          </a:ln>
        </p:spPr>
      </p:cxnSp>
      <p:cxnSp>
        <p:nvCxnSpPr>
          <p:cNvPr id="1113" name="Google Shape;1113;p66"/>
          <p:cNvCxnSpPr>
            <a:stCxn id="1108" idx="3"/>
            <a:endCxn id="1109" idx="1"/>
          </p:cNvCxnSpPr>
          <p:nvPr/>
        </p:nvCxnSpPr>
        <p:spPr>
          <a:xfrm>
            <a:off x="4252300" y="2962530"/>
            <a:ext cx="487800" cy="0"/>
          </a:xfrm>
          <a:prstGeom prst="straightConnector1">
            <a:avLst/>
          </a:prstGeom>
          <a:noFill/>
          <a:ln cap="flat" cmpd="sng" w="9525">
            <a:solidFill>
              <a:srgbClr val="0077C8"/>
            </a:solidFill>
            <a:prstDash val="solid"/>
            <a:round/>
            <a:headEnd len="sm" w="sm" type="none"/>
            <a:tailEnd len="med" w="med" type="triangle"/>
          </a:ln>
        </p:spPr>
      </p:cxnSp>
      <p:cxnSp>
        <p:nvCxnSpPr>
          <p:cNvPr id="1114" name="Google Shape;1114;p66"/>
          <p:cNvCxnSpPr>
            <a:stCxn id="1109" idx="2"/>
            <a:endCxn id="1077" idx="3"/>
          </p:cNvCxnSpPr>
          <p:nvPr/>
        </p:nvCxnSpPr>
        <p:spPr>
          <a:xfrm flipH="1" rot="5400000">
            <a:off x="2988710" y="903942"/>
            <a:ext cx="278400" cy="4220700"/>
          </a:xfrm>
          <a:prstGeom prst="bentConnector4">
            <a:avLst>
              <a:gd fmla="val -85556" name="adj1"/>
              <a:gd fmla="val 90490" name="adj2"/>
            </a:avLst>
          </a:prstGeom>
          <a:noFill/>
          <a:ln cap="flat" cmpd="sng" w="19050">
            <a:solidFill>
              <a:srgbClr val="0077C8"/>
            </a:solidFill>
            <a:prstDash val="solid"/>
            <a:round/>
            <a:headEnd len="sm" w="sm" type="none"/>
            <a:tailEnd len="med" w="med" type="stealth"/>
          </a:ln>
        </p:spPr>
      </p:cxnSp>
      <p:cxnSp>
        <p:nvCxnSpPr>
          <p:cNvPr id="1115" name="Google Shape;1115;p66"/>
          <p:cNvCxnSpPr>
            <a:stCxn id="1109" idx="3"/>
            <a:endCxn id="1092" idx="1"/>
          </p:cNvCxnSpPr>
          <p:nvPr/>
        </p:nvCxnSpPr>
        <p:spPr>
          <a:xfrm flipH="1" rot="10800000">
            <a:off x="5736560" y="2765442"/>
            <a:ext cx="2555100" cy="197100"/>
          </a:xfrm>
          <a:prstGeom prst="bentConnector3">
            <a:avLst>
              <a:gd fmla="val 94983" name="adj1"/>
            </a:avLst>
          </a:prstGeom>
          <a:noFill/>
          <a:ln cap="flat" cmpd="sng" w="9525">
            <a:solidFill>
              <a:srgbClr val="3B78E7"/>
            </a:solidFill>
            <a:prstDash val="solid"/>
            <a:round/>
            <a:headEnd len="sm" w="sm" type="none"/>
            <a:tailEnd len="med" w="med" type="triangle"/>
          </a:ln>
        </p:spPr>
      </p:cxnSp>
      <p:sp>
        <p:nvSpPr>
          <p:cNvPr id="1116" name="Google Shape;1116;p66"/>
          <p:cNvSpPr/>
          <p:nvPr/>
        </p:nvSpPr>
        <p:spPr>
          <a:xfrm>
            <a:off x="1492800" y="3674417"/>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Load and match ruleset</a:t>
            </a:r>
            <a:endParaRPr sz="900">
              <a:solidFill>
                <a:srgbClr val="0077C8"/>
              </a:solidFill>
              <a:latin typeface="Lato"/>
              <a:ea typeface="Lato"/>
              <a:cs typeface="Lato"/>
              <a:sym typeface="Lato"/>
            </a:endParaRPr>
          </a:p>
        </p:txBody>
      </p:sp>
      <p:sp>
        <p:nvSpPr>
          <p:cNvPr id="1081" name="Google Shape;1081;p66"/>
          <p:cNvSpPr/>
          <p:nvPr/>
        </p:nvSpPr>
        <p:spPr>
          <a:xfrm>
            <a:off x="4739960" y="4568952"/>
            <a:ext cx="1102200" cy="3546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0097A7"/>
              </a:solidFill>
              <a:latin typeface="Lato"/>
              <a:ea typeface="Lato"/>
              <a:cs typeface="Lato"/>
              <a:sym typeface="Lato"/>
            </a:endParaRPr>
          </a:p>
          <a:p>
            <a:pPr indent="0" lvl="0" marL="0" marR="0" rtl="0" algn="ctr">
              <a:spcBef>
                <a:spcPts val="0"/>
              </a:spcBef>
              <a:spcAft>
                <a:spcPts val="0"/>
              </a:spcAft>
              <a:buNone/>
            </a:pPr>
            <a:r>
              <a:rPr lang="en" sz="900">
                <a:solidFill>
                  <a:srgbClr val="0097A7"/>
                </a:solidFill>
                <a:latin typeface="Lato"/>
                <a:ea typeface="Lato"/>
                <a:cs typeface="Lato"/>
                <a:sym typeface="Lato"/>
              </a:rPr>
              <a:t>Post SendEvent Action (Event D)</a:t>
            </a:r>
            <a:endParaRPr sz="900">
              <a:solidFill>
                <a:srgbClr val="0097A7"/>
              </a:solidFill>
              <a:latin typeface="Lato"/>
              <a:ea typeface="Lato"/>
              <a:cs typeface="Lato"/>
              <a:sym typeface="Lato"/>
            </a:endParaRPr>
          </a:p>
          <a:p>
            <a:pPr indent="0" lvl="0" marL="0" marR="0" rtl="0" algn="ctr">
              <a:spcBef>
                <a:spcPts val="0"/>
              </a:spcBef>
              <a:spcAft>
                <a:spcPts val="0"/>
              </a:spcAft>
              <a:buNone/>
            </a:pPr>
            <a:r>
              <a:t/>
            </a:r>
            <a:endParaRPr sz="900">
              <a:solidFill>
                <a:srgbClr val="0097A7"/>
              </a:solidFill>
              <a:latin typeface="Lato"/>
              <a:ea typeface="Lato"/>
              <a:cs typeface="Lato"/>
              <a:sym typeface="Lato"/>
            </a:endParaRPr>
          </a:p>
        </p:txBody>
      </p:sp>
      <p:cxnSp>
        <p:nvCxnSpPr>
          <p:cNvPr id="1117" name="Google Shape;1117;p66"/>
          <p:cNvCxnSpPr>
            <a:stCxn id="1079" idx="3"/>
            <a:endCxn id="1081" idx="1"/>
          </p:cNvCxnSpPr>
          <p:nvPr/>
        </p:nvCxnSpPr>
        <p:spPr>
          <a:xfrm>
            <a:off x="3973610" y="4746252"/>
            <a:ext cx="766500" cy="0"/>
          </a:xfrm>
          <a:prstGeom prst="straightConnector1">
            <a:avLst/>
          </a:prstGeom>
          <a:noFill/>
          <a:ln cap="flat" cmpd="sng" w="9525">
            <a:solidFill>
              <a:srgbClr val="0097A7"/>
            </a:solidFill>
            <a:prstDash val="solid"/>
            <a:round/>
            <a:headEnd len="sm" w="sm" type="none"/>
            <a:tailEnd len="med" w="med" type="triangle"/>
          </a:ln>
        </p:spPr>
      </p:cxnSp>
      <p:sp>
        <p:nvSpPr>
          <p:cNvPr id="1118" name="Google Shape;1118;p66"/>
          <p:cNvSpPr/>
          <p:nvPr/>
        </p:nvSpPr>
        <p:spPr>
          <a:xfrm>
            <a:off x="2675550" y="3457730"/>
            <a:ext cx="5367300" cy="698400"/>
          </a:xfrm>
          <a:prstGeom prst="rect">
            <a:avLst/>
          </a:prstGeom>
          <a:solidFill>
            <a:srgbClr val="EFEFEF"/>
          </a:solidFill>
          <a:ln cap="flat" cmpd="sng" w="9525">
            <a:solidFill>
              <a:srgbClr val="595959"/>
            </a:solidFill>
            <a:prstDash val="solid"/>
            <a:round/>
            <a:headEnd len="sm" w="sm" type="none"/>
            <a:tailEnd len="sm" w="sm" type="none"/>
          </a:ln>
          <a:effectLst>
            <a:outerShdw blurRad="100013" rotWithShape="0" algn="bl" dir="2520000" dist="38100">
              <a:srgbClr val="595959">
                <a:alpha val="58819"/>
              </a:srgbClr>
            </a:outerShdw>
          </a:effectLst>
        </p:spPr>
        <p:txBody>
          <a:bodyPr anchorCtr="0" anchor="t" bIns="91425" lIns="91425" spcFirstLastPara="1" rIns="91425" wrap="square" tIns="18000">
            <a:noAutofit/>
          </a:bodyPr>
          <a:lstStyle/>
          <a:p>
            <a:pPr indent="0" lvl="0" marL="0" marR="0" rtl="0" algn="ctr">
              <a:spcBef>
                <a:spcPts val="0"/>
              </a:spcBef>
              <a:spcAft>
                <a:spcPts val="0"/>
              </a:spcAft>
              <a:buNone/>
            </a:pPr>
            <a:r>
              <a:rPr lang="en" sz="1000">
                <a:solidFill>
                  <a:srgbClr val="595959"/>
                </a:solidFill>
                <a:latin typeface="Lato"/>
                <a:ea typeface="Lato"/>
                <a:cs typeface="Lato"/>
                <a:sym typeface="Lato"/>
              </a:rPr>
              <a:t>Ruleset 4 (Event E)</a:t>
            </a:r>
            <a:endParaRPr sz="1000">
              <a:solidFill>
                <a:srgbClr val="595959"/>
              </a:solidFill>
              <a:latin typeface="Lato"/>
              <a:ea typeface="Lato"/>
              <a:cs typeface="Lato"/>
              <a:sym typeface="Lato"/>
            </a:endParaRPr>
          </a:p>
        </p:txBody>
      </p:sp>
      <p:grpSp>
        <p:nvGrpSpPr>
          <p:cNvPr id="1119" name="Google Shape;1119;p66"/>
          <p:cNvGrpSpPr/>
          <p:nvPr/>
        </p:nvGrpSpPr>
        <p:grpSpPr>
          <a:xfrm>
            <a:off x="1990978" y="3004942"/>
            <a:ext cx="6540300" cy="1051500"/>
            <a:chOff x="1991103" y="3004941"/>
            <a:chExt cx="6540300" cy="1051500"/>
          </a:xfrm>
        </p:grpSpPr>
        <p:cxnSp>
          <p:nvCxnSpPr>
            <p:cNvPr id="1120" name="Google Shape;1120;p66"/>
            <p:cNvCxnSpPr>
              <a:stCxn id="1092" idx="2"/>
              <a:endCxn id="1116" idx="2"/>
            </p:cNvCxnSpPr>
            <p:nvPr/>
          </p:nvCxnSpPr>
          <p:spPr>
            <a:xfrm rot="5400000">
              <a:off x="4735503" y="260541"/>
              <a:ext cx="1051500" cy="6540300"/>
            </a:xfrm>
            <a:prstGeom prst="bentConnector3">
              <a:avLst>
                <a:gd fmla="val 19855" name="adj1"/>
              </a:avLst>
            </a:prstGeom>
            <a:noFill/>
            <a:ln cap="flat" cmpd="sng" w="9525">
              <a:solidFill>
                <a:srgbClr val="3B78E7"/>
              </a:solidFill>
              <a:prstDash val="solid"/>
              <a:round/>
              <a:headEnd len="sm" w="sm" type="none"/>
              <a:tailEnd len="med" w="med" type="triangle"/>
            </a:ln>
          </p:spPr>
        </p:cxnSp>
        <p:sp>
          <p:nvSpPr>
            <p:cNvPr id="1121" name="Google Shape;1121;p66"/>
            <p:cNvSpPr txBox="1"/>
            <p:nvPr/>
          </p:nvSpPr>
          <p:spPr>
            <a:xfrm>
              <a:off x="4739225" y="3376850"/>
              <a:ext cx="520500" cy="2856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000">
                  <a:solidFill>
                    <a:srgbClr val="3B78E7"/>
                  </a:solidFill>
                  <a:latin typeface="Lato"/>
                  <a:ea typeface="Lato"/>
                  <a:cs typeface="Lato"/>
                  <a:sym typeface="Lato"/>
                </a:rPr>
                <a:t>Yes</a:t>
              </a:r>
              <a:endParaRPr sz="1000">
                <a:solidFill>
                  <a:srgbClr val="3B78E7"/>
                </a:solidFill>
                <a:latin typeface="Lato"/>
                <a:ea typeface="Lato"/>
                <a:cs typeface="Lato"/>
                <a:sym typeface="Lato"/>
              </a:endParaRPr>
            </a:p>
          </p:txBody>
        </p:sp>
      </p:grpSp>
      <p:sp>
        <p:nvSpPr>
          <p:cNvPr id="1059" name="Google Shape;1059;p66"/>
          <p:cNvSpPr/>
          <p:nvPr/>
        </p:nvSpPr>
        <p:spPr>
          <a:xfrm>
            <a:off x="2871410" y="3674417"/>
            <a:ext cx="996600" cy="3819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sz="900">
              <a:solidFill>
                <a:srgbClr val="FFFFFF"/>
              </a:solidFill>
              <a:latin typeface="Lato"/>
              <a:ea typeface="Lato"/>
              <a:cs typeface="Lato"/>
              <a:sym typeface="Lato"/>
            </a:endParaRPr>
          </a:p>
          <a:p>
            <a:pPr indent="0" lvl="0" marL="0" marR="0" rtl="0" algn="ctr">
              <a:spcBef>
                <a:spcPts val="0"/>
              </a:spcBef>
              <a:spcAft>
                <a:spcPts val="0"/>
              </a:spcAft>
              <a:buNone/>
            </a:pPr>
            <a:r>
              <a:rPr lang="en" sz="900">
                <a:solidFill>
                  <a:srgbClr val="FFFFFF"/>
                </a:solidFill>
                <a:latin typeface="Lato"/>
                <a:ea typeface="Lato"/>
                <a:cs typeface="Lato"/>
                <a:sym typeface="Lato"/>
              </a:rPr>
              <a:t>Rule 1: Send Webhook</a:t>
            </a:r>
            <a:endParaRPr sz="900">
              <a:solidFill>
                <a:srgbClr val="FFFFFF"/>
              </a:solidFill>
              <a:latin typeface="Lato"/>
              <a:ea typeface="Lato"/>
              <a:cs typeface="Lato"/>
              <a:sym typeface="Lato"/>
            </a:endParaRPr>
          </a:p>
          <a:p>
            <a:pPr indent="0" lvl="0" marL="0" marR="0" rtl="0" algn="ctr">
              <a:spcBef>
                <a:spcPts val="0"/>
              </a:spcBef>
              <a:spcAft>
                <a:spcPts val="0"/>
              </a:spcAft>
              <a:buNone/>
            </a:pPr>
            <a:r>
              <a:t/>
            </a:r>
            <a:endParaRPr sz="900">
              <a:solidFill>
                <a:srgbClr val="FFFFFF"/>
              </a:solidFill>
              <a:latin typeface="Lato"/>
              <a:ea typeface="Lato"/>
              <a:cs typeface="Lato"/>
              <a:sym typeface="Lato"/>
            </a:endParaRPr>
          </a:p>
        </p:txBody>
      </p:sp>
      <p:cxnSp>
        <p:nvCxnSpPr>
          <p:cNvPr id="1122" name="Google Shape;1122;p66"/>
          <p:cNvCxnSpPr>
            <a:stCxn id="1116" idx="3"/>
            <a:endCxn id="1059" idx="1"/>
          </p:cNvCxnSpPr>
          <p:nvPr/>
        </p:nvCxnSpPr>
        <p:spPr>
          <a:xfrm>
            <a:off x="2489400" y="3865367"/>
            <a:ext cx="381900" cy="0"/>
          </a:xfrm>
          <a:prstGeom prst="straightConnector1">
            <a:avLst/>
          </a:prstGeom>
          <a:noFill/>
          <a:ln cap="flat" cmpd="sng" w="9525">
            <a:solidFill>
              <a:srgbClr val="0077C8"/>
            </a:solidFill>
            <a:prstDash val="solid"/>
            <a:round/>
            <a:headEnd len="sm" w="sm" type="none"/>
            <a:tailEnd len="med" w="med" type="triangle"/>
          </a:ln>
        </p:spPr>
      </p:cxnSp>
      <p:cxnSp>
        <p:nvCxnSpPr>
          <p:cNvPr id="1123" name="Google Shape;1123;p66"/>
          <p:cNvCxnSpPr>
            <a:stCxn id="1059" idx="3"/>
            <a:endCxn id="1092" idx="1"/>
          </p:cNvCxnSpPr>
          <p:nvPr/>
        </p:nvCxnSpPr>
        <p:spPr>
          <a:xfrm flipH="1" rot="10800000">
            <a:off x="3868010" y="2765267"/>
            <a:ext cx="4423800" cy="1100100"/>
          </a:xfrm>
          <a:prstGeom prst="bentConnector3">
            <a:avLst>
              <a:gd fmla="val 96964" name="adj1"/>
            </a:avLst>
          </a:prstGeom>
          <a:noFill/>
          <a:ln cap="flat" cmpd="sng" w="9525">
            <a:solidFill>
              <a:srgbClr val="3B78E7"/>
            </a:solidFill>
            <a:prstDash val="solid"/>
            <a:round/>
            <a:headEnd len="sm" w="sm" type="none"/>
            <a:tailEnd len="med" w="med" type="triangle"/>
          </a:ln>
        </p:spPr>
      </p:cxnSp>
      <p:sp>
        <p:nvSpPr>
          <p:cNvPr id="1124" name="Google Shape;1124;p66"/>
          <p:cNvSpPr/>
          <p:nvPr/>
        </p:nvSpPr>
        <p:spPr>
          <a:xfrm>
            <a:off x="1492800" y="4555302"/>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77C8"/>
                </a:solidFill>
                <a:latin typeface="Lato"/>
                <a:ea typeface="Lato"/>
                <a:cs typeface="Lato"/>
                <a:sym typeface="Lato"/>
              </a:rPr>
              <a:t>Load Actions</a:t>
            </a:r>
            <a:endParaRPr sz="900">
              <a:solidFill>
                <a:srgbClr val="0077C8"/>
              </a:solidFill>
              <a:latin typeface="Lato"/>
              <a:ea typeface="Lato"/>
              <a:cs typeface="Lato"/>
              <a:sym typeface="Lato"/>
            </a:endParaRPr>
          </a:p>
        </p:txBody>
      </p:sp>
      <p:grpSp>
        <p:nvGrpSpPr>
          <p:cNvPr id="1125" name="Google Shape;1125;p66"/>
          <p:cNvGrpSpPr/>
          <p:nvPr/>
        </p:nvGrpSpPr>
        <p:grpSpPr>
          <a:xfrm>
            <a:off x="1990978" y="3004942"/>
            <a:ext cx="6540300" cy="1932300"/>
            <a:chOff x="1991102" y="2242944"/>
            <a:chExt cx="6540300" cy="1932300"/>
          </a:xfrm>
        </p:grpSpPr>
        <p:cxnSp>
          <p:nvCxnSpPr>
            <p:cNvPr id="1126" name="Google Shape;1126;p66"/>
            <p:cNvCxnSpPr>
              <a:stCxn id="1092" idx="2"/>
              <a:endCxn id="1124" idx="2"/>
            </p:cNvCxnSpPr>
            <p:nvPr/>
          </p:nvCxnSpPr>
          <p:spPr>
            <a:xfrm rot="5400000">
              <a:off x="4295102" y="-61056"/>
              <a:ext cx="1932300" cy="6540300"/>
            </a:xfrm>
            <a:prstGeom prst="bentConnector3">
              <a:avLst>
                <a:gd fmla="val 15418" name="adj1"/>
              </a:avLst>
            </a:prstGeom>
            <a:noFill/>
            <a:ln cap="flat" cmpd="sng" w="9525">
              <a:solidFill>
                <a:srgbClr val="3B78E7"/>
              </a:solidFill>
              <a:prstDash val="solid"/>
              <a:round/>
              <a:headEnd len="sm" w="sm" type="none"/>
              <a:tailEnd len="med" w="med" type="triangle"/>
            </a:ln>
          </p:spPr>
        </p:cxnSp>
        <p:sp>
          <p:nvSpPr>
            <p:cNvPr id="1127" name="Google Shape;1127;p66"/>
            <p:cNvSpPr txBox="1"/>
            <p:nvPr/>
          </p:nvSpPr>
          <p:spPr>
            <a:xfrm>
              <a:off x="4739325" y="3332813"/>
              <a:ext cx="520500" cy="285600"/>
            </a:xfrm>
            <a:prstGeom prst="rect">
              <a:avLst/>
            </a:prstGeom>
            <a:noFill/>
            <a:ln>
              <a:noFill/>
            </a:ln>
          </p:spPr>
          <p:txBody>
            <a:bodyPr anchorCtr="0" anchor="t" bIns="91425" lIns="91425" spcFirstLastPara="1" rIns="91425" wrap="square" tIns="91425">
              <a:noAutofit/>
            </a:bodyPr>
            <a:lstStyle/>
            <a:p>
              <a:pPr indent="0" lvl="0" marL="0" marR="0" rtl="0" algn="ctr">
                <a:spcBef>
                  <a:spcPts val="0"/>
                </a:spcBef>
                <a:spcAft>
                  <a:spcPts val="0"/>
                </a:spcAft>
                <a:buNone/>
              </a:pPr>
              <a:r>
                <a:rPr lang="en" sz="1000">
                  <a:solidFill>
                    <a:srgbClr val="3B78E7"/>
                  </a:solidFill>
                  <a:latin typeface="Lato"/>
                  <a:ea typeface="Lato"/>
                  <a:cs typeface="Lato"/>
                  <a:sym typeface="Lato"/>
                </a:rPr>
                <a:t>No</a:t>
              </a:r>
              <a:endParaRPr sz="1000">
                <a:solidFill>
                  <a:srgbClr val="3B78E7"/>
                </a:solidFill>
                <a:latin typeface="Lato"/>
                <a:ea typeface="Lato"/>
                <a:cs typeface="Lato"/>
                <a:sym typeface="Lato"/>
              </a:endParaRPr>
            </a:p>
          </p:txBody>
        </p:sp>
      </p:grpSp>
      <p:cxnSp>
        <p:nvCxnSpPr>
          <p:cNvPr id="1128" name="Google Shape;1128;p66"/>
          <p:cNvCxnSpPr>
            <a:stCxn id="1124" idx="3"/>
            <a:endCxn id="1079" idx="1"/>
          </p:cNvCxnSpPr>
          <p:nvPr/>
        </p:nvCxnSpPr>
        <p:spPr>
          <a:xfrm>
            <a:off x="2489400" y="4746252"/>
            <a:ext cx="381900" cy="0"/>
          </a:xfrm>
          <a:prstGeom prst="straightConnector1">
            <a:avLst/>
          </a:prstGeom>
          <a:noFill/>
          <a:ln cap="flat" cmpd="sng" w="9525">
            <a:solidFill>
              <a:srgbClr val="0077C8"/>
            </a:solidFill>
            <a:prstDash val="solid"/>
            <a:round/>
            <a:headEnd len="sm" w="sm" type="none"/>
            <a:tailEnd len="med" w="med" type="triangle"/>
          </a:ln>
        </p:spPr>
      </p:cxnSp>
      <p:sp>
        <p:nvSpPr>
          <p:cNvPr id="1103" name="Google Shape;1103;p66"/>
          <p:cNvSpPr/>
          <p:nvPr/>
        </p:nvSpPr>
        <p:spPr>
          <a:xfrm>
            <a:off x="133650" y="3636692"/>
            <a:ext cx="1102200" cy="3885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97A7"/>
                </a:solidFill>
                <a:latin typeface="Lato"/>
                <a:ea typeface="Lato"/>
                <a:cs typeface="Lato"/>
                <a:sym typeface="Lato"/>
              </a:rPr>
              <a:t>SendEvent Action (Event C)</a:t>
            </a:r>
            <a:endParaRPr sz="900">
              <a:solidFill>
                <a:srgbClr val="0097A7"/>
              </a:solidFill>
              <a:latin typeface="Lato"/>
              <a:ea typeface="Lato"/>
              <a:cs typeface="Lato"/>
              <a:sym typeface="Lato"/>
            </a:endParaRPr>
          </a:p>
        </p:txBody>
      </p:sp>
      <p:sp>
        <p:nvSpPr>
          <p:cNvPr id="1060" name="Google Shape;1060;p66"/>
          <p:cNvSpPr/>
          <p:nvPr/>
        </p:nvSpPr>
        <p:spPr>
          <a:xfrm>
            <a:off x="133650" y="4548892"/>
            <a:ext cx="1100100" cy="3885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97A7"/>
                </a:solidFill>
                <a:latin typeface="Lato"/>
                <a:ea typeface="Lato"/>
                <a:cs typeface="Lato"/>
                <a:sym typeface="Lato"/>
              </a:rPr>
              <a:t>Webhook Action</a:t>
            </a:r>
            <a:endParaRPr sz="900">
              <a:solidFill>
                <a:srgbClr val="0097A7"/>
              </a:solidFill>
              <a:latin typeface="Lato"/>
              <a:ea typeface="Lato"/>
              <a:cs typeface="Lato"/>
              <a:sym typeface="Lato"/>
            </a:endParaRPr>
          </a:p>
        </p:txBody>
      </p:sp>
      <p:sp>
        <p:nvSpPr>
          <p:cNvPr id="1112" name="Google Shape;1112;p66"/>
          <p:cNvSpPr/>
          <p:nvPr/>
        </p:nvSpPr>
        <p:spPr>
          <a:xfrm>
            <a:off x="133650" y="4092782"/>
            <a:ext cx="1100100" cy="388500"/>
          </a:xfrm>
          <a:prstGeom prst="roundRect">
            <a:avLst>
              <a:gd fmla="val 35482" name="adj"/>
            </a:avLst>
          </a:prstGeom>
          <a:solidFill>
            <a:srgbClr val="FFFFFF"/>
          </a:solidFill>
          <a:ln cap="flat" cmpd="sng" w="9525">
            <a:solidFill>
              <a:srgbClr val="0097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900">
                <a:solidFill>
                  <a:srgbClr val="0097A7"/>
                </a:solidFill>
                <a:latin typeface="Lato"/>
                <a:ea typeface="Lato"/>
                <a:cs typeface="Lato"/>
                <a:sym typeface="Lato"/>
              </a:rPr>
              <a:t>SendEvent Action (Event D)</a:t>
            </a:r>
            <a:endParaRPr sz="900">
              <a:solidFill>
                <a:srgbClr val="0097A7"/>
              </a:solidFill>
              <a:latin typeface="Lato"/>
              <a:ea typeface="Lato"/>
              <a:cs typeface="Lato"/>
              <a:sym typeface="Lato"/>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73"/>
                                        </p:tgtEl>
                                        <p:attrNameLst>
                                          <p:attrName>style.visibility</p:attrName>
                                        </p:attrNameLst>
                                      </p:cBhvr>
                                      <p:to>
                                        <p:strVal val="visible"/>
                                      </p:to>
                                    </p:set>
                                    <p:anim calcmode="lin" valueType="num">
                                      <p:cBhvr additive="base">
                                        <p:cTn dur="1000"/>
                                        <p:tgtEl>
                                          <p:spTgt spid="1073"/>
                                        </p:tgtEl>
                                        <p:attrNameLst>
                                          <p:attrName>ppt_x</p:attrName>
                                        </p:attrNameLst>
                                      </p:cBhvr>
                                      <p:tavLst>
                                        <p:tav fmla="" tm="0">
                                          <p:val>
                                            <p:strVal val="#ppt_x-1"/>
                                          </p:val>
                                        </p:tav>
                                        <p:tav fmla="" tm="100000">
                                          <p:val>
                                            <p:strVal val="#ppt_x"/>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64"/>
                                        </p:tgtEl>
                                        <p:attrNameLst>
                                          <p:attrName>style.visibility</p:attrName>
                                        </p:attrNameLst>
                                      </p:cBhvr>
                                      <p:to>
                                        <p:strVal val="visible"/>
                                      </p:to>
                                    </p:set>
                                    <p:animEffect filter="fade" transition="in">
                                      <p:cBhvr>
                                        <p:cTn dur="1000"/>
                                        <p:tgtEl>
                                          <p:spTgt spid="1064"/>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1062"/>
                                        </p:tgtEl>
                                        <p:attrNameLst>
                                          <p:attrName>style.visibility</p:attrName>
                                        </p:attrNameLst>
                                      </p:cBhvr>
                                      <p:to>
                                        <p:strVal val="visible"/>
                                      </p:to>
                                    </p:set>
                                    <p:animEffect filter="fade" transition="in">
                                      <p:cBhvr>
                                        <p:cTn dur="1800"/>
                                        <p:tgtEl>
                                          <p:spTgt spid="10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5"/>
                                        </p:tgtEl>
                                        <p:attrNameLst>
                                          <p:attrName>style.visibility</p:attrName>
                                        </p:attrNameLst>
                                      </p:cBhvr>
                                      <p:to>
                                        <p:strVal val="visible"/>
                                      </p:to>
                                    </p:set>
                                    <p:animEffect filter="fade" transition="in">
                                      <p:cBhvr>
                                        <p:cTn dur="1000"/>
                                        <p:tgtEl>
                                          <p:spTgt spid="1065"/>
                                        </p:tgtEl>
                                      </p:cBhvr>
                                    </p:animEffect>
                                  </p:childTnLst>
                                </p:cTn>
                              </p:par>
                              <p:par>
                                <p:cTn fill="hold" nodeType="withEffect" presetClass="entr" presetID="2" presetSubtype="8">
                                  <p:stCondLst>
                                    <p:cond delay="0"/>
                                  </p:stCondLst>
                                  <p:childTnLst>
                                    <p:set>
                                      <p:cBhvr>
                                        <p:cTn dur="1" fill="hold">
                                          <p:stCondLst>
                                            <p:cond delay="0"/>
                                          </p:stCondLst>
                                        </p:cTn>
                                        <p:tgtEl>
                                          <p:spTgt spid="1065"/>
                                        </p:tgtEl>
                                        <p:attrNameLst>
                                          <p:attrName>style.visibility</p:attrName>
                                        </p:attrNameLst>
                                      </p:cBhvr>
                                      <p:to>
                                        <p:strVal val="visible"/>
                                      </p:to>
                                    </p:set>
                                    <p:anim calcmode="lin" valueType="num">
                                      <p:cBhvr additive="base">
                                        <p:cTn dur="1000"/>
                                        <p:tgtEl>
                                          <p:spTgt spid="1065"/>
                                        </p:tgtEl>
                                        <p:attrNameLst>
                                          <p:attrName>ppt_x</p:attrName>
                                        </p:attrNameLst>
                                      </p:cBhvr>
                                      <p:tavLst>
                                        <p:tav fmla="" tm="0">
                                          <p:val>
                                            <p:strVal val="#ppt_x-1"/>
                                          </p:val>
                                        </p:tav>
                                        <p:tav fmla="" tm="100000">
                                          <p:val>
                                            <p:strVal val="#ppt_x"/>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66"/>
                                        </p:tgtEl>
                                        <p:attrNameLst>
                                          <p:attrName>style.visibility</p:attrName>
                                        </p:attrNameLst>
                                      </p:cBhvr>
                                      <p:to>
                                        <p:strVal val="visible"/>
                                      </p:to>
                                    </p:set>
                                    <p:animEffect filter="fade" transition="in">
                                      <p:cBhvr>
                                        <p:cTn dur="1000"/>
                                        <p:tgtEl>
                                          <p:spTgt spid="10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7"/>
                                        </p:tgtEl>
                                        <p:attrNameLst>
                                          <p:attrName>style.visibility</p:attrName>
                                        </p:attrNameLst>
                                      </p:cBhvr>
                                      <p:to>
                                        <p:strVal val="visible"/>
                                      </p:to>
                                    </p:set>
                                    <p:animEffect filter="fade" transition="in">
                                      <p:cBhvr>
                                        <p:cTn dur="1000"/>
                                        <p:tgtEl>
                                          <p:spTgt spid="1067"/>
                                        </p:tgtEl>
                                      </p:cBhvr>
                                    </p:animEffect>
                                  </p:childTnLst>
                                </p:cTn>
                              </p:par>
                              <p:par>
                                <p:cTn fill="hold" nodeType="withEffect" presetClass="entr" presetID="10" presetSubtype="0">
                                  <p:stCondLst>
                                    <p:cond delay="0"/>
                                  </p:stCondLst>
                                  <p:childTnLst>
                                    <p:set>
                                      <p:cBhvr>
                                        <p:cTn dur="1" fill="hold">
                                          <p:stCondLst>
                                            <p:cond delay="0"/>
                                          </p:stCondLst>
                                        </p:cTn>
                                        <p:tgtEl>
                                          <p:spTgt spid="1068"/>
                                        </p:tgtEl>
                                        <p:attrNameLst>
                                          <p:attrName>style.visibility</p:attrName>
                                        </p:attrNameLst>
                                      </p:cBhvr>
                                      <p:to>
                                        <p:strVal val="visible"/>
                                      </p:to>
                                    </p:set>
                                    <p:animEffect filter="fade" transition="in">
                                      <p:cBhvr>
                                        <p:cTn dur="1000"/>
                                        <p:tgtEl>
                                          <p:spTgt spid="10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9"/>
                                        </p:tgtEl>
                                        <p:attrNameLst>
                                          <p:attrName>style.visibility</p:attrName>
                                        </p:attrNameLst>
                                      </p:cBhvr>
                                      <p:to>
                                        <p:strVal val="visible"/>
                                      </p:to>
                                    </p:set>
                                    <p:animEffect filter="fade" transition="in">
                                      <p:cBhvr>
                                        <p:cTn dur="1000"/>
                                        <p:tgtEl>
                                          <p:spTgt spid="1069"/>
                                        </p:tgtEl>
                                      </p:cBhvr>
                                    </p:animEffect>
                                  </p:childTnLst>
                                </p:cTn>
                              </p:par>
                              <p:par>
                                <p:cTn fill="hold" nodeType="withEffect" presetClass="entr" presetID="10" presetSubtype="0">
                                  <p:stCondLst>
                                    <p:cond delay="0"/>
                                  </p:stCondLst>
                                  <p:childTnLst>
                                    <p:set>
                                      <p:cBhvr>
                                        <p:cTn dur="1" fill="hold">
                                          <p:stCondLst>
                                            <p:cond delay="0"/>
                                          </p:stCondLst>
                                        </p:cTn>
                                        <p:tgtEl>
                                          <p:spTgt spid="1070"/>
                                        </p:tgtEl>
                                        <p:attrNameLst>
                                          <p:attrName>style.visibility</p:attrName>
                                        </p:attrNameLst>
                                      </p:cBhvr>
                                      <p:to>
                                        <p:strVal val="visible"/>
                                      </p:to>
                                    </p:set>
                                    <p:animEffect filter="fade" transition="in">
                                      <p:cBhvr>
                                        <p:cTn dur="1000"/>
                                        <p:tgtEl>
                                          <p:spTgt spid="10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86"/>
                                        </p:tgtEl>
                                        <p:attrNameLst>
                                          <p:attrName>style.visibility</p:attrName>
                                        </p:attrNameLst>
                                      </p:cBhvr>
                                      <p:to>
                                        <p:strVal val="visible"/>
                                      </p:to>
                                    </p:set>
                                    <p:anim calcmode="lin" valueType="num">
                                      <p:cBhvr additive="base">
                                        <p:cTn dur="1000"/>
                                        <p:tgtEl>
                                          <p:spTgt spid="1086"/>
                                        </p:tgtEl>
                                        <p:attrNameLst>
                                          <p:attrName>ppt_w</p:attrName>
                                        </p:attrNameLst>
                                      </p:cBhvr>
                                      <p:tavLst>
                                        <p:tav fmla="" tm="0">
                                          <p:val>
                                            <p:strVal val="0"/>
                                          </p:val>
                                        </p:tav>
                                        <p:tav fmla="" tm="100000">
                                          <p:val>
                                            <p:strVal val="#ppt_w"/>
                                          </p:val>
                                        </p:tav>
                                      </p:tavLst>
                                    </p:anim>
                                    <p:anim calcmode="lin" valueType="num">
                                      <p:cBhvr additive="base">
                                        <p:cTn dur="1000"/>
                                        <p:tgtEl>
                                          <p:spTgt spid="1086"/>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075"/>
                                        </p:tgtEl>
                                        <p:attrNameLst>
                                          <p:attrName>style.visibility</p:attrName>
                                        </p:attrNameLst>
                                      </p:cBhvr>
                                      <p:to>
                                        <p:strVal val="visible"/>
                                      </p:to>
                                    </p:set>
                                    <p:anim calcmode="lin" valueType="num">
                                      <p:cBhvr additive="base">
                                        <p:cTn dur="1000"/>
                                        <p:tgtEl>
                                          <p:spTgt spid="1075"/>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71"/>
                                        </p:tgtEl>
                                        <p:attrNameLst>
                                          <p:attrName>style.visibility</p:attrName>
                                        </p:attrNameLst>
                                      </p:cBhvr>
                                      <p:to>
                                        <p:strVal val="visible"/>
                                      </p:to>
                                    </p:set>
                                    <p:animEffect filter="fade" transition="in">
                                      <p:cBhvr>
                                        <p:cTn dur="1000"/>
                                        <p:tgtEl>
                                          <p:spTgt spid="1071"/>
                                        </p:tgtEl>
                                      </p:cBhvr>
                                    </p:animEffect>
                                  </p:childTnLst>
                                </p:cTn>
                              </p:par>
                              <p:par>
                                <p:cTn fill="hold" nodeType="withEffect" presetClass="exit" presetID="10" presetSubtype="0">
                                  <p:stCondLst>
                                    <p:cond delay="0"/>
                                  </p:stCondLst>
                                  <p:childTnLst>
                                    <p:animEffect filter="fade" transition="out">
                                      <p:cBhvr>
                                        <p:cTn dur="1000"/>
                                        <p:tgtEl>
                                          <p:spTgt spid="1086"/>
                                        </p:tgtEl>
                                      </p:cBhvr>
                                    </p:animEffect>
                                    <p:set>
                                      <p:cBhvr>
                                        <p:cTn dur="1" fill="hold">
                                          <p:stCondLst>
                                            <p:cond delay="1000"/>
                                          </p:stCondLst>
                                        </p:cTn>
                                        <p:tgtEl>
                                          <p:spTgt spid="1086"/>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1072"/>
                                        </p:tgtEl>
                                        <p:attrNameLst>
                                          <p:attrName>style.visibility</p:attrName>
                                        </p:attrNameLst>
                                      </p:cBhvr>
                                      <p:to>
                                        <p:strVal val="visible"/>
                                      </p:to>
                                    </p:set>
                                    <p:animEffect filter="fade" transition="in">
                                      <p:cBhvr>
                                        <p:cTn dur="1000"/>
                                        <p:tgtEl>
                                          <p:spTgt spid="10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87"/>
                                        </p:tgtEl>
                                        <p:attrNameLst>
                                          <p:attrName>style.visibility</p:attrName>
                                        </p:attrNameLst>
                                      </p:cBhvr>
                                      <p:to>
                                        <p:strVal val="visible"/>
                                      </p:to>
                                    </p:set>
                                    <p:anim calcmode="lin" valueType="num">
                                      <p:cBhvr additive="base">
                                        <p:cTn dur="1000"/>
                                        <p:tgtEl>
                                          <p:spTgt spid="1087"/>
                                        </p:tgtEl>
                                        <p:attrNameLst>
                                          <p:attrName>ppt_w</p:attrName>
                                        </p:attrNameLst>
                                      </p:cBhvr>
                                      <p:tavLst>
                                        <p:tav fmla="" tm="0">
                                          <p:val>
                                            <p:strVal val="0"/>
                                          </p:val>
                                        </p:tav>
                                        <p:tav fmla="" tm="100000">
                                          <p:val>
                                            <p:strVal val="#ppt_w"/>
                                          </p:val>
                                        </p:tav>
                                      </p:tavLst>
                                    </p:anim>
                                    <p:anim calcmode="lin" valueType="num">
                                      <p:cBhvr additive="base">
                                        <p:cTn dur="1000"/>
                                        <p:tgtEl>
                                          <p:spTgt spid="1087"/>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076"/>
                                        </p:tgtEl>
                                        <p:attrNameLst>
                                          <p:attrName>style.visibility</p:attrName>
                                        </p:attrNameLst>
                                      </p:cBhvr>
                                      <p:to>
                                        <p:strVal val="visible"/>
                                      </p:to>
                                    </p:set>
                                    <p:anim calcmode="lin" valueType="num">
                                      <p:cBhvr additive="base">
                                        <p:cTn dur="1000"/>
                                        <p:tgtEl>
                                          <p:spTgt spid="1076"/>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091"/>
                                        </p:tgtEl>
                                        <p:attrNameLst>
                                          <p:attrName>style.visibility</p:attrName>
                                        </p:attrNameLst>
                                      </p:cBhvr>
                                      <p:to>
                                        <p:strVal val="visible"/>
                                      </p:to>
                                    </p:set>
                                    <p:anim calcmode="lin" valueType="num">
                                      <p:cBhvr additive="base">
                                        <p:cTn dur="1000"/>
                                        <p:tgtEl>
                                          <p:spTgt spid="1091"/>
                                        </p:tgtEl>
                                        <p:attrNameLst>
                                          <p:attrName>ppt_x</p:attrName>
                                        </p:attrNameLst>
                                      </p:cBhvr>
                                      <p:tavLst>
                                        <p:tav fmla="" tm="0">
                                          <p:val>
                                            <p:strVal val="#ppt_x+1"/>
                                          </p:val>
                                        </p:tav>
                                        <p:tav fmla="" tm="100000">
                                          <p:val>
                                            <p:strVal val="#ppt_x"/>
                                          </p:val>
                                        </p:tav>
                                      </p:tavLst>
                                    </p:anim>
                                  </p:childTnLst>
                                </p:cTn>
                              </p:par>
                              <p:par>
                                <p:cTn fill="hold" nodeType="withEffect" presetClass="exit" presetID="10" presetSubtype="0">
                                  <p:stCondLst>
                                    <p:cond delay="0"/>
                                  </p:stCondLst>
                                  <p:childTnLst>
                                    <p:animEffect filter="fade" transition="out">
                                      <p:cBhvr>
                                        <p:cTn dur="1000"/>
                                        <p:tgtEl>
                                          <p:spTgt spid="1087"/>
                                        </p:tgtEl>
                                      </p:cBhvr>
                                    </p:animEffect>
                                    <p:set>
                                      <p:cBhvr>
                                        <p:cTn dur="1" fill="hold">
                                          <p:stCondLst>
                                            <p:cond delay="1000"/>
                                          </p:stCondLst>
                                        </p:cTn>
                                        <p:tgtEl>
                                          <p:spTgt spid="1087"/>
                                        </p:tgtEl>
                                        <p:attrNameLst>
                                          <p:attrName>style.visibility</p:attrName>
                                        </p:attrNameLst>
                                      </p:cBhvr>
                                      <p:to>
                                        <p:strVal val="hidden"/>
                                      </p:to>
                                    </p:se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93"/>
                                        </p:tgtEl>
                                        <p:attrNameLst>
                                          <p:attrName>style.visibility</p:attrName>
                                        </p:attrNameLst>
                                      </p:cBhvr>
                                      <p:to>
                                        <p:strVal val="visible"/>
                                      </p:to>
                                    </p:set>
                                    <p:animEffect filter="fade" transition="in">
                                      <p:cBhvr>
                                        <p:cTn dur="1000"/>
                                        <p:tgtEl>
                                          <p:spTgt spid="10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095"/>
                                        </p:tgtEl>
                                        <p:attrNameLst>
                                          <p:attrName>style.visibility</p:attrName>
                                        </p:attrNameLst>
                                      </p:cBhvr>
                                      <p:to>
                                        <p:strVal val="visible"/>
                                      </p:to>
                                    </p:set>
                                    <p:anim calcmode="lin" valueType="num">
                                      <p:cBhvr additive="base">
                                        <p:cTn dur="1000"/>
                                        <p:tgtEl>
                                          <p:spTgt spid="1095"/>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90"/>
                                        </p:tgtEl>
                                        <p:attrNameLst>
                                          <p:attrName>style.visibility</p:attrName>
                                        </p:attrNameLst>
                                      </p:cBhvr>
                                      <p:to>
                                        <p:strVal val="visible"/>
                                      </p:to>
                                    </p:set>
                                    <p:animEffect filter="fade" transition="in">
                                      <p:cBhvr>
                                        <p:cTn dur="1000"/>
                                        <p:tgtEl>
                                          <p:spTgt spid="10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9"/>
                                        </p:tgtEl>
                                        <p:attrNameLst>
                                          <p:attrName>style.visibility</p:attrName>
                                        </p:attrNameLst>
                                      </p:cBhvr>
                                      <p:to>
                                        <p:strVal val="visible"/>
                                      </p:to>
                                    </p:set>
                                    <p:animEffect filter="fade" transition="in">
                                      <p:cBhvr>
                                        <p:cTn dur="1500"/>
                                        <p:tgtEl>
                                          <p:spTgt spid="1089"/>
                                        </p:tgtEl>
                                      </p:cBhvr>
                                    </p:animEffect>
                                  </p:childTnLst>
                                </p:cTn>
                              </p:par>
                              <p:par>
                                <p:cTn fill="hold" nodeType="withEffect" presetClass="exit" presetID="10" presetSubtype="0">
                                  <p:stCondLst>
                                    <p:cond delay="0"/>
                                  </p:stCondLst>
                                  <p:childTnLst>
                                    <p:animEffect filter="fade" transition="out">
                                      <p:cBhvr>
                                        <p:cTn dur="1000"/>
                                        <p:tgtEl>
                                          <p:spTgt spid="1075"/>
                                        </p:tgtEl>
                                      </p:cBhvr>
                                    </p:animEffect>
                                    <p:set>
                                      <p:cBhvr>
                                        <p:cTn dur="1" fill="hold">
                                          <p:stCondLst>
                                            <p:cond delay="1000"/>
                                          </p:stCondLst>
                                        </p:cTn>
                                        <p:tgtEl>
                                          <p:spTgt spid="1075"/>
                                        </p:tgtEl>
                                        <p:attrNameLst>
                                          <p:attrName>style.visibility</p:attrName>
                                        </p:attrNameLst>
                                      </p:cBhvr>
                                      <p:to>
                                        <p:strVal val="hidden"/>
                                      </p:to>
                                    </p:set>
                                  </p:childTnLst>
                                </p:cTn>
                              </p:par>
                              <p:par>
                                <p:cTn fill="hold" nodeType="withEffect" presetClass="exit" presetID="2" presetSubtype="2">
                                  <p:stCondLst>
                                    <p:cond delay="0"/>
                                  </p:stCondLst>
                                  <p:childTnLst>
                                    <p:anim calcmode="lin" valueType="num">
                                      <p:cBhvr additive="base">
                                        <p:cTn dur="1000"/>
                                        <p:tgtEl>
                                          <p:spTgt spid="1075"/>
                                        </p:tgtEl>
                                        <p:attrNameLst>
                                          <p:attrName>ppt_x</p:attrName>
                                        </p:attrNameLst>
                                      </p:cBhvr>
                                      <p:tavLst>
                                        <p:tav fmla="" tm="0">
                                          <p:val>
                                            <p:strVal val="#ppt_x"/>
                                          </p:val>
                                        </p:tav>
                                        <p:tav fmla="" tm="100000">
                                          <p:val>
                                            <p:strVal val="#ppt_x+1"/>
                                          </p:val>
                                        </p:tav>
                                      </p:tavLst>
                                    </p:anim>
                                    <p:set>
                                      <p:cBhvr>
                                        <p:cTn dur="1" fill="hold">
                                          <p:stCondLst>
                                            <p:cond delay="1000"/>
                                          </p:stCondLst>
                                        </p:cTn>
                                        <p:tgtEl>
                                          <p:spTgt spid="1075"/>
                                        </p:tgtEl>
                                        <p:attrNameLst>
                                          <p:attrName>style.visibility</p:attrName>
                                        </p:attrNameLst>
                                      </p:cBhvr>
                                      <p:to>
                                        <p:strVal val="hidden"/>
                                      </p:to>
                                    </p:set>
                                  </p:childTnLst>
                                </p:cTn>
                              </p:par>
                              <p:par>
                                <p:cTn fill="hold" nodeType="withEffect" presetClass="exit" presetID="23" presetSubtype="32">
                                  <p:stCondLst>
                                    <p:cond delay="0"/>
                                  </p:stCondLst>
                                  <p:childTnLst>
                                    <p:anim calcmode="lin" valueType="num">
                                      <p:cBhvr additive="base">
                                        <p:cTn dur="1000"/>
                                        <p:tgtEl>
                                          <p:spTgt spid="1095"/>
                                        </p:tgtEl>
                                        <p:attrNameLst>
                                          <p:attrName>ppt_w</p:attrName>
                                        </p:attrNameLst>
                                      </p:cBhvr>
                                      <p:tavLst>
                                        <p:tav fmla="" tm="0">
                                          <p:val>
                                            <p:strVal val="#ppt_w"/>
                                          </p:val>
                                        </p:tav>
                                        <p:tav fmla="" tm="100000">
                                          <p:val>
                                            <p:strVal val="0"/>
                                          </p:val>
                                        </p:tav>
                                      </p:tavLst>
                                    </p:anim>
                                    <p:anim calcmode="lin" valueType="num">
                                      <p:cBhvr additive="base">
                                        <p:cTn dur="1000"/>
                                        <p:tgtEl>
                                          <p:spTgt spid="1095"/>
                                        </p:tgtEl>
                                        <p:attrNameLst>
                                          <p:attrName>ppt_h</p:attrName>
                                        </p:attrNameLst>
                                      </p:cBhvr>
                                      <p:tavLst>
                                        <p:tav fmla="" tm="0">
                                          <p:val>
                                            <p:strVal val="#ppt_h"/>
                                          </p:val>
                                        </p:tav>
                                        <p:tav fmla="" tm="100000">
                                          <p:val>
                                            <p:strVal val="0"/>
                                          </p:val>
                                        </p:tav>
                                      </p:tavLst>
                                    </p:anim>
                                    <p:set>
                                      <p:cBhvr>
                                        <p:cTn dur="1" fill="hold">
                                          <p:stCondLst>
                                            <p:cond delay="1000"/>
                                          </p:stCondLst>
                                        </p:cTn>
                                        <p:tgtEl>
                                          <p:spTgt spid="109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91"/>
                                        </p:tgtEl>
                                      </p:cBhvr>
                                    </p:animEffect>
                                    <p:set>
                                      <p:cBhvr>
                                        <p:cTn dur="1" fill="hold">
                                          <p:stCondLst>
                                            <p:cond delay="1000"/>
                                          </p:stCondLst>
                                        </p:cTn>
                                        <p:tgtEl>
                                          <p:spTgt spid="109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8"/>
                                        </p:tgtEl>
                                        <p:attrNameLst>
                                          <p:attrName>style.visibility</p:attrName>
                                        </p:attrNameLst>
                                      </p:cBhvr>
                                      <p:to>
                                        <p:strVal val="visible"/>
                                      </p:to>
                                    </p:set>
                                    <p:animEffect filter="fade" transition="in">
                                      <p:cBhvr>
                                        <p:cTn dur="1000"/>
                                        <p:tgtEl>
                                          <p:spTgt spid="1098"/>
                                        </p:tgtEl>
                                      </p:cBhvr>
                                    </p:animEffect>
                                  </p:childTnLst>
                                </p:cTn>
                              </p:par>
                              <p:par>
                                <p:cTn fill="hold" nodeType="withEffect" presetClass="entr" presetID="10" presetSubtype="0">
                                  <p:stCondLst>
                                    <p:cond delay="0"/>
                                  </p:stCondLst>
                                  <p:childTnLst>
                                    <p:set>
                                      <p:cBhvr>
                                        <p:cTn dur="1" fill="hold">
                                          <p:stCondLst>
                                            <p:cond delay="0"/>
                                          </p:stCondLst>
                                        </p:cTn>
                                        <p:tgtEl>
                                          <p:spTgt spid="1099"/>
                                        </p:tgtEl>
                                        <p:attrNameLst>
                                          <p:attrName>style.visibility</p:attrName>
                                        </p:attrNameLst>
                                      </p:cBhvr>
                                      <p:to>
                                        <p:strVal val="visible"/>
                                      </p:to>
                                    </p:set>
                                    <p:animEffect filter="fade" transition="in">
                                      <p:cBhvr>
                                        <p:cTn dur="1000"/>
                                        <p:tgtEl>
                                          <p:spTgt spid="10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102"/>
                                        </p:tgtEl>
                                        <p:attrNameLst>
                                          <p:attrName>style.visibility</p:attrName>
                                        </p:attrNameLst>
                                      </p:cBhvr>
                                      <p:to>
                                        <p:strVal val="visible"/>
                                      </p:to>
                                    </p:set>
                                    <p:anim calcmode="lin" valueType="num">
                                      <p:cBhvr additive="base">
                                        <p:cTn dur="1000"/>
                                        <p:tgtEl>
                                          <p:spTgt spid="1102"/>
                                        </p:tgtEl>
                                        <p:attrNameLst>
                                          <p:attrName>ppt_w</p:attrName>
                                        </p:attrNameLst>
                                      </p:cBhvr>
                                      <p:tavLst>
                                        <p:tav fmla="" tm="0">
                                          <p:val>
                                            <p:strVal val="0"/>
                                          </p:val>
                                        </p:tav>
                                        <p:tav fmla="" tm="100000">
                                          <p:val>
                                            <p:strVal val="#ppt_w"/>
                                          </p:val>
                                        </p:tav>
                                      </p:tavLst>
                                    </p:anim>
                                    <p:anim calcmode="lin" valueType="num">
                                      <p:cBhvr additive="base">
                                        <p:cTn dur="1000"/>
                                        <p:tgtEl>
                                          <p:spTgt spid="1102"/>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103"/>
                                        </p:tgtEl>
                                        <p:attrNameLst>
                                          <p:attrName>style.visibility</p:attrName>
                                        </p:attrNameLst>
                                      </p:cBhvr>
                                      <p:to>
                                        <p:strVal val="visible"/>
                                      </p:to>
                                    </p:set>
                                    <p:anim calcmode="lin" valueType="num">
                                      <p:cBhvr additive="base">
                                        <p:cTn dur="1000"/>
                                        <p:tgtEl>
                                          <p:spTgt spid="110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00"/>
                                        </p:tgtEl>
                                        <p:attrNameLst>
                                          <p:attrName>style.visibility</p:attrName>
                                        </p:attrNameLst>
                                      </p:cBhvr>
                                      <p:to>
                                        <p:strVal val="visible"/>
                                      </p:to>
                                    </p:set>
                                    <p:anim calcmode="lin" valueType="num">
                                      <p:cBhvr additive="base">
                                        <p:cTn dur="1000"/>
                                        <p:tgtEl>
                                          <p:spTgt spid="1100"/>
                                        </p:tgtEl>
                                        <p:attrNameLst>
                                          <p:attrName>ppt_x</p:attrName>
                                        </p:attrNameLst>
                                      </p:cBhvr>
                                      <p:tavLst>
                                        <p:tav fmla="" tm="0">
                                          <p:val>
                                            <p:strVal val="#ppt_x-1"/>
                                          </p:val>
                                        </p:tav>
                                        <p:tav fmla="" tm="100000">
                                          <p:val>
                                            <p:strVal val="#ppt_x"/>
                                          </p:val>
                                        </p:tav>
                                      </p:tavLst>
                                    </p:anim>
                                  </p:childTnLst>
                                </p:cTn>
                              </p:par>
                              <p:par>
                                <p:cTn fill="hold" nodeType="withEffect" presetClass="exit" presetID="10" presetSubtype="0">
                                  <p:stCondLst>
                                    <p:cond delay="0"/>
                                  </p:stCondLst>
                                  <p:childTnLst>
                                    <p:animEffect filter="fade" transition="out">
                                      <p:cBhvr>
                                        <p:cTn dur="1000"/>
                                        <p:tgtEl>
                                          <p:spTgt spid="1102"/>
                                        </p:tgtEl>
                                      </p:cBhvr>
                                    </p:animEffect>
                                    <p:set>
                                      <p:cBhvr>
                                        <p:cTn dur="1" fill="hold">
                                          <p:stCondLst>
                                            <p:cond delay="1000"/>
                                          </p:stCondLst>
                                        </p:cTn>
                                        <p:tgtEl>
                                          <p:spTgt spid="110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04"/>
                                        </p:tgtEl>
                                        <p:attrNameLst>
                                          <p:attrName>style.visibility</p:attrName>
                                        </p:attrNameLst>
                                      </p:cBhvr>
                                      <p:to>
                                        <p:strVal val="visible"/>
                                      </p:to>
                                    </p:set>
                                    <p:anim calcmode="lin" valueType="num">
                                      <p:cBhvr additive="base">
                                        <p:cTn dur="1000"/>
                                        <p:tgtEl>
                                          <p:spTgt spid="1104"/>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101"/>
                                        </p:tgtEl>
                                        <p:attrNameLst>
                                          <p:attrName>style.visibility</p:attrName>
                                        </p:attrNameLst>
                                      </p:cBhvr>
                                      <p:to>
                                        <p:strVal val="visible"/>
                                      </p:to>
                                    </p:set>
                                    <p:animEffect filter="fade" transition="in">
                                      <p:cBhvr>
                                        <p:cTn dur="1000"/>
                                        <p:tgtEl>
                                          <p:spTgt spid="11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7"/>
                                        </p:tgtEl>
                                        <p:attrNameLst>
                                          <p:attrName>style.visibility</p:attrName>
                                        </p:attrNameLst>
                                      </p:cBhvr>
                                      <p:to>
                                        <p:strVal val="visible"/>
                                      </p:to>
                                    </p:set>
                                    <p:animEffect filter="fade" transition="in">
                                      <p:cBhvr>
                                        <p:cTn dur="1000"/>
                                        <p:tgtEl>
                                          <p:spTgt spid="1107"/>
                                        </p:tgtEl>
                                      </p:cBhvr>
                                    </p:animEffect>
                                  </p:childTnLst>
                                </p:cTn>
                              </p:par>
                              <p:par>
                                <p:cTn fill="hold" nodeType="withEffect" presetClass="exit" presetID="10" presetSubtype="0">
                                  <p:stCondLst>
                                    <p:cond delay="0"/>
                                  </p:stCondLst>
                                  <p:childTnLst>
                                    <p:animEffect filter="fade" transition="out">
                                      <p:cBhvr>
                                        <p:cTn dur="1000"/>
                                        <p:tgtEl>
                                          <p:spTgt spid="1076"/>
                                        </p:tgtEl>
                                      </p:cBhvr>
                                    </p:animEffect>
                                    <p:set>
                                      <p:cBhvr>
                                        <p:cTn dur="1" fill="hold">
                                          <p:stCondLst>
                                            <p:cond delay="1000"/>
                                          </p:stCondLst>
                                        </p:cTn>
                                        <p:tgtEl>
                                          <p:spTgt spid="1076"/>
                                        </p:tgtEl>
                                        <p:attrNameLst>
                                          <p:attrName>style.visibility</p:attrName>
                                        </p:attrNameLst>
                                      </p:cBhvr>
                                      <p:to>
                                        <p:strVal val="hidden"/>
                                      </p:to>
                                    </p:set>
                                  </p:childTnLst>
                                </p:cTn>
                              </p:par>
                              <p:par>
                                <p:cTn fill="hold" nodeType="withEffect" presetClass="exit" presetID="2" presetSubtype="2">
                                  <p:stCondLst>
                                    <p:cond delay="0"/>
                                  </p:stCondLst>
                                  <p:childTnLst>
                                    <p:anim calcmode="lin" valueType="num">
                                      <p:cBhvr additive="base">
                                        <p:cTn dur="1000"/>
                                        <p:tgtEl>
                                          <p:spTgt spid="1076"/>
                                        </p:tgtEl>
                                        <p:attrNameLst>
                                          <p:attrName>ppt_x</p:attrName>
                                        </p:attrNameLst>
                                      </p:cBhvr>
                                      <p:tavLst>
                                        <p:tav fmla="" tm="0">
                                          <p:val>
                                            <p:strVal val="#ppt_x"/>
                                          </p:val>
                                        </p:tav>
                                        <p:tav fmla="" tm="100000">
                                          <p:val>
                                            <p:strVal val="#ppt_x+1"/>
                                          </p:val>
                                        </p:tav>
                                      </p:tavLst>
                                    </p:anim>
                                    <p:set>
                                      <p:cBhvr>
                                        <p:cTn dur="1" fill="hold">
                                          <p:stCondLst>
                                            <p:cond delay="1000"/>
                                          </p:stCondLst>
                                        </p:cTn>
                                        <p:tgtEl>
                                          <p:spTgt spid="1076"/>
                                        </p:tgtEl>
                                        <p:attrNameLst>
                                          <p:attrName>style.visibility</p:attrName>
                                        </p:attrNameLst>
                                      </p:cBhvr>
                                      <p:to>
                                        <p:strVal val="hidden"/>
                                      </p:to>
                                    </p:set>
                                  </p:childTnLst>
                                </p:cTn>
                              </p:par>
                              <p:par>
                                <p:cTn fill="hold" nodeType="withEffect" presetClass="exit" presetID="23" presetSubtype="32">
                                  <p:stCondLst>
                                    <p:cond delay="0"/>
                                  </p:stCondLst>
                                  <p:childTnLst>
                                    <p:anim calcmode="lin" valueType="num">
                                      <p:cBhvr additive="base">
                                        <p:cTn dur="1000"/>
                                        <p:tgtEl>
                                          <p:spTgt spid="1104"/>
                                        </p:tgtEl>
                                        <p:attrNameLst>
                                          <p:attrName>ppt_w</p:attrName>
                                        </p:attrNameLst>
                                      </p:cBhvr>
                                      <p:tavLst>
                                        <p:tav fmla="" tm="0">
                                          <p:val>
                                            <p:strVal val="#ppt_w"/>
                                          </p:val>
                                        </p:tav>
                                        <p:tav fmla="" tm="100000">
                                          <p:val>
                                            <p:strVal val="0"/>
                                          </p:val>
                                        </p:tav>
                                      </p:tavLst>
                                    </p:anim>
                                    <p:anim calcmode="lin" valueType="num">
                                      <p:cBhvr additive="base">
                                        <p:cTn dur="1000"/>
                                        <p:tgtEl>
                                          <p:spTgt spid="1104"/>
                                        </p:tgtEl>
                                        <p:attrNameLst>
                                          <p:attrName>ppt_h</p:attrName>
                                        </p:attrNameLst>
                                      </p:cBhvr>
                                      <p:tavLst>
                                        <p:tav fmla="" tm="0">
                                          <p:val>
                                            <p:strVal val="#ppt_h"/>
                                          </p:val>
                                        </p:tav>
                                        <p:tav fmla="" tm="100000">
                                          <p:val>
                                            <p:strVal val="0"/>
                                          </p:val>
                                        </p:tav>
                                      </p:tavLst>
                                    </p:anim>
                                    <p:set>
                                      <p:cBhvr>
                                        <p:cTn dur="1" fill="hold">
                                          <p:stCondLst>
                                            <p:cond delay="1000"/>
                                          </p:stCondLst>
                                        </p:cTn>
                                        <p:tgtEl>
                                          <p:spTgt spid="110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100"/>
                                        </p:tgtEl>
                                      </p:cBhvr>
                                    </p:animEffect>
                                    <p:set>
                                      <p:cBhvr>
                                        <p:cTn dur="1" fill="hold">
                                          <p:stCondLst>
                                            <p:cond delay="1000"/>
                                          </p:stCondLst>
                                        </p:cTn>
                                        <p:tgtEl>
                                          <p:spTgt spid="110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8"/>
                                        </p:tgtEl>
                                        <p:attrNameLst>
                                          <p:attrName>style.visibility</p:attrName>
                                        </p:attrNameLst>
                                      </p:cBhvr>
                                      <p:to>
                                        <p:strVal val="visible"/>
                                      </p:to>
                                    </p:set>
                                    <p:animEffect filter="fade" transition="in">
                                      <p:cBhvr>
                                        <p:cTn dur="1000"/>
                                        <p:tgtEl>
                                          <p:spTgt spid="1108"/>
                                        </p:tgtEl>
                                      </p:cBhvr>
                                    </p:animEffect>
                                  </p:childTnLst>
                                </p:cTn>
                              </p:par>
                              <p:par>
                                <p:cTn fill="hold" nodeType="withEffect" presetClass="entr" presetID="10" presetSubtype="0">
                                  <p:stCondLst>
                                    <p:cond delay="0"/>
                                  </p:stCondLst>
                                  <p:childTnLst>
                                    <p:set>
                                      <p:cBhvr>
                                        <p:cTn dur="1" fill="hold">
                                          <p:stCondLst>
                                            <p:cond delay="0"/>
                                          </p:stCondLst>
                                        </p:cTn>
                                        <p:tgtEl>
                                          <p:spTgt spid="1110"/>
                                        </p:tgtEl>
                                        <p:attrNameLst>
                                          <p:attrName>style.visibility</p:attrName>
                                        </p:attrNameLst>
                                      </p:cBhvr>
                                      <p:to>
                                        <p:strVal val="visible"/>
                                      </p:to>
                                    </p:set>
                                    <p:animEffect filter="fade" transition="in">
                                      <p:cBhvr>
                                        <p:cTn dur="1000"/>
                                        <p:tgtEl>
                                          <p:spTgt spid="11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111"/>
                                        </p:tgtEl>
                                        <p:attrNameLst>
                                          <p:attrName>style.visibility</p:attrName>
                                        </p:attrNameLst>
                                      </p:cBhvr>
                                      <p:to>
                                        <p:strVal val="visible"/>
                                      </p:to>
                                    </p:set>
                                    <p:anim calcmode="lin" valueType="num">
                                      <p:cBhvr additive="base">
                                        <p:cTn dur="1000"/>
                                        <p:tgtEl>
                                          <p:spTgt spid="1111"/>
                                        </p:tgtEl>
                                        <p:attrNameLst>
                                          <p:attrName>ppt_w</p:attrName>
                                        </p:attrNameLst>
                                      </p:cBhvr>
                                      <p:tavLst>
                                        <p:tav fmla="" tm="0">
                                          <p:val>
                                            <p:strVal val="0"/>
                                          </p:val>
                                        </p:tav>
                                        <p:tav fmla="" tm="100000">
                                          <p:val>
                                            <p:strVal val="#ppt_w"/>
                                          </p:val>
                                        </p:tav>
                                      </p:tavLst>
                                    </p:anim>
                                    <p:anim calcmode="lin" valueType="num">
                                      <p:cBhvr additive="base">
                                        <p:cTn dur="1000"/>
                                        <p:tgtEl>
                                          <p:spTgt spid="1111"/>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112"/>
                                        </p:tgtEl>
                                        <p:attrNameLst>
                                          <p:attrName>style.visibility</p:attrName>
                                        </p:attrNameLst>
                                      </p:cBhvr>
                                      <p:to>
                                        <p:strVal val="visible"/>
                                      </p:to>
                                    </p:set>
                                    <p:anim calcmode="lin" valueType="num">
                                      <p:cBhvr additive="base">
                                        <p:cTn dur="1000"/>
                                        <p:tgtEl>
                                          <p:spTgt spid="111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9"/>
                                        </p:tgtEl>
                                        <p:attrNameLst>
                                          <p:attrName>style.visibility</p:attrName>
                                        </p:attrNameLst>
                                      </p:cBhvr>
                                      <p:to>
                                        <p:strVal val="visible"/>
                                      </p:to>
                                    </p:set>
                                    <p:animEffect filter="fade" transition="in">
                                      <p:cBhvr>
                                        <p:cTn dur="1000"/>
                                        <p:tgtEl>
                                          <p:spTgt spid="1109"/>
                                        </p:tgtEl>
                                      </p:cBhvr>
                                    </p:animEffect>
                                  </p:childTnLst>
                                </p:cTn>
                              </p:par>
                              <p:par>
                                <p:cTn fill="hold" nodeType="withEffect" presetClass="entr" presetID="10" presetSubtype="0">
                                  <p:stCondLst>
                                    <p:cond delay="0"/>
                                  </p:stCondLst>
                                  <p:childTnLst>
                                    <p:set>
                                      <p:cBhvr>
                                        <p:cTn dur="1" fill="hold">
                                          <p:stCondLst>
                                            <p:cond delay="0"/>
                                          </p:stCondLst>
                                        </p:cTn>
                                        <p:tgtEl>
                                          <p:spTgt spid="1113"/>
                                        </p:tgtEl>
                                        <p:attrNameLst>
                                          <p:attrName>style.visibility</p:attrName>
                                        </p:attrNameLst>
                                      </p:cBhvr>
                                      <p:to>
                                        <p:strVal val="visible"/>
                                      </p:to>
                                    </p:set>
                                    <p:animEffect filter="fade" transition="in">
                                      <p:cBhvr>
                                        <p:cTn dur="1900"/>
                                        <p:tgtEl>
                                          <p:spTgt spid="1113"/>
                                        </p:tgtEl>
                                      </p:cBhvr>
                                    </p:animEffect>
                                  </p:childTnLst>
                                </p:cTn>
                              </p:par>
                              <p:par>
                                <p:cTn fill="hold" nodeType="withEffect" presetClass="exit" presetID="10" presetSubtype="0">
                                  <p:stCondLst>
                                    <p:cond delay="0"/>
                                  </p:stCondLst>
                                  <p:childTnLst>
                                    <p:animEffect filter="fade" transition="out">
                                      <p:cBhvr>
                                        <p:cTn dur="1000"/>
                                        <p:tgtEl>
                                          <p:spTgt spid="1111"/>
                                        </p:tgtEl>
                                      </p:cBhvr>
                                    </p:animEffect>
                                    <p:set>
                                      <p:cBhvr>
                                        <p:cTn dur="1" fill="hold">
                                          <p:stCondLst>
                                            <p:cond delay="1000"/>
                                          </p:stCondLst>
                                        </p:cTn>
                                        <p:tgtEl>
                                          <p:spTgt spid="111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114"/>
                                        </p:tgtEl>
                                        <p:attrNameLst>
                                          <p:attrName>style.visibility</p:attrName>
                                        </p:attrNameLst>
                                      </p:cBhvr>
                                      <p:to>
                                        <p:strVal val="visible"/>
                                      </p:to>
                                    </p:set>
                                    <p:anim calcmode="lin" valueType="num">
                                      <p:cBhvr additive="base">
                                        <p:cTn dur="1000"/>
                                        <p:tgtEl>
                                          <p:spTgt spid="1114"/>
                                        </p:tgtEl>
                                        <p:attrNameLst>
                                          <p:attrName>ppt_w</p:attrName>
                                        </p:attrNameLst>
                                      </p:cBhvr>
                                      <p:tavLst>
                                        <p:tav fmla="" tm="0">
                                          <p:val>
                                            <p:strVal val="0"/>
                                          </p:val>
                                        </p:tav>
                                        <p:tav fmla="" tm="100000">
                                          <p:val>
                                            <p:strVal val="#ppt_w"/>
                                          </p:val>
                                        </p:tav>
                                      </p:tavLst>
                                    </p:anim>
                                    <p:anim calcmode="lin" valueType="num">
                                      <p:cBhvr additive="base">
                                        <p:cTn dur="1000"/>
                                        <p:tgtEl>
                                          <p:spTgt spid="1114"/>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077"/>
                                        </p:tgtEl>
                                        <p:attrNameLst>
                                          <p:attrName>style.visibility</p:attrName>
                                        </p:attrNameLst>
                                      </p:cBhvr>
                                      <p:to>
                                        <p:strVal val="visible"/>
                                      </p:to>
                                    </p:set>
                                    <p:anim calcmode="lin" valueType="num">
                                      <p:cBhvr additive="base">
                                        <p:cTn dur="1000"/>
                                        <p:tgtEl>
                                          <p:spTgt spid="107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15"/>
                                        </p:tgtEl>
                                        <p:attrNameLst>
                                          <p:attrName>style.visibility</p:attrName>
                                        </p:attrNameLst>
                                      </p:cBhvr>
                                      <p:to>
                                        <p:strVal val="visible"/>
                                      </p:to>
                                    </p:set>
                                    <p:anim calcmode="lin" valueType="num">
                                      <p:cBhvr additive="base">
                                        <p:cTn dur="1000"/>
                                        <p:tgtEl>
                                          <p:spTgt spid="1115"/>
                                        </p:tgtEl>
                                        <p:attrNameLst>
                                          <p:attrName>ppt_x</p:attrName>
                                        </p:attrNameLst>
                                      </p:cBhvr>
                                      <p:tavLst>
                                        <p:tav fmla="" tm="0">
                                          <p:val>
                                            <p:strVal val="#ppt_x-1"/>
                                          </p:val>
                                        </p:tav>
                                        <p:tav fmla="" tm="100000">
                                          <p:val>
                                            <p:strVal val="#ppt_x"/>
                                          </p:val>
                                        </p:tav>
                                      </p:tavLst>
                                    </p:anim>
                                  </p:childTnLst>
                                </p:cTn>
                              </p:par>
                              <p:par>
                                <p:cTn fill="hold" nodeType="withEffect" presetClass="exit" presetID="10" presetSubtype="0">
                                  <p:stCondLst>
                                    <p:cond delay="0"/>
                                  </p:stCondLst>
                                  <p:childTnLst>
                                    <p:animEffect filter="fade" transition="out">
                                      <p:cBhvr>
                                        <p:cTn dur="1000"/>
                                        <p:tgtEl>
                                          <p:spTgt spid="1114"/>
                                        </p:tgtEl>
                                      </p:cBhvr>
                                    </p:animEffect>
                                    <p:set>
                                      <p:cBhvr>
                                        <p:cTn dur="1" fill="hold">
                                          <p:stCondLst>
                                            <p:cond delay="1000"/>
                                          </p:stCondLst>
                                        </p:cTn>
                                        <p:tgtEl>
                                          <p:spTgt spid="111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119"/>
                                        </p:tgtEl>
                                        <p:attrNameLst>
                                          <p:attrName>style.visibility</p:attrName>
                                        </p:attrNameLst>
                                      </p:cBhvr>
                                      <p:to>
                                        <p:strVal val="visible"/>
                                      </p:to>
                                    </p:set>
                                    <p:anim calcmode="lin" valueType="num">
                                      <p:cBhvr additive="base">
                                        <p:cTn dur="1000"/>
                                        <p:tgtEl>
                                          <p:spTgt spid="1119"/>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116"/>
                                        </p:tgtEl>
                                        <p:attrNameLst>
                                          <p:attrName>style.visibility</p:attrName>
                                        </p:attrNameLst>
                                      </p:cBhvr>
                                      <p:to>
                                        <p:strVal val="visible"/>
                                      </p:to>
                                    </p:set>
                                    <p:animEffect filter="fade" transition="in">
                                      <p:cBhvr>
                                        <p:cTn dur="1000"/>
                                        <p:tgtEl>
                                          <p:spTgt spid="11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18"/>
                                        </p:tgtEl>
                                        <p:attrNameLst>
                                          <p:attrName>style.visibility</p:attrName>
                                        </p:attrNameLst>
                                      </p:cBhvr>
                                      <p:to>
                                        <p:strVal val="visible"/>
                                      </p:to>
                                    </p:set>
                                    <p:animEffect filter="fade" transition="in">
                                      <p:cBhvr>
                                        <p:cTn dur="1000"/>
                                        <p:tgtEl>
                                          <p:spTgt spid="1118"/>
                                        </p:tgtEl>
                                      </p:cBhvr>
                                    </p:animEffect>
                                  </p:childTnLst>
                                </p:cTn>
                              </p:par>
                              <p:par>
                                <p:cTn fill="hold" nodeType="withEffect" presetClass="exit" presetID="23" presetSubtype="32">
                                  <p:stCondLst>
                                    <p:cond delay="0"/>
                                  </p:stCondLst>
                                  <p:childTnLst>
                                    <p:anim calcmode="lin" valueType="num">
                                      <p:cBhvr additive="base">
                                        <p:cTn dur="1000"/>
                                        <p:tgtEl>
                                          <p:spTgt spid="1119"/>
                                        </p:tgtEl>
                                        <p:attrNameLst>
                                          <p:attrName>ppt_w</p:attrName>
                                        </p:attrNameLst>
                                      </p:cBhvr>
                                      <p:tavLst>
                                        <p:tav fmla="" tm="0">
                                          <p:val>
                                            <p:strVal val="#ppt_w"/>
                                          </p:val>
                                        </p:tav>
                                        <p:tav fmla="" tm="100000">
                                          <p:val>
                                            <p:strVal val="0"/>
                                          </p:val>
                                        </p:tav>
                                      </p:tavLst>
                                    </p:anim>
                                    <p:anim calcmode="lin" valueType="num">
                                      <p:cBhvr additive="base">
                                        <p:cTn dur="1000"/>
                                        <p:tgtEl>
                                          <p:spTgt spid="1119"/>
                                        </p:tgtEl>
                                        <p:attrNameLst>
                                          <p:attrName>ppt_h</p:attrName>
                                        </p:attrNameLst>
                                      </p:cBhvr>
                                      <p:tavLst>
                                        <p:tav fmla="" tm="0">
                                          <p:val>
                                            <p:strVal val="#ppt_h"/>
                                          </p:val>
                                        </p:tav>
                                        <p:tav fmla="" tm="100000">
                                          <p:val>
                                            <p:strVal val="0"/>
                                          </p:val>
                                        </p:tav>
                                      </p:tavLst>
                                    </p:anim>
                                    <p:set>
                                      <p:cBhvr>
                                        <p:cTn dur="1" fill="hold">
                                          <p:stCondLst>
                                            <p:cond delay="1000"/>
                                          </p:stCondLst>
                                        </p:cTn>
                                        <p:tgtEl>
                                          <p:spTgt spid="111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077"/>
                                        </p:tgtEl>
                                      </p:cBhvr>
                                    </p:animEffect>
                                    <p:set>
                                      <p:cBhvr>
                                        <p:cTn dur="1" fill="hold">
                                          <p:stCondLst>
                                            <p:cond delay="1000"/>
                                          </p:stCondLst>
                                        </p:cTn>
                                        <p:tgtEl>
                                          <p:spTgt spid="1077"/>
                                        </p:tgtEl>
                                        <p:attrNameLst>
                                          <p:attrName>style.visibility</p:attrName>
                                        </p:attrNameLst>
                                      </p:cBhvr>
                                      <p:to>
                                        <p:strVal val="hidden"/>
                                      </p:to>
                                    </p:set>
                                  </p:childTnLst>
                                </p:cTn>
                              </p:par>
                              <p:par>
                                <p:cTn fill="hold" nodeType="withEffect" presetClass="exit" presetID="2" presetSubtype="2">
                                  <p:stCondLst>
                                    <p:cond delay="0"/>
                                  </p:stCondLst>
                                  <p:childTnLst>
                                    <p:anim calcmode="lin" valueType="num">
                                      <p:cBhvr additive="base">
                                        <p:cTn dur="1000"/>
                                        <p:tgtEl>
                                          <p:spTgt spid="1077"/>
                                        </p:tgtEl>
                                        <p:attrNameLst>
                                          <p:attrName>ppt_x</p:attrName>
                                        </p:attrNameLst>
                                      </p:cBhvr>
                                      <p:tavLst>
                                        <p:tav fmla="" tm="0">
                                          <p:val>
                                            <p:strVal val="#ppt_x"/>
                                          </p:val>
                                        </p:tav>
                                        <p:tav fmla="" tm="100000">
                                          <p:val>
                                            <p:strVal val="#ppt_x+1"/>
                                          </p:val>
                                        </p:tav>
                                      </p:tavLst>
                                    </p:anim>
                                    <p:set>
                                      <p:cBhvr>
                                        <p:cTn dur="1" fill="hold">
                                          <p:stCondLst>
                                            <p:cond delay="1000"/>
                                          </p:stCondLst>
                                        </p:cTn>
                                        <p:tgtEl>
                                          <p:spTgt spid="107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115"/>
                                        </p:tgtEl>
                                      </p:cBhvr>
                                    </p:animEffect>
                                    <p:set>
                                      <p:cBhvr>
                                        <p:cTn dur="1" fill="hold">
                                          <p:stCondLst>
                                            <p:cond delay="1000"/>
                                          </p:stCondLst>
                                        </p:cTn>
                                        <p:tgtEl>
                                          <p:spTgt spid="111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9"/>
                                        </p:tgtEl>
                                        <p:attrNameLst>
                                          <p:attrName>style.visibility</p:attrName>
                                        </p:attrNameLst>
                                      </p:cBhvr>
                                      <p:to>
                                        <p:strVal val="visible"/>
                                      </p:to>
                                    </p:set>
                                    <p:animEffect filter="fade" transition="in">
                                      <p:cBhvr>
                                        <p:cTn dur="1000"/>
                                        <p:tgtEl>
                                          <p:spTgt spid="1059"/>
                                        </p:tgtEl>
                                      </p:cBhvr>
                                    </p:animEffect>
                                  </p:childTnLst>
                                </p:cTn>
                              </p:par>
                              <p:par>
                                <p:cTn fill="hold" nodeType="withEffect" presetClass="entr" presetID="10" presetSubtype="0">
                                  <p:stCondLst>
                                    <p:cond delay="0"/>
                                  </p:stCondLst>
                                  <p:childTnLst>
                                    <p:set>
                                      <p:cBhvr>
                                        <p:cTn dur="1" fill="hold">
                                          <p:stCondLst>
                                            <p:cond delay="0"/>
                                          </p:stCondLst>
                                        </p:cTn>
                                        <p:tgtEl>
                                          <p:spTgt spid="1122"/>
                                        </p:tgtEl>
                                        <p:attrNameLst>
                                          <p:attrName>style.visibility</p:attrName>
                                        </p:attrNameLst>
                                      </p:cBhvr>
                                      <p:to>
                                        <p:strVal val="visible"/>
                                      </p:to>
                                    </p:set>
                                    <p:animEffect filter="fade" transition="in">
                                      <p:cBhvr>
                                        <p:cTn dur="1000"/>
                                        <p:tgtEl>
                                          <p:spTgt spid="11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58"/>
                                        </p:tgtEl>
                                        <p:attrNameLst>
                                          <p:attrName>style.visibility</p:attrName>
                                        </p:attrNameLst>
                                      </p:cBhvr>
                                      <p:to>
                                        <p:strVal val="visible"/>
                                      </p:to>
                                    </p:set>
                                    <p:anim calcmode="lin" valueType="num">
                                      <p:cBhvr additive="base">
                                        <p:cTn dur="1000"/>
                                        <p:tgtEl>
                                          <p:spTgt spid="1058"/>
                                        </p:tgtEl>
                                        <p:attrNameLst>
                                          <p:attrName>ppt_w</p:attrName>
                                        </p:attrNameLst>
                                      </p:cBhvr>
                                      <p:tavLst>
                                        <p:tav fmla="" tm="0">
                                          <p:val>
                                            <p:strVal val="0"/>
                                          </p:val>
                                        </p:tav>
                                        <p:tav fmla="" tm="100000">
                                          <p:val>
                                            <p:strVal val="#ppt_w"/>
                                          </p:val>
                                        </p:tav>
                                      </p:tavLst>
                                    </p:anim>
                                    <p:anim calcmode="lin" valueType="num">
                                      <p:cBhvr additive="base">
                                        <p:cTn dur="1000"/>
                                        <p:tgtEl>
                                          <p:spTgt spid="1058"/>
                                        </p:tgtEl>
                                        <p:attrNameLst>
                                          <p:attrName>ppt_h</p:attrName>
                                        </p:attrNameLst>
                                      </p:cBhvr>
                                      <p:tavLst>
                                        <p:tav fmla="" tm="0">
                                          <p:val>
                                            <p:strVal val="0"/>
                                          </p:val>
                                        </p:tav>
                                        <p:tav fmla="" tm="100000">
                                          <p:val>
                                            <p:strVal val="#ppt_h"/>
                                          </p:val>
                                        </p:tav>
                                      </p:tavLst>
                                    </p:anim>
                                  </p:childTnLst>
                                </p:cTn>
                              </p:par>
                              <p:par>
                                <p:cTn fill="hold" nodeType="withEffect" presetClass="entr" presetID="2" presetSubtype="2">
                                  <p:stCondLst>
                                    <p:cond delay="0"/>
                                  </p:stCondLst>
                                  <p:childTnLst>
                                    <p:set>
                                      <p:cBhvr>
                                        <p:cTn dur="1" fill="hold">
                                          <p:stCondLst>
                                            <p:cond delay="0"/>
                                          </p:stCondLst>
                                        </p:cTn>
                                        <p:tgtEl>
                                          <p:spTgt spid="1060"/>
                                        </p:tgtEl>
                                        <p:attrNameLst>
                                          <p:attrName>style.visibility</p:attrName>
                                        </p:attrNameLst>
                                      </p:cBhvr>
                                      <p:to>
                                        <p:strVal val="visible"/>
                                      </p:to>
                                    </p:set>
                                    <p:anim calcmode="lin" valueType="num">
                                      <p:cBhvr additive="base">
                                        <p:cTn dur="1000"/>
                                        <p:tgtEl>
                                          <p:spTgt spid="1060"/>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23"/>
                                        </p:tgtEl>
                                        <p:attrNameLst>
                                          <p:attrName>style.visibility</p:attrName>
                                        </p:attrNameLst>
                                      </p:cBhvr>
                                      <p:to>
                                        <p:strVal val="visible"/>
                                      </p:to>
                                    </p:set>
                                    <p:anim calcmode="lin" valueType="num">
                                      <p:cBhvr additive="base">
                                        <p:cTn dur="1600"/>
                                        <p:tgtEl>
                                          <p:spTgt spid="1123"/>
                                        </p:tgtEl>
                                        <p:attrNameLst>
                                          <p:attrName>ppt_x</p:attrName>
                                        </p:attrNameLst>
                                      </p:cBhvr>
                                      <p:tavLst>
                                        <p:tav fmla="" tm="0">
                                          <p:val>
                                            <p:strVal val="#ppt_x-1"/>
                                          </p:val>
                                        </p:tav>
                                        <p:tav fmla="" tm="100000">
                                          <p:val>
                                            <p:strVal val="#ppt_x"/>
                                          </p:val>
                                        </p:tav>
                                      </p:tavLst>
                                    </p:anim>
                                  </p:childTnLst>
                                </p:cTn>
                              </p:par>
                              <p:par>
                                <p:cTn fill="hold" nodeType="withEffect" presetClass="exit" presetID="10" presetSubtype="0">
                                  <p:stCondLst>
                                    <p:cond delay="0"/>
                                  </p:stCondLst>
                                  <p:childTnLst>
                                    <p:animEffect filter="fade" transition="out">
                                      <p:cBhvr>
                                        <p:cTn dur="1000"/>
                                        <p:tgtEl>
                                          <p:spTgt spid="1058"/>
                                        </p:tgtEl>
                                      </p:cBhvr>
                                    </p:animEffect>
                                    <p:set>
                                      <p:cBhvr>
                                        <p:cTn dur="1" fill="hold">
                                          <p:stCondLst>
                                            <p:cond delay="1000"/>
                                          </p:stCondLst>
                                        </p:cTn>
                                        <p:tgtEl>
                                          <p:spTgt spid="105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1125"/>
                                        </p:tgtEl>
                                        <p:attrNameLst>
                                          <p:attrName>style.visibility</p:attrName>
                                        </p:attrNameLst>
                                      </p:cBhvr>
                                      <p:to>
                                        <p:strVal val="visible"/>
                                      </p:to>
                                    </p:set>
                                    <p:anim calcmode="lin" valueType="num">
                                      <p:cBhvr additive="base">
                                        <p:cTn dur="1000"/>
                                        <p:tgtEl>
                                          <p:spTgt spid="1125"/>
                                        </p:tgtEl>
                                        <p:attrNameLst>
                                          <p:attrName>ppt_x</p:attrName>
                                        </p:attrNameLst>
                                      </p:cBhvr>
                                      <p:tavLst>
                                        <p:tav fmla="" tm="0">
                                          <p:val>
                                            <p:strVal val="#ppt_x+1"/>
                                          </p:val>
                                        </p:tav>
                                        <p:tav fmla="" tm="100000">
                                          <p:val>
                                            <p:strVal val="#ppt_x"/>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124"/>
                                        </p:tgtEl>
                                        <p:attrNameLst>
                                          <p:attrName>style.visibility</p:attrName>
                                        </p:attrNameLst>
                                      </p:cBhvr>
                                      <p:to>
                                        <p:strVal val="visible"/>
                                      </p:to>
                                    </p:set>
                                    <p:animEffect filter="fade" transition="in">
                                      <p:cBhvr>
                                        <p:cTn dur="1000"/>
                                        <p:tgtEl>
                                          <p:spTgt spid="11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1"/>
                                        </p:tgtEl>
                                        <p:attrNameLst>
                                          <p:attrName>style.visibility</p:attrName>
                                        </p:attrNameLst>
                                      </p:cBhvr>
                                      <p:to>
                                        <p:strVal val="visible"/>
                                      </p:to>
                                    </p:set>
                                    <p:animEffect filter="fade" transition="in">
                                      <p:cBhvr>
                                        <p:cTn dur="1000"/>
                                        <p:tgtEl>
                                          <p:spTgt spid="1061"/>
                                        </p:tgtEl>
                                      </p:cBhvr>
                                    </p:animEffect>
                                  </p:childTnLst>
                                </p:cTn>
                              </p:par>
                              <p:par>
                                <p:cTn fill="hold" nodeType="withEffect" presetClass="exit" presetID="23" presetSubtype="32">
                                  <p:stCondLst>
                                    <p:cond delay="0"/>
                                  </p:stCondLst>
                                  <p:childTnLst>
                                    <p:anim calcmode="lin" valueType="num">
                                      <p:cBhvr additive="base">
                                        <p:cTn dur="1000"/>
                                        <p:tgtEl>
                                          <p:spTgt spid="1125"/>
                                        </p:tgtEl>
                                        <p:attrNameLst>
                                          <p:attrName>ppt_w</p:attrName>
                                        </p:attrNameLst>
                                      </p:cBhvr>
                                      <p:tavLst>
                                        <p:tav fmla="" tm="0">
                                          <p:val>
                                            <p:strVal val="#ppt_w"/>
                                          </p:val>
                                        </p:tav>
                                        <p:tav fmla="" tm="100000">
                                          <p:val>
                                            <p:strVal val="0"/>
                                          </p:val>
                                        </p:tav>
                                      </p:tavLst>
                                    </p:anim>
                                    <p:anim calcmode="lin" valueType="num">
                                      <p:cBhvr additive="base">
                                        <p:cTn dur="1000"/>
                                        <p:tgtEl>
                                          <p:spTgt spid="1125"/>
                                        </p:tgtEl>
                                        <p:attrNameLst>
                                          <p:attrName>ppt_h</p:attrName>
                                        </p:attrNameLst>
                                      </p:cBhvr>
                                      <p:tavLst>
                                        <p:tav fmla="" tm="0">
                                          <p:val>
                                            <p:strVal val="#ppt_h"/>
                                          </p:val>
                                        </p:tav>
                                        <p:tav fmla="" tm="100000">
                                          <p:val>
                                            <p:strVal val="0"/>
                                          </p:val>
                                        </p:tav>
                                      </p:tavLst>
                                    </p:anim>
                                    <p:set>
                                      <p:cBhvr>
                                        <p:cTn dur="1" fill="hold">
                                          <p:stCondLst>
                                            <p:cond delay="1000"/>
                                          </p:stCondLst>
                                        </p:cTn>
                                        <p:tgtEl>
                                          <p:spTgt spid="112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1123"/>
                                        </p:tgtEl>
                                      </p:cBhvr>
                                    </p:animEffect>
                                    <p:set>
                                      <p:cBhvr>
                                        <p:cTn dur="1" fill="hold">
                                          <p:stCondLst>
                                            <p:cond delay="1000"/>
                                          </p:stCondLst>
                                        </p:cTn>
                                        <p:tgtEl>
                                          <p:spTgt spid="112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79"/>
                                        </p:tgtEl>
                                        <p:attrNameLst>
                                          <p:attrName>style.visibility</p:attrName>
                                        </p:attrNameLst>
                                      </p:cBhvr>
                                      <p:to>
                                        <p:strVal val="visible"/>
                                      </p:to>
                                    </p:set>
                                    <p:animEffect filter="fade" transition="in">
                                      <p:cBhvr>
                                        <p:cTn dur="1000"/>
                                        <p:tgtEl>
                                          <p:spTgt spid="1079"/>
                                        </p:tgtEl>
                                      </p:cBhvr>
                                    </p:animEffect>
                                  </p:childTnLst>
                                </p:cTn>
                              </p:par>
                              <p:par>
                                <p:cTn fill="hold" nodeType="withEffect" presetClass="entr" presetID="10" presetSubtype="0">
                                  <p:stCondLst>
                                    <p:cond delay="0"/>
                                  </p:stCondLst>
                                  <p:childTnLst>
                                    <p:set>
                                      <p:cBhvr>
                                        <p:cTn dur="1" fill="hold">
                                          <p:stCondLst>
                                            <p:cond delay="0"/>
                                          </p:stCondLst>
                                        </p:cTn>
                                        <p:tgtEl>
                                          <p:spTgt spid="1128"/>
                                        </p:tgtEl>
                                        <p:attrNameLst>
                                          <p:attrName>style.visibility</p:attrName>
                                        </p:attrNameLst>
                                      </p:cBhvr>
                                      <p:to>
                                        <p:strVal val="visible"/>
                                      </p:to>
                                    </p:set>
                                    <p:animEffect filter="fade" transition="in">
                                      <p:cBhvr>
                                        <p:cTn dur="1000"/>
                                        <p:tgtEl>
                                          <p:spTgt spid="1128"/>
                                        </p:tgtEl>
                                      </p:cBhvr>
                                    </p:animEffect>
                                  </p:childTnLst>
                                </p:cTn>
                              </p:par>
                              <p:par>
                                <p:cTn fill="hold" nodeType="withEffect" presetClass="exit" presetID="2" presetSubtype="2">
                                  <p:stCondLst>
                                    <p:cond delay="0"/>
                                  </p:stCondLst>
                                  <p:childTnLst>
                                    <p:anim calcmode="lin" valueType="num">
                                      <p:cBhvr additive="base">
                                        <p:cTn dur="1000"/>
                                        <p:tgtEl>
                                          <p:spTgt spid="1103"/>
                                        </p:tgtEl>
                                        <p:attrNameLst>
                                          <p:attrName>ppt_x</p:attrName>
                                        </p:attrNameLst>
                                      </p:cBhvr>
                                      <p:tavLst>
                                        <p:tav fmla="" tm="0">
                                          <p:val>
                                            <p:strVal val="#ppt_x"/>
                                          </p:val>
                                        </p:tav>
                                        <p:tav fmla="" tm="100000">
                                          <p:val>
                                            <p:strVal val="#ppt_x+1"/>
                                          </p:val>
                                        </p:tav>
                                      </p:tavLst>
                                    </p:anim>
                                    <p:set>
                                      <p:cBhvr>
                                        <p:cTn dur="1" fill="hold">
                                          <p:stCondLst>
                                            <p:cond delay="1000"/>
                                          </p:stCondLst>
                                        </p:cTn>
                                        <p:tgtEl>
                                          <p:spTgt spid="110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1"/>
                                        </p:tgtEl>
                                        <p:attrNameLst>
                                          <p:attrName>style.visibility</p:attrName>
                                        </p:attrNameLst>
                                      </p:cBhvr>
                                      <p:to>
                                        <p:strVal val="visible"/>
                                      </p:to>
                                    </p:set>
                                    <p:animEffect filter="fade" transition="in">
                                      <p:cBhvr>
                                        <p:cTn dur="1000"/>
                                        <p:tgtEl>
                                          <p:spTgt spid="1081"/>
                                        </p:tgtEl>
                                      </p:cBhvr>
                                    </p:animEffect>
                                  </p:childTnLst>
                                </p:cTn>
                              </p:par>
                              <p:par>
                                <p:cTn fill="hold" nodeType="withEffect" presetClass="entr" presetID="10" presetSubtype="0">
                                  <p:stCondLst>
                                    <p:cond delay="0"/>
                                  </p:stCondLst>
                                  <p:childTnLst>
                                    <p:set>
                                      <p:cBhvr>
                                        <p:cTn dur="1" fill="hold">
                                          <p:stCondLst>
                                            <p:cond delay="0"/>
                                          </p:stCondLst>
                                        </p:cTn>
                                        <p:tgtEl>
                                          <p:spTgt spid="1117"/>
                                        </p:tgtEl>
                                        <p:attrNameLst>
                                          <p:attrName>style.visibility</p:attrName>
                                        </p:attrNameLst>
                                      </p:cBhvr>
                                      <p:to>
                                        <p:strVal val="visible"/>
                                      </p:to>
                                    </p:set>
                                    <p:animEffect filter="fade" transition="in">
                                      <p:cBhvr>
                                        <p:cTn dur="1000"/>
                                        <p:tgtEl>
                                          <p:spTgt spid="1117"/>
                                        </p:tgtEl>
                                      </p:cBhvr>
                                    </p:animEffect>
                                  </p:childTnLst>
                                </p:cTn>
                              </p:par>
                              <p:par>
                                <p:cTn fill="hold" nodeType="withEffect" presetClass="exit" presetID="2" presetSubtype="2">
                                  <p:stCondLst>
                                    <p:cond delay="0"/>
                                  </p:stCondLst>
                                  <p:childTnLst>
                                    <p:anim calcmode="lin" valueType="num">
                                      <p:cBhvr additive="base">
                                        <p:cTn dur="1000"/>
                                        <p:tgtEl>
                                          <p:spTgt spid="1112"/>
                                        </p:tgtEl>
                                        <p:attrNameLst>
                                          <p:attrName>ppt_x</p:attrName>
                                        </p:attrNameLst>
                                      </p:cBhvr>
                                      <p:tavLst>
                                        <p:tav fmla="" tm="0">
                                          <p:val>
                                            <p:strVal val="#ppt_x"/>
                                          </p:val>
                                        </p:tav>
                                        <p:tav fmla="" tm="100000">
                                          <p:val>
                                            <p:strVal val="#ppt_x+1"/>
                                          </p:val>
                                        </p:tav>
                                      </p:tavLst>
                                    </p:anim>
                                    <p:set>
                                      <p:cBhvr>
                                        <p:cTn dur="1" fill="hold">
                                          <p:stCondLst>
                                            <p:cond delay="1000"/>
                                          </p:stCondLst>
                                        </p:cTn>
                                        <p:tgtEl>
                                          <p:spTgt spid="111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0"/>
                                        </p:tgtEl>
                                        <p:attrNameLst>
                                          <p:attrName>style.visibility</p:attrName>
                                        </p:attrNameLst>
                                      </p:cBhvr>
                                      <p:to>
                                        <p:strVal val="visible"/>
                                      </p:to>
                                    </p:set>
                                    <p:animEffect filter="fade" transition="in">
                                      <p:cBhvr>
                                        <p:cTn dur="1000"/>
                                        <p:tgtEl>
                                          <p:spTgt spid="1080"/>
                                        </p:tgtEl>
                                      </p:cBhvr>
                                    </p:animEffect>
                                  </p:childTnLst>
                                </p:cTn>
                              </p:par>
                              <p:par>
                                <p:cTn fill="hold" nodeType="withEffect" presetClass="entr" presetID="10" presetSubtype="0">
                                  <p:stCondLst>
                                    <p:cond delay="0"/>
                                  </p:stCondLst>
                                  <p:childTnLst>
                                    <p:set>
                                      <p:cBhvr>
                                        <p:cTn dur="1" fill="hold">
                                          <p:stCondLst>
                                            <p:cond delay="0"/>
                                          </p:stCondLst>
                                        </p:cTn>
                                        <p:tgtEl>
                                          <p:spTgt spid="1082"/>
                                        </p:tgtEl>
                                        <p:attrNameLst>
                                          <p:attrName>style.visibility</p:attrName>
                                        </p:attrNameLst>
                                      </p:cBhvr>
                                      <p:to>
                                        <p:strVal val="visible"/>
                                      </p:to>
                                    </p:set>
                                    <p:animEffect filter="fade" transition="in">
                                      <p:cBhvr>
                                        <p:cTn dur="1000"/>
                                        <p:tgtEl>
                                          <p:spTgt spid="1082"/>
                                        </p:tgtEl>
                                      </p:cBhvr>
                                    </p:animEffect>
                                  </p:childTnLst>
                                </p:cTn>
                              </p:par>
                              <p:par>
                                <p:cTn fill="hold" nodeType="withEffect" presetClass="exit" presetID="2" presetSubtype="2">
                                  <p:stCondLst>
                                    <p:cond delay="0"/>
                                  </p:stCondLst>
                                  <p:childTnLst>
                                    <p:anim calcmode="lin" valueType="num">
                                      <p:cBhvr additive="base">
                                        <p:cTn dur="1000"/>
                                        <p:tgtEl>
                                          <p:spTgt spid="1060"/>
                                        </p:tgtEl>
                                        <p:attrNameLst>
                                          <p:attrName>ppt_x</p:attrName>
                                        </p:attrNameLst>
                                      </p:cBhvr>
                                      <p:tavLst>
                                        <p:tav fmla="" tm="0">
                                          <p:val>
                                            <p:strVal val="#ppt_x"/>
                                          </p:val>
                                        </p:tav>
                                        <p:tav fmla="" tm="100000">
                                          <p:val>
                                            <p:strVal val="#ppt_x+1"/>
                                          </p:val>
                                        </p:tav>
                                      </p:tavLst>
                                    </p:anim>
                                    <p:set>
                                      <p:cBhvr>
                                        <p:cTn dur="1" fill="hold">
                                          <p:stCondLst>
                                            <p:cond delay="1000"/>
                                          </p:stCondLst>
                                        </p:cTn>
                                        <p:tgtEl>
                                          <p:spTgt spid="106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083"/>
                                        </p:tgtEl>
                                        <p:attrNameLst>
                                          <p:attrName>style.visibility</p:attrName>
                                        </p:attrNameLst>
                                      </p:cBhvr>
                                      <p:to>
                                        <p:strVal val="visible"/>
                                      </p:to>
                                    </p:set>
                                    <p:anim calcmode="lin" valueType="num">
                                      <p:cBhvr additive="base">
                                        <p:cTn dur="1000"/>
                                        <p:tgtEl>
                                          <p:spTgt spid="1083"/>
                                        </p:tgtEl>
                                        <p:attrNameLst>
                                          <p:attrName>ppt_x</p:attrName>
                                        </p:attrNameLst>
                                      </p:cBhvr>
                                      <p:tavLst>
                                        <p:tav fmla="" tm="0">
                                          <p:val>
                                            <p:strVal val="#ppt_x-1"/>
                                          </p:val>
                                        </p:tav>
                                        <p:tav fmla="" tm="100000">
                                          <p:val>
                                            <p:strVal val="#ppt_x"/>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078"/>
                                        </p:tgtEl>
                                        <p:attrNameLst>
                                          <p:attrName>style.visibility</p:attrName>
                                        </p:attrNameLst>
                                      </p:cBhvr>
                                      <p:to>
                                        <p:strVal val="visible"/>
                                      </p:to>
                                    </p:set>
                                    <p:animEffect filter="fade" transition="in">
                                      <p:cBhvr>
                                        <p:cTn dur="1400"/>
                                        <p:tgtEl>
                                          <p:spTgt spid="1078"/>
                                        </p:tgtEl>
                                      </p:cBhvr>
                                    </p:animEffect>
                                  </p:childTnLst>
                                </p:cTn>
                              </p:par>
                              <p:par>
                                <p:cTn fill="hold" nodeType="withEffect" presetClass="entr" presetID="10" presetSubtype="0">
                                  <p:stCondLst>
                                    <p:cond delay="0"/>
                                  </p:stCondLst>
                                  <p:childTnLst>
                                    <p:set>
                                      <p:cBhvr>
                                        <p:cTn dur="1" fill="hold">
                                          <p:stCondLst>
                                            <p:cond delay="0"/>
                                          </p:stCondLst>
                                        </p:cTn>
                                        <p:tgtEl>
                                          <p:spTgt spid="1088"/>
                                        </p:tgtEl>
                                        <p:attrNameLst>
                                          <p:attrName>style.visibility</p:attrName>
                                        </p:attrNameLst>
                                      </p:cBhvr>
                                      <p:to>
                                        <p:strVal val="visible"/>
                                      </p:to>
                                    </p:set>
                                    <p:animEffect filter="fade" transition="in">
                                      <p:cBhvr>
                                        <p:cTn dur="1000"/>
                                        <p:tgtEl>
                                          <p:spTgt spid="10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2" name="Shape 1132"/>
        <p:cNvGrpSpPr/>
        <p:nvPr/>
      </p:nvGrpSpPr>
      <p:grpSpPr>
        <a:xfrm>
          <a:off x="0" y="0"/>
          <a:ext cx="0" cy="0"/>
          <a:chOff x="0" y="0"/>
          <a:chExt cx="0" cy="0"/>
        </a:xfrm>
      </p:grpSpPr>
      <p:sp>
        <p:nvSpPr>
          <p:cNvPr id="1133" name="Google Shape;1133;p67"/>
          <p:cNvSpPr txBox="1"/>
          <p:nvPr>
            <p:ph type="title"/>
          </p:nvPr>
        </p:nvSpPr>
        <p:spPr>
          <a:xfrm>
            <a:off x="354082" y="288753"/>
            <a:ext cx="7736100" cy="343500"/>
          </a:xfrm>
          <a:prstGeom prst="rect">
            <a:avLst/>
          </a:prstGeom>
          <a:noFill/>
          <a:ln>
            <a:noFill/>
          </a:ln>
        </p:spPr>
        <p:txBody>
          <a:bodyPr anchorCtr="0" anchor="t" bIns="25700" lIns="51425" spcFirstLastPara="1" rIns="51425" wrap="square" tIns="25700">
            <a:noAutofit/>
          </a:bodyPr>
          <a:lstStyle/>
          <a:p>
            <a:pPr indent="0" lvl="0" marL="0" rtl="0" algn="l">
              <a:lnSpc>
                <a:spcPct val="90000"/>
              </a:lnSpc>
              <a:spcBef>
                <a:spcPts val="0"/>
              </a:spcBef>
              <a:spcAft>
                <a:spcPts val="0"/>
              </a:spcAft>
              <a:buClr>
                <a:schemeClr val="dk1"/>
              </a:buClr>
              <a:buSzPts val="1100"/>
              <a:buFont typeface="Calibri"/>
              <a:buNone/>
            </a:pPr>
            <a:r>
              <a:rPr lang="en"/>
              <a:t>Example: Order Revision</a:t>
            </a:r>
            <a:endParaRPr/>
          </a:p>
        </p:txBody>
      </p:sp>
      <p:pic>
        <p:nvPicPr>
          <p:cNvPr id="1134" name="Google Shape;1134;p67"/>
          <p:cNvPicPr preferRelativeResize="0"/>
          <p:nvPr/>
        </p:nvPicPr>
        <p:blipFill rotWithShape="1">
          <a:blip r:embed="rId3">
            <a:alphaModFix/>
          </a:blip>
          <a:srcRect b="0" l="0" r="0" t="0"/>
          <a:stretch/>
        </p:blipFill>
        <p:spPr>
          <a:xfrm>
            <a:off x="712166" y="753751"/>
            <a:ext cx="7290665" cy="4100996"/>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8" name="Shape 1138"/>
        <p:cNvGrpSpPr/>
        <p:nvPr/>
      </p:nvGrpSpPr>
      <p:grpSpPr>
        <a:xfrm>
          <a:off x="0" y="0"/>
          <a:ext cx="0" cy="0"/>
          <a:chOff x="0" y="0"/>
          <a:chExt cx="0" cy="0"/>
        </a:xfrm>
      </p:grpSpPr>
      <p:sp>
        <p:nvSpPr>
          <p:cNvPr id="1139" name="Google Shape;1139;p6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Workflow Builder</a:t>
            </a:r>
            <a:endParaRPr/>
          </a:p>
        </p:txBody>
      </p:sp>
      <p:sp>
        <p:nvSpPr>
          <p:cNvPr id="1140" name="Google Shape;1140;p68"/>
          <p:cNvSpPr txBox="1"/>
          <p:nvPr/>
        </p:nvSpPr>
        <p:spPr>
          <a:xfrm>
            <a:off x="311700" y="1694300"/>
            <a:ext cx="3160500" cy="2865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 sz="1400">
                <a:solidFill>
                  <a:schemeClr val="dk2"/>
                </a:solidFill>
                <a:latin typeface="Arial"/>
                <a:ea typeface="Arial"/>
                <a:cs typeface="Arial"/>
                <a:sym typeface="Arial"/>
              </a:rPr>
              <a:t>This view allows users to:</a:t>
            </a:r>
            <a:endParaRPr b="1" sz="1400">
              <a:solidFill>
                <a:schemeClr val="dk2"/>
              </a:solidFill>
              <a:latin typeface="Arial"/>
              <a:ea typeface="Arial"/>
              <a:cs typeface="Arial"/>
              <a:sym typeface="Arial"/>
            </a:endParaRPr>
          </a:p>
          <a:p>
            <a:pPr indent="-317500" lvl="0" marL="457200" marR="0" rtl="0" algn="l">
              <a:lnSpc>
                <a:spcPct val="150000"/>
              </a:lnSpc>
              <a:spcBef>
                <a:spcPts val="1600"/>
              </a:spcBef>
              <a:spcAft>
                <a:spcPts val="0"/>
              </a:spcAft>
              <a:buClr>
                <a:schemeClr val="dk2"/>
              </a:buClr>
              <a:buSzPts val="1000"/>
              <a:buFont typeface="Arial"/>
              <a:buChar char="●"/>
            </a:pPr>
            <a:r>
              <a:rPr lang="en" sz="1400">
                <a:solidFill>
                  <a:srgbClr val="434343"/>
                </a:solidFill>
                <a:latin typeface="Arial"/>
                <a:ea typeface="Arial"/>
                <a:cs typeface="Arial"/>
                <a:sym typeface="Arial"/>
              </a:rPr>
              <a:t>Add/Configure rulesets &amp; rules.</a:t>
            </a:r>
            <a:endParaRPr sz="1400">
              <a:solidFill>
                <a:srgbClr val="434343"/>
              </a:solidFill>
              <a:latin typeface="Arial"/>
              <a:ea typeface="Arial"/>
              <a:cs typeface="Arial"/>
              <a:sym typeface="Arial"/>
            </a:endParaRPr>
          </a:p>
          <a:p>
            <a:pPr indent="-317500" lvl="0" marL="457200" marR="0" rtl="0" algn="l">
              <a:lnSpc>
                <a:spcPct val="150000"/>
              </a:lnSpc>
              <a:spcBef>
                <a:spcPts val="0"/>
              </a:spcBef>
              <a:spcAft>
                <a:spcPts val="0"/>
              </a:spcAft>
              <a:buClr>
                <a:schemeClr val="dk2"/>
              </a:buClr>
              <a:buSzPts val="1000"/>
              <a:buFont typeface="Arial"/>
              <a:buChar char="●"/>
            </a:pPr>
            <a:r>
              <a:rPr lang="en" sz="1400">
                <a:solidFill>
                  <a:srgbClr val="434343"/>
                </a:solidFill>
                <a:latin typeface="Arial"/>
                <a:ea typeface="Arial"/>
                <a:cs typeface="Arial"/>
                <a:sym typeface="Arial"/>
              </a:rPr>
              <a:t>Add/Configure triggers.</a:t>
            </a:r>
            <a:endParaRPr sz="1400">
              <a:solidFill>
                <a:srgbClr val="434343"/>
              </a:solidFill>
              <a:latin typeface="Arial"/>
              <a:ea typeface="Arial"/>
              <a:cs typeface="Arial"/>
              <a:sym typeface="Arial"/>
            </a:endParaRPr>
          </a:p>
          <a:p>
            <a:pPr indent="-317500" lvl="0" marL="457200" marR="0" rtl="0" algn="l">
              <a:lnSpc>
                <a:spcPct val="150000"/>
              </a:lnSpc>
              <a:spcBef>
                <a:spcPts val="0"/>
              </a:spcBef>
              <a:spcAft>
                <a:spcPts val="0"/>
              </a:spcAft>
              <a:buClr>
                <a:schemeClr val="dk2"/>
              </a:buClr>
              <a:buSzPts val="1000"/>
              <a:buFont typeface="Arial"/>
              <a:buChar char="●"/>
            </a:pPr>
            <a:r>
              <a:rPr lang="en" sz="1400">
                <a:solidFill>
                  <a:srgbClr val="434343"/>
                </a:solidFill>
                <a:latin typeface="Arial"/>
                <a:ea typeface="Arial"/>
                <a:cs typeface="Arial"/>
                <a:sym typeface="Arial"/>
              </a:rPr>
              <a:t>Configures states and transitions to match business processes.</a:t>
            </a:r>
            <a:endParaRPr sz="1400">
              <a:solidFill>
                <a:srgbClr val="434343"/>
              </a:solidFill>
              <a:latin typeface="Arial"/>
              <a:ea typeface="Arial"/>
              <a:cs typeface="Arial"/>
              <a:sym typeface="Arial"/>
            </a:endParaRPr>
          </a:p>
          <a:p>
            <a:pPr indent="-317500" lvl="0" marL="457200" marR="0" rtl="0" algn="l">
              <a:lnSpc>
                <a:spcPct val="150000"/>
              </a:lnSpc>
              <a:spcBef>
                <a:spcPts val="0"/>
              </a:spcBef>
              <a:spcAft>
                <a:spcPts val="0"/>
              </a:spcAft>
              <a:buClr>
                <a:schemeClr val="dk2"/>
              </a:buClr>
              <a:buSzPts val="1000"/>
              <a:buFont typeface="Arial"/>
              <a:buChar char="●"/>
            </a:pPr>
            <a:r>
              <a:rPr lang="en" sz="1400">
                <a:solidFill>
                  <a:srgbClr val="434343"/>
                </a:solidFill>
                <a:latin typeface="Arial"/>
                <a:ea typeface="Arial"/>
                <a:cs typeface="Arial"/>
                <a:sym typeface="Arial"/>
              </a:rPr>
              <a:t>Configure rules at every stage of the workflow.</a:t>
            </a:r>
            <a:endParaRPr sz="1400">
              <a:solidFill>
                <a:srgbClr val="434343"/>
              </a:solidFill>
              <a:latin typeface="Arial"/>
              <a:ea typeface="Arial"/>
              <a:cs typeface="Arial"/>
              <a:sym typeface="Arial"/>
            </a:endParaRPr>
          </a:p>
          <a:p>
            <a:pPr indent="0" lvl="0" marL="0" marR="0" rtl="0" algn="l">
              <a:lnSpc>
                <a:spcPct val="115000"/>
              </a:lnSpc>
              <a:spcBef>
                <a:spcPts val="0"/>
              </a:spcBef>
              <a:spcAft>
                <a:spcPts val="1600"/>
              </a:spcAft>
              <a:buNone/>
            </a:pPr>
            <a:r>
              <a:t/>
            </a:r>
            <a:endParaRPr sz="1400">
              <a:solidFill>
                <a:srgbClr val="434343"/>
              </a:solidFill>
              <a:latin typeface="Arial"/>
              <a:ea typeface="Arial"/>
              <a:cs typeface="Arial"/>
              <a:sym typeface="Arial"/>
            </a:endParaRPr>
          </a:p>
        </p:txBody>
      </p:sp>
      <p:sp>
        <p:nvSpPr>
          <p:cNvPr id="1141" name="Google Shape;1141;p68"/>
          <p:cNvSpPr txBox="1"/>
          <p:nvPr/>
        </p:nvSpPr>
        <p:spPr>
          <a:xfrm>
            <a:off x="277050" y="1003775"/>
            <a:ext cx="8589900" cy="585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None/>
            </a:pPr>
            <a:r>
              <a:rPr lang="en" sz="1400">
                <a:solidFill>
                  <a:srgbClr val="434343"/>
                </a:solidFill>
                <a:latin typeface="Arial"/>
                <a:ea typeface="Arial"/>
                <a:cs typeface="Arial"/>
                <a:sym typeface="Arial"/>
              </a:rPr>
              <a:t>The diagrammatic view of a workflow can be used to configure the rules and rulesets of the selected workflow.  </a:t>
            </a:r>
            <a:endParaRPr sz="1400">
              <a:solidFill>
                <a:srgbClr val="434343"/>
              </a:solidFill>
              <a:latin typeface="Arial"/>
              <a:ea typeface="Arial"/>
              <a:cs typeface="Arial"/>
              <a:sym typeface="Arial"/>
            </a:endParaRPr>
          </a:p>
        </p:txBody>
      </p:sp>
      <p:pic>
        <p:nvPicPr>
          <p:cNvPr id="1142" name="Google Shape;1142;p68"/>
          <p:cNvPicPr preferRelativeResize="0"/>
          <p:nvPr/>
        </p:nvPicPr>
        <p:blipFill rotWithShape="1">
          <a:blip r:embed="rId3">
            <a:alphaModFix/>
          </a:blip>
          <a:srcRect b="0" l="0" r="0" t="0"/>
          <a:stretch/>
        </p:blipFill>
        <p:spPr>
          <a:xfrm>
            <a:off x="3996751" y="1688980"/>
            <a:ext cx="4671761" cy="287624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sp>
        <p:nvSpPr>
          <p:cNvPr id="1147" name="Google Shape;1147;p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JSON Workflow</a:t>
            </a:r>
            <a:endParaRPr/>
          </a:p>
        </p:txBody>
      </p:sp>
      <p:sp>
        <p:nvSpPr>
          <p:cNvPr id="1148" name="Google Shape;1148;p69"/>
          <p:cNvSpPr txBox="1"/>
          <p:nvPr/>
        </p:nvSpPr>
        <p:spPr>
          <a:xfrm>
            <a:off x="311700" y="1340275"/>
            <a:ext cx="4499100" cy="2511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lang="en" sz="1400">
                <a:solidFill>
                  <a:srgbClr val="434343"/>
                </a:solidFill>
                <a:latin typeface="Arial"/>
                <a:ea typeface="Arial"/>
                <a:cs typeface="Arial"/>
                <a:sym typeface="Arial"/>
              </a:rPr>
              <a:t>The underlying definition of a Workflow is defined in JSON.</a:t>
            </a:r>
            <a:endParaRPr sz="1400">
              <a:solidFill>
                <a:srgbClr val="434343"/>
              </a:solidFill>
              <a:latin typeface="Arial"/>
              <a:ea typeface="Arial"/>
              <a:cs typeface="Arial"/>
              <a:sym typeface="Arial"/>
            </a:endParaRPr>
          </a:p>
          <a:p>
            <a:pPr indent="0" lvl="0" marL="0" marR="0" rtl="0" algn="l">
              <a:lnSpc>
                <a:spcPct val="115000"/>
              </a:lnSpc>
              <a:spcBef>
                <a:spcPts val="1600"/>
              </a:spcBef>
              <a:spcAft>
                <a:spcPts val="0"/>
              </a:spcAft>
              <a:buNone/>
            </a:pPr>
            <a:r>
              <a:rPr lang="en" sz="1400">
                <a:solidFill>
                  <a:srgbClr val="434343"/>
                </a:solidFill>
                <a:latin typeface="Arial"/>
                <a:ea typeface="Arial"/>
                <a:cs typeface="Arial"/>
                <a:sym typeface="Arial"/>
              </a:rPr>
              <a:t>It’s a human readable structured and simple text commonly used to define and store data.</a:t>
            </a:r>
            <a:endParaRPr sz="1400">
              <a:solidFill>
                <a:srgbClr val="434343"/>
              </a:solidFill>
              <a:latin typeface="Arial"/>
              <a:ea typeface="Arial"/>
              <a:cs typeface="Arial"/>
              <a:sym typeface="Arial"/>
            </a:endParaRPr>
          </a:p>
          <a:p>
            <a:pPr indent="0" lvl="0" marL="0" marR="0" rtl="0" algn="l">
              <a:lnSpc>
                <a:spcPct val="115000"/>
              </a:lnSpc>
              <a:spcBef>
                <a:spcPts val="1600"/>
              </a:spcBef>
              <a:spcAft>
                <a:spcPts val="0"/>
              </a:spcAft>
              <a:buNone/>
            </a:pPr>
            <a:r>
              <a:rPr lang="en" sz="1400">
                <a:solidFill>
                  <a:srgbClr val="434343"/>
                </a:solidFill>
                <a:latin typeface="Arial"/>
                <a:ea typeface="Arial"/>
                <a:cs typeface="Arial"/>
                <a:sym typeface="Arial"/>
              </a:rPr>
              <a:t>Workflow definitions can be both imported and exported via the Modeller, as well as via the Fluent API.</a:t>
            </a:r>
            <a:endParaRPr sz="1400">
              <a:solidFill>
                <a:srgbClr val="000000"/>
              </a:solidFill>
              <a:latin typeface="Arial"/>
              <a:ea typeface="Arial"/>
              <a:cs typeface="Arial"/>
              <a:sym typeface="Arial"/>
            </a:endParaRPr>
          </a:p>
        </p:txBody>
      </p:sp>
      <p:pic>
        <p:nvPicPr>
          <p:cNvPr id="1149" name="Google Shape;1149;p69"/>
          <p:cNvPicPr preferRelativeResize="0"/>
          <p:nvPr/>
        </p:nvPicPr>
        <p:blipFill rotWithShape="1">
          <a:blip r:embed="rId3">
            <a:alphaModFix/>
          </a:blip>
          <a:srcRect b="0" l="0" r="0" t="0"/>
          <a:stretch/>
        </p:blipFill>
        <p:spPr>
          <a:xfrm>
            <a:off x="4768208" y="1308513"/>
            <a:ext cx="4368892" cy="273541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7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Custom Logic: Fluent SDK</a:t>
            </a:r>
            <a:endParaRPr/>
          </a:p>
        </p:txBody>
      </p:sp>
      <p:pic>
        <p:nvPicPr>
          <p:cNvPr id="1156" name="Google Shape;1156;p70"/>
          <p:cNvPicPr preferRelativeResize="0"/>
          <p:nvPr/>
        </p:nvPicPr>
        <p:blipFill rotWithShape="1">
          <a:blip r:embed="rId3">
            <a:alphaModFix/>
          </a:blip>
          <a:srcRect b="0" l="0" r="0" t="0"/>
          <a:stretch/>
        </p:blipFill>
        <p:spPr>
          <a:xfrm>
            <a:off x="158426" y="1528727"/>
            <a:ext cx="4019275" cy="2480325"/>
          </a:xfrm>
          <a:prstGeom prst="rect">
            <a:avLst/>
          </a:prstGeom>
          <a:noFill/>
          <a:ln>
            <a:noFill/>
          </a:ln>
        </p:spPr>
      </p:pic>
      <p:pic>
        <p:nvPicPr>
          <p:cNvPr id="1157" name="Google Shape;1157;p70"/>
          <p:cNvPicPr preferRelativeResize="0"/>
          <p:nvPr/>
        </p:nvPicPr>
        <p:blipFill rotWithShape="1">
          <a:blip r:embed="rId4">
            <a:alphaModFix/>
          </a:blip>
          <a:srcRect b="2471" l="1103" r="1220" t="1724"/>
          <a:stretch/>
        </p:blipFill>
        <p:spPr>
          <a:xfrm>
            <a:off x="4500725" y="1586188"/>
            <a:ext cx="4509002" cy="2253075"/>
          </a:xfrm>
          <a:prstGeom prst="rect">
            <a:avLst/>
          </a:prstGeom>
          <a:noFill/>
          <a:ln>
            <a:noFill/>
          </a:ln>
        </p:spPr>
      </p:pic>
      <p:sp>
        <p:nvSpPr>
          <p:cNvPr id="1158" name="Google Shape;1158;p70"/>
          <p:cNvSpPr/>
          <p:nvPr/>
        </p:nvSpPr>
        <p:spPr>
          <a:xfrm rot="-5400000">
            <a:off x="3156725" y="2501075"/>
            <a:ext cx="2276700" cy="411300"/>
          </a:xfrm>
          <a:prstGeom prst="trapezoid">
            <a:avLst>
              <a:gd fmla="val 231200" name="adj"/>
            </a:avLst>
          </a:prstGeom>
          <a:gradFill>
            <a:gsLst>
              <a:gs pos="0">
                <a:srgbClr val="FFFFFF">
                  <a:alpha val="72549"/>
                </a:srgbClr>
              </a:gs>
              <a:gs pos="23000">
                <a:srgbClr val="F7F6FB"/>
              </a:gs>
              <a:gs pos="98000">
                <a:srgbClr val="B1B4B6"/>
              </a:gs>
              <a:gs pos="100000">
                <a:srgbClr val="898C94"/>
              </a:gs>
            </a:gsLst>
            <a:lin ang="5400012" scaled="0"/>
          </a:gradFill>
          <a:ln>
            <a:noFill/>
          </a:ln>
        </p:spPr>
        <p:txBody>
          <a:bodyPr anchorCtr="0" anchor="t" bIns="91425" lIns="182875" spcFirstLastPara="1" rIns="182875" wrap="square" tIns="91425">
            <a:noAutofit/>
          </a:bodyPr>
          <a:lstStyle/>
          <a:p>
            <a:pPr indent="0" lvl="0" marL="0" marR="0" rtl="0" algn="l">
              <a:spcBef>
                <a:spcPts val="0"/>
              </a:spcBef>
              <a:spcAft>
                <a:spcPts val="0"/>
              </a:spcAft>
              <a:buNone/>
            </a:pPr>
            <a:r>
              <a:t/>
            </a:r>
            <a:endParaRPr sz="2000">
              <a:solidFill>
                <a:srgbClr val="414448"/>
              </a:solidFill>
              <a:latin typeface="Calibri"/>
              <a:ea typeface="Calibri"/>
              <a:cs typeface="Calibri"/>
              <a:sym typeface="Calibri"/>
            </a:endParaRPr>
          </a:p>
        </p:txBody>
      </p:sp>
      <p:pic>
        <p:nvPicPr>
          <p:cNvPr descr="elated image" id="1159" name="Google Shape;1159;p70"/>
          <p:cNvPicPr preferRelativeResize="0"/>
          <p:nvPr/>
        </p:nvPicPr>
        <p:blipFill rotWithShape="1">
          <a:blip r:embed="rId5">
            <a:alphaModFix/>
          </a:blip>
          <a:srcRect b="0" l="0" r="0" t="0"/>
          <a:stretch/>
        </p:blipFill>
        <p:spPr>
          <a:xfrm>
            <a:off x="6581113" y="538313"/>
            <a:ext cx="348225" cy="348225"/>
          </a:xfrm>
          <a:prstGeom prst="rect">
            <a:avLst/>
          </a:prstGeom>
          <a:noFill/>
          <a:ln>
            <a:noFill/>
          </a:ln>
        </p:spPr>
      </p:pic>
      <p:sp>
        <p:nvSpPr>
          <p:cNvPr id="1160" name="Google Shape;1160;p70"/>
          <p:cNvSpPr txBox="1"/>
          <p:nvPr/>
        </p:nvSpPr>
        <p:spPr>
          <a:xfrm>
            <a:off x="6176070" y="928628"/>
            <a:ext cx="1158300" cy="261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 sz="1100">
                <a:solidFill>
                  <a:srgbClr val="00B0F0"/>
                </a:solidFill>
                <a:latin typeface="Calibri"/>
                <a:ea typeface="Calibri"/>
                <a:cs typeface="Calibri"/>
                <a:sym typeface="Calibri"/>
              </a:rPr>
              <a:t>Technical User</a:t>
            </a:r>
            <a:endParaRPr sz="1800">
              <a:solidFill>
                <a:schemeClr val="dk1"/>
              </a:solidFill>
              <a:latin typeface="Calibri"/>
              <a:ea typeface="Calibri"/>
              <a:cs typeface="Calibri"/>
              <a:sym typeface="Calibri"/>
            </a:endParaRPr>
          </a:p>
        </p:txBody>
      </p:sp>
      <p:sp>
        <p:nvSpPr>
          <p:cNvPr id="1161" name="Google Shape;1161;p70"/>
          <p:cNvSpPr txBox="1"/>
          <p:nvPr/>
        </p:nvSpPr>
        <p:spPr>
          <a:xfrm>
            <a:off x="1572255" y="928628"/>
            <a:ext cx="1191600" cy="261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 sz="1100">
                <a:solidFill>
                  <a:srgbClr val="470A68"/>
                </a:solidFill>
                <a:latin typeface="Calibri"/>
                <a:ea typeface="Calibri"/>
                <a:cs typeface="Calibri"/>
                <a:sym typeface="Calibri"/>
              </a:rPr>
              <a:t>Business User</a:t>
            </a:r>
            <a:endParaRPr sz="1800">
              <a:solidFill>
                <a:schemeClr val="dk1"/>
              </a:solidFill>
              <a:latin typeface="Calibri"/>
              <a:ea typeface="Calibri"/>
              <a:cs typeface="Calibri"/>
              <a:sym typeface="Calibri"/>
            </a:endParaRPr>
          </a:p>
        </p:txBody>
      </p:sp>
      <p:pic>
        <p:nvPicPr>
          <p:cNvPr descr="elated image" id="1162" name="Google Shape;1162;p70"/>
          <p:cNvPicPr preferRelativeResize="0"/>
          <p:nvPr/>
        </p:nvPicPr>
        <p:blipFill rotWithShape="1">
          <a:blip r:embed="rId6">
            <a:alphaModFix/>
          </a:blip>
          <a:srcRect b="11606" l="0" r="0" t="0"/>
          <a:stretch/>
        </p:blipFill>
        <p:spPr>
          <a:xfrm>
            <a:off x="1993962" y="558523"/>
            <a:ext cx="348204" cy="307800"/>
          </a:xfrm>
          <a:prstGeom prst="rect">
            <a:avLst/>
          </a:prstGeom>
          <a:noFill/>
          <a:ln>
            <a:noFill/>
          </a:ln>
        </p:spPr>
      </p:pic>
      <p:sp>
        <p:nvSpPr>
          <p:cNvPr id="1163" name="Google Shape;1163;p70"/>
          <p:cNvSpPr/>
          <p:nvPr/>
        </p:nvSpPr>
        <p:spPr>
          <a:xfrm flipH="1" rot="-5400000">
            <a:off x="5633625" y="3170025"/>
            <a:ext cx="757800" cy="2089200"/>
          </a:xfrm>
          <a:prstGeom prst="bentUpArrow">
            <a:avLst>
              <a:gd fmla="val 8101" name="adj1"/>
              <a:gd fmla="val 8864" name="adj2"/>
              <a:gd fmla="val 16220" name="adj3"/>
            </a:avLst>
          </a:prstGeom>
          <a:solidFill>
            <a:srgbClr val="7F7F7F">
              <a:alpha val="26670"/>
            </a:srgbClr>
          </a:solidFill>
          <a:ln>
            <a:noFill/>
          </a:ln>
        </p:spPr>
        <p:txBody>
          <a:bodyPr anchorCtr="0" anchor="t" bIns="91425" lIns="182875" spcFirstLastPara="1" rIns="182875" wrap="square" tIns="91425">
            <a:noAutofit/>
          </a:bodyPr>
          <a:lstStyle/>
          <a:p>
            <a:pPr indent="0" lvl="0" marL="0" marR="0" rtl="0" algn="l">
              <a:spcBef>
                <a:spcPts val="0"/>
              </a:spcBef>
              <a:spcAft>
                <a:spcPts val="0"/>
              </a:spcAft>
              <a:buNone/>
            </a:pPr>
            <a:r>
              <a:t/>
            </a:r>
            <a:endParaRPr sz="2000">
              <a:solidFill>
                <a:srgbClr val="414448"/>
              </a:solidFill>
              <a:latin typeface="Calibri"/>
              <a:ea typeface="Calibri"/>
              <a:cs typeface="Calibri"/>
              <a:sym typeface="Calibri"/>
            </a:endParaRPr>
          </a:p>
        </p:txBody>
      </p:sp>
      <p:sp>
        <p:nvSpPr>
          <p:cNvPr id="1164" name="Google Shape;1164;p70"/>
          <p:cNvSpPr/>
          <p:nvPr/>
        </p:nvSpPr>
        <p:spPr>
          <a:xfrm flipH="1">
            <a:off x="2107050" y="4030900"/>
            <a:ext cx="2280000" cy="540900"/>
          </a:xfrm>
          <a:prstGeom prst="bentUpArrow">
            <a:avLst>
              <a:gd fmla="val 14791" name="adj1"/>
              <a:gd fmla="val 14180" name="adj2"/>
              <a:gd fmla="val 29108" name="adj3"/>
            </a:avLst>
          </a:prstGeom>
          <a:solidFill>
            <a:srgbClr val="7F7F7F">
              <a:alpha val="26670"/>
            </a:srgbClr>
          </a:solidFill>
          <a:ln>
            <a:noFill/>
          </a:ln>
        </p:spPr>
        <p:txBody>
          <a:bodyPr anchorCtr="0" anchor="t" bIns="91425" lIns="182875" spcFirstLastPara="1" rIns="182875" wrap="square" tIns="91425">
            <a:noAutofit/>
          </a:bodyPr>
          <a:lstStyle/>
          <a:p>
            <a:pPr indent="0" lvl="0" marL="0" marR="0" rtl="0" algn="l">
              <a:spcBef>
                <a:spcPts val="0"/>
              </a:spcBef>
              <a:spcAft>
                <a:spcPts val="0"/>
              </a:spcAft>
              <a:buNone/>
            </a:pPr>
            <a:r>
              <a:t/>
            </a:r>
            <a:endParaRPr sz="2000">
              <a:solidFill>
                <a:srgbClr val="414448"/>
              </a:solidFill>
              <a:latin typeface="Calibri"/>
              <a:ea typeface="Calibri"/>
              <a:cs typeface="Calibri"/>
              <a:sym typeface="Calibri"/>
            </a:endParaRPr>
          </a:p>
        </p:txBody>
      </p:sp>
      <p:sp>
        <p:nvSpPr>
          <p:cNvPr id="1165" name="Google Shape;1165;p70"/>
          <p:cNvSpPr txBox="1"/>
          <p:nvPr/>
        </p:nvSpPr>
        <p:spPr>
          <a:xfrm>
            <a:off x="1608094" y="4131989"/>
            <a:ext cx="4605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600">
                <a:solidFill>
                  <a:srgbClr val="414448"/>
                </a:solidFill>
                <a:latin typeface="Calibri"/>
                <a:ea typeface="Calibri"/>
                <a:cs typeface="Calibri"/>
                <a:sym typeface="Calibri"/>
              </a:rPr>
              <a:t>API</a:t>
            </a:r>
            <a:endParaRPr sz="1800">
              <a:solidFill>
                <a:schemeClr val="dk1"/>
              </a:solidFill>
              <a:latin typeface="Calibri"/>
              <a:ea typeface="Calibri"/>
              <a:cs typeface="Calibri"/>
              <a:sym typeface="Calibri"/>
            </a:endParaRPr>
          </a:p>
        </p:txBody>
      </p:sp>
      <p:sp>
        <p:nvSpPr>
          <p:cNvPr id="1166" name="Google Shape;1166;p70"/>
          <p:cNvSpPr txBox="1"/>
          <p:nvPr/>
        </p:nvSpPr>
        <p:spPr>
          <a:xfrm>
            <a:off x="7114904" y="4045281"/>
            <a:ext cx="6048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600">
                <a:solidFill>
                  <a:srgbClr val="414448"/>
                </a:solidFill>
                <a:latin typeface="Calibri"/>
                <a:ea typeface="Calibri"/>
                <a:cs typeface="Calibri"/>
                <a:sym typeface="Calibri"/>
              </a:rPr>
              <a:t>Build</a:t>
            </a:r>
            <a:endParaRPr sz="1800">
              <a:solidFill>
                <a:schemeClr val="dk1"/>
              </a:solidFill>
              <a:latin typeface="Calibri"/>
              <a:ea typeface="Calibri"/>
              <a:cs typeface="Calibri"/>
              <a:sym typeface="Calibri"/>
            </a:endParaRPr>
          </a:p>
        </p:txBody>
      </p:sp>
      <p:pic>
        <p:nvPicPr>
          <p:cNvPr id="1167" name="Google Shape;1167;p70"/>
          <p:cNvPicPr preferRelativeResize="0"/>
          <p:nvPr/>
        </p:nvPicPr>
        <p:blipFill rotWithShape="1">
          <a:blip r:embed="rId7">
            <a:alphaModFix/>
          </a:blip>
          <a:srcRect b="0" l="0" r="0" t="0"/>
          <a:stretch/>
        </p:blipFill>
        <p:spPr>
          <a:xfrm>
            <a:off x="4455085" y="4282518"/>
            <a:ext cx="476527" cy="481516"/>
          </a:xfrm>
          <a:prstGeom prst="rect">
            <a:avLst/>
          </a:prstGeom>
          <a:noFill/>
          <a:ln>
            <a:noFill/>
          </a:ln>
        </p:spPr>
      </p:pic>
      <p:sp>
        <p:nvSpPr>
          <p:cNvPr id="1168" name="Google Shape;1168;p70"/>
          <p:cNvSpPr txBox="1"/>
          <p:nvPr/>
        </p:nvSpPr>
        <p:spPr>
          <a:xfrm>
            <a:off x="4346098" y="4781211"/>
            <a:ext cx="694500" cy="338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600">
                <a:solidFill>
                  <a:srgbClr val="414448"/>
                </a:solidFill>
                <a:latin typeface="Calibri"/>
                <a:ea typeface="Calibri"/>
                <a:cs typeface="Calibri"/>
                <a:sym typeface="Calibri"/>
              </a:rPr>
              <a:t>Plugin</a:t>
            </a:r>
            <a:endParaRPr sz="1800">
              <a:solidFill>
                <a:schemeClr val="dk1"/>
              </a:solidFill>
              <a:latin typeface="Calibri"/>
              <a:ea typeface="Calibri"/>
              <a:cs typeface="Calibri"/>
              <a:sym typeface="Calibri"/>
            </a:endParaRPr>
          </a:p>
        </p:txBody>
      </p:sp>
      <p:sp>
        <p:nvSpPr>
          <p:cNvPr id="1169" name="Google Shape;1169;p70"/>
          <p:cNvSpPr txBox="1"/>
          <p:nvPr/>
        </p:nvSpPr>
        <p:spPr>
          <a:xfrm>
            <a:off x="1321022" y="1158607"/>
            <a:ext cx="16941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400">
                <a:solidFill>
                  <a:srgbClr val="414448"/>
                </a:solidFill>
                <a:latin typeface="Calibri"/>
                <a:ea typeface="Calibri"/>
                <a:cs typeface="Calibri"/>
                <a:sym typeface="Calibri"/>
              </a:rPr>
              <a:t>Fluent SaaS Platform</a:t>
            </a:r>
            <a:endParaRPr sz="1800">
              <a:solidFill>
                <a:schemeClr val="dk1"/>
              </a:solidFill>
              <a:latin typeface="Calibri"/>
              <a:ea typeface="Calibri"/>
              <a:cs typeface="Calibri"/>
              <a:sym typeface="Calibri"/>
            </a:endParaRPr>
          </a:p>
        </p:txBody>
      </p:sp>
      <p:sp>
        <p:nvSpPr>
          <p:cNvPr id="1170" name="Google Shape;1170;p70"/>
          <p:cNvSpPr txBox="1"/>
          <p:nvPr/>
        </p:nvSpPr>
        <p:spPr>
          <a:xfrm>
            <a:off x="6063272" y="1158613"/>
            <a:ext cx="1383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 sz="1400">
                <a:solidFill>
                  <a:srgbClr val="414448"/>
                </a:solidFill>
                <a:latin typeface="Calibri"/>
                <a:ea typeface="Calibri"/>
                <a:cs typeface="Calibri"/>
                <a:sym typeface="Calibri"/>
              </a:rPr>
              <a:t>Fluent Local SDK</a:t>
            </a:r>
            <a:endParaRPr sz="180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5" name="Shape 1175"/>
        <p:cNvGrpSpPr/>
        <p:nvPr/>
      </p:nvGrpSpPr>
      <p:grpSpPr>
        <a:xfrm>
          <a:off x="0" y="0"/>
          <a:ext cx="0" cy="0"/>
          <a:chOff x="0" y="0"/>
          <a:chExt cx="0" cy="0"/>
        </a:xfrm>
      </p:grpSpPr>
      <p:sp>
        <p:nvSpPr>
          <p:cNvPr id="1176" name="Google Shape;1176;p71"/>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2700" rtl="0" algn="l">
              <a:lnSpc>
                <a:spcPct val="100000"/>
              </a:lnSpc>
              <a:spcBef>
                <a:spcPts val="300"/>
              </a:spcBef>
              <a:spcAft>
                <a:spcPts val="0"/>
              </a:spcAft>
              <a:buSzPct val="131250"/>
              <a:buNone/>
            </a:pPr>
            <a:r>
              <a:rPr lang="en" sz="1600"/>
              <a:t>UI Builder</a:t>
            </a:r>
            <a:endParaRPr/>
          </a:p>
        </p:txBody>
      </p:sp>
      <p:sp>
        <p:nvSpPr>
          <p:cNvPr id="1177" name="Google Shape;1177;p7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
              <a:t>Order Management Experience (OMX)</a:t>
            </a:r>
            <a:endParaRPr/>
          </a:p>
        </p:txBody>
      </p:sp>
      <p:sp>
        <p:nvSpPr>
          <p:cNvPr id="1178" name="Google Shape;1178;p71"/>
          <p:cNvSpPr/>
          <p:nvPr/>
        </p:nvSpPr>
        <p:spPr>
          <a:xfrm>
            <a:off x="1056349" y="1441789"/>
            <a:ext cx="7031400" cy="2559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1100">
                <a:solidFill>
                  <a:schemeClr val="lt1"/>
                </a:solidFill>
                <a:latin typeface="Arial"/>
                <a:ea typeface="Arial"/>
                <a:cs typeface="Arial"/>
                <a:sym typeface="Arial"/>
              </a:rPr>
              <a:t>Order Management Experience (OMX) UI Builder</a:t>
            </a:r>
            <a:endParaRPr sz="1000">
              <a:solidFill>
                <a:schemeClr val="lt1"/>
              </a:solidFill>
              <a:latin typeface="Arial"/>
              <a:ea typeface="Arial"/>
              <a:cs typeface="Arial"/>
              <a:sym typeface="Arial"/>
            </a:endParaRPr>
          </a:p>
        </p:txBody>
      </p:sp>
      <p:grpSp>
        <p:nvGrpSpPr>
          <p:cNvPr id="1179" name="Google Shape;1179;p71"/>
          <p:cNvGrpSpPr/>
          <p:nvPr/>
        </p:nvGrpSpPr>
        <p:grpSpPr>
          <a:xfrm>
            <a:off x="1056349" y="1814094"/>
            <a:ext cx="7031401" cy="1515989"/>
            <a:chOff x="1056348" y="1814094"/>
            <a:chExt cx="7031401" cy="1515989"/>
          </a:xfrm>
        </p:grpSpPr>
        <p:sp>
          <p:nvSpPr>
            <p:cNvPr id="1180" name="Google Shape;1180;p71"/>
            <p:cNvSpPr/>
            <p:nvPr/>
          </p:nvSpPr>
          <p:spPr>
            <a:xfrm>
              <a:off x="5423000" y="1814095"/>
              <a:ext cx="2331000" cy="2472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000">
                  <a:solidFill>
                    <a:schemeClr val="accent6"/>
                  </a:solidFill>
                  <a:latin typeface="Arial"/>
                  <a:ea typeface="Arial"/>
                  <a:cs typeface="Arial"/>
                  <a:sym typeface="Arial"/>
                </a:rPr>
                <a:t>Extend</a:t>
              </a:r>
              <a:endParaRPr sz="1000">
                <a:solidFill>
                  <a:schemeClr val="accent6"/>
                </a:solidFill>
                <a:latin typeface="Arial"/>
                <a:ea typeface="Arial"/>
                <a:cs typeface="Arial"/>
                <a:sym typeface="Arial"/>
              </a:endParaRPr>
            </a:p>
          </p:txBody>
        </p:sp>
        <p:sp>
          <p:nvSpPr>
            <p:cNvPr id="1181" name="Google Shape;1181;p71"/>
            <p:cNvSpPr/>
            <p:nvPr/>
          </p:nvSpPr>
          <p:spPr>
            <a:xfrm>
              <a:off x="2361492" y="1814094"/>
              <a:ext cx="2331000" cy="2472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lang="en" sz="1000">
                  <a:solidFill>
                    <a:schemeClr val="accent6"/>
                  </a:solidFill>
                  <a:latin typeface="Arial"/>
                  <a:ea typeface="Arial"/>
                  <a:cs typeface="Arial"/>
                  <a:sym typeface="Arial"/>
                </a:rPr>
                <a:t>Configure</a:t>
              </a:r>
              <a:endParaRPr sz="1000">
                <a:solidFill>
                  <a:schemeClr val="accent6"/>
                </a:solidFill>
                <a:latin typeface="Arial"/>
                <a:ea typeface="Arial"/>
                <a:cs typeface="Arial"/>
                <a:sym typeface="Arial"/>
              </a:endParaRPr>
            </a:p>
          </p:txBody>
        </p:sp>
        <p:sp>
          <p:nvSpPr>
            <p:cNvPr id="1182" name="Google Shape;1182;p71"/>
            <p:cNvSpPr/>
            <p:nvPr/>
          </p:nvSpPr>
          <p:spPr>
            <a:xfrm>
              <a:off x="1056349" y="2137283"/>
              <a:ext cx="7031400" cy="11928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 sz="1000">
                  <a:solidFill>
                    <a:schemeClr val="dk2"/>
                  </a:solidFill>
                  <a:latin typeface="Arial"/>
                  <a:ea typeface="Arial"/>
                  <a:cs typeface="Arial"/>
                  <a:sym typeface="Arial"/>
                </a:rPr>
                <a:t>UI Builder</a:t>
              </a:r>
              <a:endParaRPr b="1" sz="1000">
                <a:solidFill>
                  <a:schemeClr val="dk2"/>
                </a:solidFill>
                <a:latin typeface="Arial"/>
                <a:ea typeface="Arial"/>
                <a:cs typeface="Arial"/>
                <a:sym typeface="Arial"/>
              </a:endParaRPr>
            </a:p>
          </p:txBody>
        </p:sp>
        <p:sp>
          <p:nvSpPr>
            <p:cNvPr id="1183" name="Google Shape;1183;p71"/>
            <p:cNvSpPr/>
            <p:nvPr/>
          </p:nvSpPr>
          <p:spPr>
            <a:xfrm>
              <a:off x="2363518" y="2448132"/>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UI Templates</a:t>
              </a:r>
              <a:endParaRPr sz="1000">
                <a:solidFill>
                  <a:schemeClr val="dk2"/>
                </a:solidFill>
                <a:latin typeface="Arial"/>
                <a:ea typeface="Arial"/>
                <a:cs typeface="Arial"/>
                <a:sym typeface="Arial"/>
              </a:endParaRPr>
            </a:p>
          </p:txBody>
        </p:sp>
        <p:sp>
          <p:nvSpPr>
            <p:cNvPr id="1184" name="Google Shape;1184;p71"/>
            <p:cNvSpPr/>
            <p:nvPr/>
          </p:nvSpPr>
          <p:spPr>
            <a:xfrm>
              <a:off x="2363518" y="2963315"/>
              <a:ext cx="53925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OMX Design System</a:t>
              </a:r>
              <a:endParaRPr sz="1000">
                <a:solidFill>
                  <a:schemeClr val="dk2"/>
                </a:solidFill>
                <a:latin typeface="Arial"/>
                <a:ea typeface="Arial"/>
                <a:cs typeface="Arial"/>
                <a:sym typeface="Arial"/>
              </a:endParaRPr>
            </a:p>
          </p:txBody>
        </p:sp>
        <p:sp>
          <p:nvSpPr>
            <p:cNvPr id="1185" name="Google Shape;1185;p71"/>
            <p:cNvSpPr/>
            <p:nvPr/>
          </p:nvSpPr>
          <p:spPr>
            <a:xfrm>
              <a:off x="5423000" y="2705945"/>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Component SDK</a:t>
              </a:r>
              <a:endParaRPr sz="1000">
                <a:solidFill>
                  <a:schemeClr val="dk2"/>
                </a:solidFill>
                <a:latin typeface="Arial"/>
                <a:ea typeface="Arial"/>
                <a:cs typeface="Arial"/>
                <a:sym typeface="Arial"/>
              </a:endParaRPr>
            </a:p>
          </p:txBody>
        </p:sp>
        <p:pic>
          <p:nvPicPr>
            <p:cNvPr id="1186" name="Google Shape;1186;p71"/>
            <p:cNvPicPr preferRelativeResize="0"/>
            <p:nvPr/>
          </p:nvPicPr>
          <p:blipFill rotWithShape="1">
            <a:blip r:embed="rId3">
              <a:alphaModFix/>
            </a:blip>
            <a:srcRect b="0" l="0" r="0" t="0"/>
            <a:stretch/>
          </p:blipFill>
          <p:spPr>
            <a:xfrm>
              <a:off x="1056348" y="2627575"/>
              <a:ext cx="1335159" cy="404399"/>
            </a:xfrm>
            <a:prstGeom prst="rect">
              <a:avLst/>
            </a:prstGeom>
            <a:noFill/>
            <a:ln>
              <a:noFill/>
            </a:ln>
          </p:spPr>
        </p:pic>
        <p:sp>
          <p:nvSpPr>
            <p:cNvPr id="1187" name="Google Shape;1187;p71"/>
            <p:cNvSpPr/>
            <p:nvPr/>
          </p:nvSpPr>
          <p:spPr>
            <a:xfrm>
              <a:off x="2363518" y="2705945"/>
              <a:ext cx="2331000" cy="1998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 sz="1000">
                  <a:solidFill>
                    <a:schemeClr val="dk2"/>
                  </a:solidFill>
                  <a:latin typeface="Arial"/>
                  <a:ea typeface="Arial"/>
                  <a:cs typeface="Arial"/>
                  <a:sym typeface="Arial"/>
                </a:rPr>
                <a:t>UI Component Library</a:t>
              </a:r>
              <a:endParaRPr sz="1000">
                <a:solidFill>
                  <a:schemeClr val="dk2"/>
                </a:solidFill>
                <a:latin typeface="Arial"/>
                <a:ea typeface="Arial"/>
                <a:cs typeface="Arial"/>
                <a:sym typeface="Arial"/>
              </a:endParaRPr>
            </a:p>
          </p:txBody>
        </p:sp>
      </p:grpSp>
      <p:sp>
        <p:nvSpPr>
          <p:cNvPr id="1188" name="Google Shape;1188;p71"/>
          <p:cNvSpPr txBox="1"/>
          <p:nvPr/>
        </p:nvSpPr>
        <p:spPr>
          <a:xfrm>
            <a:off x="5423000" y="3474550"/>
            <a:ext cx="2528400" cy="1380300"/>
          </a:xfrm>
          <a:prstGeom prst="rect">
            <a:avLst/>
          </a:prstGeom>
          <a:solidFill>
            <a:srgbClr val="7030A0"/>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 sz="800">
                <a:solidFill>
                  <a:schemeClr val="lt1"/>
                </a:solidFill>
                <a:latin typeface="Calibri"/>
                <a:ea typeface="Calibri"/>
                <a:cs typeface="Calibri"/>
                <a:sym typeface="Calibri"/>
              </a:rPr>
              <a:t>User Interface</a:t>
            </a:r>
            <a:br>
              <a:rPr b="1" lang="en" sz="800">
                <a:solidFill>
                  <a:schemeClr val="lt1"/>
                </a:solidFill>
                <a:latin typeface="Calibri"/>
                <a:ea typeface="Calibri"/>
                <a:cs typeface="Calibri"/>
                <a:sym typeface="Calibri"/>
              </a:rPr>
            </a:br>
            <a:endParaRPr b="1" sz="800">
              <a:solidFill>
                <a:schemeClr val="lt1"/>
              </a:solidFill>
              <a:latin typeface="Calibri"/>
              <a:ea typeface="Calibri"/>
              <a:cs typeface="Calibri"/>
              <a:sym typeface="Calibri"/>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Calibri"/>
                <a:ea typeface="Calibri"/>
                <a:cs typeface="Calibri"/>
                <a:sym typeface="Calibri"/>
              </a:rPr>
              <a:t>All Screens are Customizable</a:t>
            </a:r>
            <a:endParaRPr sz="800">
              <a:solidFill>
                <a:schemeClr val="lt1"/>
              </a:solidFill>
              <a:latin typeface="Calibri"/>
              <a:ea typeface="Calibri"/>
              <a:cs typeface="Calibri"/>
              <a:sym typeface="Calibri"/>
            </a:endParaRPr>
          </a:p>
        </p:txBody>
      </p:sp>
      <p:sp>
        <p:nvSpPr>
          <p:cNvPr id="1189" name="Google Shape;1189;p71"/>
          <p:cNvSpPr txBox="1"/>
          <p:nvPr/>
        </p:nvSpPr>
        <p:spPr>
          <a:xfrm>
            <a:off x="7154561" y="4337213"/>
            <a:ext cx="671700" cy="300600"/>
          </a:xfrm>
          <a:prstGeom prst="rect">
            <a:avLst/>
          </a:prstGeom>
          <a:solidFill>
            <a:srgbClr val="CCBA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800">
                <a:solidFill>
                  <a:schemeClr val="dk2"/>
                </a:solidFill>
                <a:latin typeface="Calibri"/>
                <a:ea typeface="Calibri"/>
                <a:cs typeface="Calibri"/>
                <a:sym typeface="Calibri"/>
              </a:rPr>
              <a:t>REACT</a:t>
            </a:r>
            <a:endParaRPr b="1" sz="800">
              <a:solidFill>
                <a:schemeClr val="dk2"/>
              </a:solidFill>
              <a:latin typeface="Calibri"/>
              <a:ea typeface="Calibri"/>
              <a:cs typeface="Calibri"/>
              <a:sym typeface="Calibri"/>
            </a:endParaRPr>
          </a:p>
        </p:txBody>
      </p:sp>
      <p:sp>
        <p:nvSpPr>
          <p:cNvPr id="1190" name="Google Shape;1190;p71"/>
          <p:cNvSpPr txBox="1"/>
          <p:nvPr/>
        </p:nvSpPr>
        <p:spPr>
          <a:xfrm>
            <a:off x="2361493" y="3509590"/>
            <a:ext cx="2528400" cy="1380300"/>
          </a:xfrm>
          <a:prstGeom prst="rect">
            <a:avLst/>
          </a:prstGeom>
          <a:solidFill>
            <a:srgbClr val="7030A0"/>
          </a:solid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None/>
            </a:pPr>
            <a:r>
              <a:rPr b="1" lang="en" sz="800">
                <a:solidFill>
                  <a:schemeClr val="lt1"/>
                </a:solidFill>
                <a:latin typeface="Calibri"/>
                <a:ea typeface="Calibri"/>
                <a:cs typeface="Calibri"/>
                <a:sym typeface="Calibri"/>
              </a:rPr>
              <a:t>Configuration</a:t>
            </a:r>
            <a:br>
              <a:rPr b="1" lang="en" sz="800">
                <a:solidFill>
                  <a:schemeClr val="lt1"/>
                </a:solidFill>
                <a:latin typeface="Calibri"/>
                <a:ea typeface="Calibri"/>
                <a:cs typeface="Calibri"/>
                <a:sym typeface="Calibri"/>
              </a:rPr>
            </a:br>
            <a:endParaRPr b="1" sz="800">
              <a:solidFill>
                <a:schemeClr val="lt1"/>
              </a:solidFill>
              <a:latin typeface="Calibri"/>
              <a:ea typeface="Calibri"/>
              <a:cs typeface="Calibri"/>
              <a:sym typeface="Calibri"/>
            </a:endParaRPr>
          </a:p>
          <a:p>
            <a:pPr indent="-165100" lvl="0" marL="165100" marR="0" rtl="0" algn="l">
              <a:lnSpc>
                <a:spcPct val="115000"/>
              </a:lnSpc>
              <a:spcBef>
                <a:spcPts val="0"/>
              </a:spcBef>
              <a:spcAft>
                <a:spcPts val="0"/>
              </a:spcAft>
              <a:buClr>
                <a:schemeClr val="lt1"/>
              </a:buClr>
              <a:buSzPts val="800"/>
              <a:buFont typeface="Arial"/>
              <a:buChar char="•"/>
            </a:pPr>
            <a:r>
              <a:rPr lang="en" sz="800">
                <a:solidFill>
                  <a:schemeClr val="lt1"/>
                </a:solidFill>
                <a:latin typeface="Calibri"/>
                <a:ea typeface="Calibri"/>
                <a:cs typeface="Calibri"/>
                <a:sym typeface="Calibri"/>
              </a:rPr>
              <a:t>Display anything accessible through GraphQL</a:t>
            </a:r>
            <a:endParaRPr sz="800">
              <a:solidFill>
                <a:schemeClr val="lt1"/>
              </a:solidFill>
              <a:latin typeface="Calibri"/>
              <a:ea typeface="Calibri"/>
              <a:cs typeface="Calibri"/>
              <a:sym typeface="Calibri"/>
            </a:endParaRPr>
          </a:p>
        </p:txBody>
      </p:sp>
      <p:sp>
        <p:nvSpPr>
          <p:cNvPr id="1191" name="Google Shape;1191;p71"/>
          <p:cNvSpPr txBox="1"/>
          <p:nvPr/>
        </p:nvSpPr>
        <p:spPr>
          <a:xfrm>
            <a:off x="4020938" y="4349440"/>
            <a:ext cx="671700" cy="300600"/>
          </a:xfrm>
          <a:prstGeom prst="rect">
            <a:avLst/>
          </a:prstGeom>
          <a:solidFill>
            <a:srgbClr val="CCBAFF"/>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800">
                <a:solidFill>
                  <a:schemeClr val="dk2"/>
                </a:solidFill>
                <a:latin typeface="Calibri"/>
                <a:ea typeface="Calibri"/>
                <a:cs typeface="Calibri"/>
                <a:sym typeface="Calibri"/>
              </a:rPr>
              <a:t>JSON</a:t>
            </a:r>
            <a:endParaRPr b="1" sz="800">
              <a:solidFill>
                <a:schemeClr val="dk2"/>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5" name="Shape 1195"/>
        <p:cNvGrpSpPr/>
        <p:nvPr/>
      </p:nvGrpSpPr>
      <p:grpSpPr>
        <a:xfrm>
          <a:off x="0" y="0"/>
          <a:ext cx="0" cy="0"/>
          <a:chOff x="0" y="0"/>
          <a:chExt cx="0" cy="0"/>
        </a:xfrm>
      </p:grpSpPr>
      <p:sp>
        <p:nvSpPr>
          <p:cNvPr id="1196" name="Google Shape;1196;p72"/>
          <p:cNvSpPr txBox="1"/>
          <p:nvPr>
            <p:ph idx="2" type="body"/>
          </p:nvPr>
        </p:nvSpPr>
        <p:spPr>
          <a:xfrm>
            <a:off x="417368" y="1230394"/>
            <a:ext cx="3982500" cy="4986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1100"/>
              <a:buNone/>
            </a:pPr>
            <a:r>
              <a:rPr i="1" lang="en"/>
              <a:t>Off the shelf:</a:t>
            </a:r>
            <a:endParaRPr i="1"/>
          </a:p>
          <a:p>
            <a:pPr indent="0" lvl="0" marL="0" rtl="0" algn="l">
              <a:lnSpc>
                <a:spcPct val="100000"/>
              </a:lnSpc>
              <a:spcBef>
                <a:spcPts val="200"/>
              </a:spcBef>
              <a:spcAft>
                <a:spcPts val="200"/>
              </a:spcAft>
              <a:buSzPts val="1100"/>
              <a:buNone/>
            </a:pPr>
            <a:r>
              <a:rPr lang="en"/>
              <a:t>Component Library</a:t>
            </a:r>
            <a:endParaRPr/>
          </a:p>
        </p:txBody>
      </p:sp>
      <p:sp>
        <p:nvSpPr>
          <p:cNvPr id="1197" name="Google Shape;1197;p72"/>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lang="en"/>
              <a:t>Configure and Extend with the UI Builder</a:t>
            </a:r>
            <a:endParaRPr/>
          </a:p>
        </p:txBody>
      </p:sp>
      <p:sp>
        <p:nvSpPr>
          <p:cNvPr id="1198" name="Google Shape;1198;p72"/>
          <p:cNvSpPr txBox="1"/>
          <p:nvPr>
            <p:ph idx="2" type="body"/>
          </p:nvPr>
        </p:nvSpPr>
        <p:spPr>
          <a:xfrm>
            <a:off x="4434323" y="1269250"/>
            <a:ext cx="2576400" cy="4986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1100"/>
              <a:buNone/>
            </a:pPr>
            <a:r>
              <a:rPr i="1" lang="en"/>
              <a:t>Build as needed:</a:t>
            </a:r>
            <a:endParaRPr i="1"/>
          </a:p>
          <a:p>
            <a:pPr indent="0" lvl="0" marL="0" rtl="0" algn="l">
              <a:lnSpc>
                <a:spcPct val="100000"/>
              </a:lnSpc>
              <a:spcBef>
                <a:spcPts val="200"/>
              </a:spcBef>
              <a:spcAft>
                <a:spcPts val="200"/>
              </a:spcAft>
              <a:buSzPts val="1100"/>
              <a:buNone/>
            </a:pPr>
            <a:r>
              <a:rPr lang="en"/>
              <a:t>Component SDK</a:t>
            </a:r>
            <a:endParaRPr/>
          </a:p>
        </p:txBody>
      </p:sp>
      <p:sp>
        <p:nvSpPr>
          <p:cNvPr id="1199" name="Google Shape;1199;p72"/>
          <p:cNvSpPr/>
          <p:nvPr/>
        </p:nvSpPr>
        <p:spPr>
          <a:xfrm>
            <a:off x="417375" y="869425"/>
            <a:ext cx="3939900" cy="2712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1000">
                <a:solidFill>
                  <a:schemeClr val="accent6"/>
                </a:solidFill>
                <a:latin typeface="Inter"/>
                <a:ea typeface="Inter"/>
                <a:cs typeface="Inter"/>
                <a:sym typeface="Inter"/>
              </a:rPr>
              <a:t>Configure</a:t>
            </a:r>
            <a:endParaRPr b="1" sz="1000">
              <a:solidFill>
                <a:schemeClr val="accent6"/>
              </a:solidFill>
              <a:latin typeface="Inter"/>
              <a:ea typeface="Inter"/>
              <a:cs typeface="Inter"/>
              <a:sym typeface="Inter"/>
            </a:endParaRPr>
          </a:p>
        </p:txBody>
      </p:sp>
      <p:sp>
        <p:nvSpPr>
          <p:cNvPr id="1200" name="Google Shape;1200;p72"/>
          <p:cNvSpPr/>
          <p:nvPr/>
        </p:nvSpPr>
        <p:spPr>
          <a:xfrm>
            <a:off x="4510517" y="869425"/>
            <a:ext cx="4150500" cy="2712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 sz="1000">
                <a:solidFill>
                  <a:schemeClr val="accent6"/>
                </a:solidFill>
                <a:latin typeface="Inter"/>
                <a:ea typeface="Inter"/>
                <a:cs typeface="Inter"/>
                <a:sym typeface="Inter"/>
              </a:rPr>
              <a:t>Extend</a:t>
            </a:r>
            <a:endParaRPr b="1" sz="1000">
              <a:solidFill>
                <a:schemeClr val="accent6"/>
              </a:solidFill>
              <a:latin typeface="Inter"/>
              <a:ea typeface="Inter"/>
              <a:cs typeface="Inter"/>
              <a:sym typeface="Inter"/>
            </a:endParaRPr>
          </a:p>
        </p:txBody>
      </p:sp>
      <p:pic>
        <p:nvPicPr>
          <p:cNvPr id="1201" name="Google Shape;1201;p72"/>
          <p:cNvPicPr preferRelativeResize="0"/>
          <p:nvPr/>
        </p:nvPicPr>
        <p:blipFill rotWithShape="1">
          <a:blip r:embed="rId3">
            <a:alphaModFix/>
          </a:blip>
          <a:srcRect b="26248" l="0" r="0" t="0"/>
          <a:stretch/>
        </p:blipFill>
        <p:spPr>
          <a:xfrm>
            <a:off x="483700" y="1818770"/>
            <a:ext cx="2111174" cy="2856524"/>
          </a:xfrm>
          <a:prstGeom prst="rect">
            <a:avLst/>
          </a:prstGeom>
          <a:noFill/>
          <a:ln>
            <a:noFill/>
          </a:ln>
          <a:effectLst>
            <a:outerShdw blurRad="57150" rotWithShape="0" algn="bl" dir="5400000" dist="19050">
              <a:srgbClr val="000000">
                <a:alpha val="20390"/>
              </a:srgbClr>
            </a:outerShdw>
          </a:effectLst>
        </p:spPr>
      </p:pic>
      <p:pic>
        <p:nvPicPr>
          <p:cNvPr id="1202" name="Google Shape;1202;p72"/>
          <p:cNvPicPr preferRelativeResize="0"/>
          <p:nvPr/>
        </p:nvPicPr>
        <p:blipFill rotWithShape="1">
          <a:blip r:embed="rId4">
            <a:alphaModFix/>
          </a:blip>
          <a:srcRect b="44462" l="0" r="0" t="0"/>
          <a:stretch/>
        </p:blipFill>
        <p:spPr>
          <a:xfrm>
            <a:off x="4510525" y="1818775"/>
            <a:ext cx="2275401" cy="2856525"/>
          </a:xfrm>
          <a:prstGeom prst="rect">
            <a:avLst/>
          </a:prstGeom>
          <a:noFill/>
          <a:ln>
            <a:noFill/>
          </a:ln>
          <a:effectLst>
            <a:outerShdw blurRad="57150" rotWithShape="0" algn="bl" dir="5400000" dist="19050">
              <a:srgbClr val="000000">
                <a:alpha val="29409"/>
              </a:srgbClr>
            </a:outerShdw>
          </a:effectLst>
        </p:spPr>
      </p:pic>
      <p:sp>
        <p:nvSpPr>
          <p:cNvPr id="1203" name="Google Shape;1203;p72"/>
          <p:cNvSpPr/>
          <p:nvPr/>
        </p:nvSpPr>
        <p:spPr>
          <a:xfrm>
            <a:off x="4456525" y="3211950"/>
            <a:ext cx="2410800" cy="564600"/>
          </a:xfrm>
          <a:prstGeom prst="rect">
            <a:avLst/>
          </a:prstGeom>
          <a:noFill/>
          <a:ln cap="flat" cmpd="sng" w="9525">
            <a:solidFill>
              <a:schemeClr val="dk2"/>
            </a:solidFill>
            <a:prstDash val="dot"/>
            <a:round/>
            <a:headEnd len="sm" w="sm" type="none"/>
            <a:tailEnd len="sm" w="sm" type="none"/>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400">
              <a:solidFill>
                <a:srgbClr val="000000"/>
              </a:solidFill>
              <a:latin typeface="Arial"/>
              <a:ea typeface="Arial"/>
              <a:cs typeface="Arial"/>
              <a:sym typeface="Arial"/>
            </a:endParaRPr>
          </a:p>
        </p:txBody>
      </p:sp>
      <p:sp>
        <p:nvSpPr>
          <p:cNvPr id="1204" name="Google Shape;1204;p72"/>
          <p:cNvSpPr txBox="1"/>
          <p:nvPr>
            <p:ph idx="2" type="body"/>
          </p:nvPr>
        </p:nvSpPr>
        <p:spPr>
          <a:xfrm>
            <a:off x="6949550" y="3211950"/>
            <a:ext cx="1406400" cy="4986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200"/>
              </a:spcAft>
              <a:buSzPts val="1100"/>
              <a:buNone/>
            </a:pPr>
            <a:r>
              <a:rPr lang="en" sz="900">
                <a:solidFill>
                  <a:schemeClr val="dk2"/>
                </a:solidFill>
              </a:rPr>
              <a:t>E.g Add department dropdown</a:t>
            </a:r>
            <a:endParaRPr sz="900">
              <a:solidFill>
                <a:schemeClr val="dk2"/>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8" name="Shape 1208"/>
        <p:cNvGrpSpPr/>
        <p:nvPr/>
      </p:nvGrpSpPr>
      <p:grpSpPr>
        <a:xfrm>
          <a:off x="0" y="0"/>
          <a:ext cx="0" cy="0"/>
          <a:chOff x="0" y="0"/>
          <a:chExt cx="0" cy="0"/>
        </a:xfrm>
      </p:grpSpPr>
      <p:sp>
        <p:nvSpPr>
          <p:cNvPr id="1209" name="Google Shape;1209;p73"/>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SzPts val="1400"/>
              <a:buFont typeface="Calibri"/>
              <a:buNone/>
            </a:pPr>
            <a:r>
              <a:rPr lang="en"/>
              <a:t>Manifest Configuration</a:t>
            </a:r>
            <a:endParaRPr/>
          </a:p>
        </p:txBody>
      </p:sp>
      <p:pic>
        <p:nvPicPr>
          <p:cNvPr id="1210" name="Google Shape;1210;p73"/>
          <p:cNvPicPr preferRelativeResize="0"/>
          <p:nvPr/>
        </p:nvPicPr>
        <p:blipFill rotWithShape="1">
          <a:blip r:embed="rId3">
            <a:alphaModFix/>
          </a:blip>
          <a:srcRect b="0" l="0" r="0" t="0"/>
          <a:stretch/>
        </p:blipFill>
        <p:spPr>
          <a:xfrm>
            <a:off x="940713" y="885639"/>
            <a:ext cx="7347131" cy="3680226"/>
          </a:xfrm>
          <a:prstGeom prst="rect">
            <a:avLst/>
          </a:prstGeom>
          <a:noFill/>
          <a:ln>
            <a:noFill/>
          </a:ln>
        </p:spPr>
      </p:pic>
      <p:sp>
        <p:nvSpPr>
          <p:cNvPr id="1211" name="Google Shape;1211;p73"/>
          <p:cNvSpPr/>
          <p:nvPr/>
        </p:nvSpPr>
        <p:spPr>
          <a:xfrm>
            <a:off x="5418651" y="1972726"/>
            <a:ext cx="1021500" cy="200100"/>
          </a:xfrm>
          <a:prstGeom prst="roundRect">
            <a:avLst>
              <a:gd fmla="val 1299" name="adj"/>
            </a:avLst>
          </a:prstGeom>
          <a:noFill/>
          <a:ln cap="flat" cmpd="sng" w="15875">
            <a:solidFill>
              <a:srgbClr val="0B61BC"/>
            </a:solidFill>
            <a:prstDash val="dash"/>
            <a:round/>
            <a:headEnd len="sm" w="sm" type="none"/>
            <a:tailEnd len="sm" w="sm" type="none"/>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2" name="Google Shape;1212;p73"/>
          <p:cNvSpPr/>
          <p:nvPr/>
        </p:nvSpPr>
        <p:spPr>
          <a:xfrm rot="10800000">
            <a:off x="6455463" y="1996149"/>
            <a:ext cx="605700" cy="153300"/>
          </a:xfrm>
          <a:prstGeom prst="rightArrow">
            <a:avLst>
              <a:gd fmla="val 50000" name="adj1"/>
              <a:gd fmla="val 50000" name="adj2"/>
            </a:avLst>
          </a:prstGeom>
          <a:solidFill>
            <a:srgbClr val="0B61BC"/>
          </a:solidFill>
          <a:ln>
            <a:noFill/>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3" name="Google Shape;1213;p73"/>
          <p:cNvSpPr/>
          <p:nvPr/>
        </p:nvSpPr>
        <p:spPr>
          <a:xfrm>
            <a:off x="3064674" y="1302824"/>
            <a:ext cx="895500" cy="302400"/>
          </a:xfrm>
          <a:prstGeom prst="roundRect">
            <a:avLst>
              <a:gd fmla="val 1299" name="adj"/>
            </a:avLst>
          </a:prstGeom>
          <a:noFill/>
          <a:ln cap="flat" cmpd="sng" w="15875">
            <a:solidFill>
              <a:srgbClr val="0B61BC"/>
            </a:solidFill>
            <a:prstDash val="dash"/>
            <a:round/>
            <a:headEnd len="sm" w="sm" type="none"/>
            <a:tailEnd len="sm" w="sm" type="none"/>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4" name="Google Shape;1214;p73"/>
          <p:cNvSpPr/>
          <p:nvPr/>
        </p:nvSpPr>
        <p:spPr>
          <a:xfrm>
            <a:off x="2410743" y="1377267"/>
            <a:ext cx="605700" cy="153300"/>
          </a:xfrm>
          <a:prstGeom prst="rightArrow">
            <a:avLst>
              <a:gd fmla="val 50000" name="adj1"/>
              <a:gd fmla="val 50000" name="adj2"/>
            </a:avLst>
          </a:prstGeom>
          <a:solidFill>
            <a:srgbClr val="0B61BC"/>
          </a:solidFill>
          <a:ln>
            <a:noFill/>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5" name="Google Shape;1215;p73"/>
          <p:cNvSpPr/>
          <p:nvPr/>
        </p:nvSpPr>
        <p:spPr>
          <a:xfrm>
            <a:off x="5736648" y="3328977"/>
            <a:ext cx="2367900" cy="200100"/>
          </a:xfrm>
          <a:prstGeom prst="roundRect">
            <a:avLst>
              <a:gd fmla="val 1299" name="adj"/>
            </a:avLst>
          </a:prstGeom>
          <a:noFill/>
          <a:ln cap="flat" cmpd="sng" w="15875">
            <a:solidFill>
              <a:srgbClr val="0B61BC"/>
            </a:solidFill>
            <a:prstDash val="dash"/>
            <a:round/>
            <a:headEnd len="sm" w="sm" type="none"/>
            <a:tailEnd len="sm" w="sm" type="none"/>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6" name="Google Shape;1216;p73"/>
          <p:cNvSpPr/>
          <p:nvPr/>
        </p:nvSpPr>
        <p:spPr>
          <a:xfrm rot="10800000">
            <a:off x="8104700" y="3352400"/>
            <a:ext cx="605700" cy="153300"/>
          </a:xfrm>
          <a:prstGeom prst="rightArrow">
            <a:avLst>
              <a:gd fmla="val 50000" name="adj1"/>
              <a:gd fmla="val 50000" name="adj2"/>
            </a:avLst>
          </a:prstGeom>
          <a:solidFill>
            <a:srgbClr val="0B61BC"/>
          </a:solidFill>
          <a:ln>
            <a:noFill/>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7" name="Google Shape;1217;p73"/>
          <p:cNvSpPr/>
          <p:nvPr/>
        </p:nvSpPr>
        <p:spPr>
          <a:xfrm>
            <a:off x="954966" y="2096762"/>
            <a:ext cx="3051300" cy="199200"/>
          </a:xfrm>
          <a:prstGeom prst="roundRect">
            <a:avLst>
              <a:gd fmla="val 1299" name="adj"/>
            </a:avLst>
          </a:prstGeom>
          <a:noFill/>
          <a:ln cap="flat" cmpd="sng" w="15875">
            <a:solidFill>
              <a:srgbClr val="0B61BC"/>
            </a:solidFill>
            <a:prstDash val="dash"/>
            <a:round/>
            <a:headEnd len="sm" w="sm" type="none"/>
            <a:tailEnd len="sm" w="sm" type="none"/>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
        <p:nvSpPr>
          <p:cNvPr id="1218" name="Google Shape;1218;p73"/>
          <p:cNvSpPr/>
          <p:nvPr/>
        </p:nvSpPr>
        <p:spPr>
          <a:xfrm>
            <a:off x="319821" y="2119603"/>
            <a:ext cx="605700" cy="153300"/>
          </a:xfrm>
          <a:prstGeom prst="rightArrow">
            <a:avLst>
              <a:gd fmla="val 50000" name="adj1"/>
              <a:gd fmla="val 50000" name="adj2"/>
            </a:avLst>
          </a:prstGeom>
          <a:solidFill>
            <a:srgbClr val="0B61BC"/>
          </a:solidFill>
          <a:ln>
            <a:noFill/>
          </a:ln>
          <a:effectLst>
            <a:outerShdw blurRad="40000" rotWithShape="0" dir="5400000" dist="23000">
              <a:srgbClr val="000000">
                <a:alpha val="3451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030A0"/>
        </a:solidFill>
      </p:bgPr>
    </p:bg>
    <p:spTree>
      <p:nvGrpSpPr>
        <p:cNvPr id="1222" name="Shape 1222"/>
        <p:cNvGrpSpPr/>
        <p:nvPr/>
      </p:nvGrpSpPr>
      <p:grpSpPr>
        <a:xfrm>
          <a:off x="0" y="0"/>
          <a:ext cx="0" cy="0"/>
          <a:chOff x="0" y="0"/>
          <a:chExt cx="0" cy="0"/>
        </a:xfrm>
      </p:grpSpPr>
      <p:sp>
        <p:nvSpPr>
          <p:cNvPr id="1223" name="Google Shape;1223;p74"/>
          <p:cNvSpPr txBox="1"/>
          <p:nvPr>
            <p:ph idx="1" type="body"/>
          </p:nvPr>
        </p:nvSpPr>
        <p:spPr>
          <a:xfrm>
            <a:off x="360761" y="1857375"/>
            <a:ext cx="5886600" cy="16203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2500"/>
              <a:buNone/>
            </a:pPr>
            <a:r>
              <a:rPr lang="en" sz="3200">
                <a:solidFill>
                  <a:srgbClr val="FFFFFF"/>
                </a:solidFill>
              </a:rPr>
              <a:t>Account Provisioning and</a:t>
            </a:r>
            <a:br>
              <a:rPr lang="en" sz="3200">
                <a:solidFill>
                  <a:srgbClr val="FFFFFF"/>
                </a:solidFill>
              </a:rPr>
            </a:br>
            <a:r>
              <a:rPr lang="en" sz="3200">
                <a:solidFill>
                  <a:srgbClr val="FFFFFF"/>
                </a:solidFill>
              </a:rPr>
              <a:t>CI / CD</a:t>
            </a:r>
            <a:endParaRPr/>
          </a:p>
          <a:p>
            <a:pPr indent="0" lvl="0" marL="0" rtl="0" algn="l">
              <a:lnSpc>
                <a:spcPct val="100000"/>
              </a:lnSpc>
              <a:spcBef>
                <a:spcPts val="0"/>
              </a:spcBef>
              <a:spcAft>
                <a:spcPts val="0"/>
              </a:spcAft>
              <a:buSzPts val="2500"/>
              <a:buNone/>
            </a:pPr>
            <a:r>
              <a:t/>
            </a:r>
            <a:endParaRPr sz="3200">
              <a:solidFill>
                <a:srgbClr val="FFFFFF"/>
              </a:solidFill>
            </a:endParaRPr>
          </a:p>
        </p:txBody>
      </p:sp>
      <p:sp>
        <p:nvSpPr>
          <p:cNvPr id="1224" name="Google Shape;1224;p74"/>
          <p:cNvSpPr txBox="1"/>
          <p:nvPr/>
        </p:nvSpPr>
        <p:spPr>
          <a:xfrm>
            <a:off x="0" y="4901157"/>
            <a:ext cx="354300" cy="238800"/>
          </a:xfrm>
          <a:prstGeom prst="rect">
            <a:avLst/>
          </a:prstGeom>
          <a:noFill/>
          <a:ln>
            <a:noFill/>
          </a:ln>
        </p:spPr>
        <p:txBody>
          <a:bodyPr anchorCtr="0" anchor="t" bIns="45700" lIns="91425" spcFirstLastPara="1" rIns="90000" wrap="square" tIns="45700">
            <a:normAutofit lnSpcReduction="20000"/>
          </a:bodyPr>
          <a:lstStyle/>
          <a:p>
            <a:pPr indent="-177800" lvl="0" marL="177800" marR="0" rtl="0" algn="l">
              <a:lnSpc>
                <a:spcPct val="100000"/>
              </a:lnSpc>
              <a:spcBef>
                <a:spcPts val="0"/>
              </a:spcBef>
              <a:spcAft>
                <a:spcPts val="0"/>
              </a:spcAft>
              <a:buClr>
                <a:schemeClr val="lt1"/>
              </a:buClr>
              <a:buSzPts val="2100"/>
              <a:buFont typeface="Arial"/>
              <a:buNone/>
            </a:pPr>
            <a:r>
              <a:rPr b="1" i="0" lang="en" sz="1000" u="none" cap="none" strike="noStrike">
                <a:solidFill>
                  <a:schemeClr val="lt1"/>
                </a:solidFill>
                <a:latin typeface="Arial"/>
                <a:ea typeface="Arial"/>
                <a:cs typeface="Arial"/>
                <a:sym typeface="Arial"/>
              </a:rPr>
              <a:t>02</a:t>
            </a:r>
            <a:endParaRPr sz="11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8" name="Shape 1228"/>
        <p:cNvGrpSpPr/>
        <p:nvPr/>
      </p:nvGrpSpPr>
      <p:grpSpPr>
        <a:xfrm>
          <a:off x="0" y="0"/>
          <a:ext cx="0" cy="0"/>
          <a:chOff x="0" y="0"/>
          <a:chExt cx="0" cy="0"/>
        </a:xfrm>
      </p:grpSpPr>
      <p:sp>
        <p:nvSpPr>
          <p:cNvPr id="1229" name="Google Shape;1229;p75"/>
          <p:cNvSpPr txBox="1"/>
          <p:nvPr>
            <p:ph idx="2" type="body"/>
          </p:nvPr>
        </p:nvSpPr>
        <p:spPr>
          <a:xfrm>
            <a:off x="6101325" y="1173900"/>
            <a:ext cx="2687700" cy="3876600"/>
          </a:xfrm>
          <a:prstGeom prst="rect">
            <a:avLst/>
          </a:prstGeom>
          <a:solidFill>
            <a:schemeClr val="lt2"/>
          </a:solidFill>
          <a:ln>
            <a:noFill/>
          </a:ln>
        </p:spPr>
        <p:txBody>
          <a:bodyPr anchorCtr="0" anchor="t" bIns="45700" lIns="91425" spcFirstLastPara="1" rIns="90000" wrap="square" tIns="64000">
            <a:normAutofit/>
          </a:bodyPr>
          <a:lstStyle/>
          <a:p>
            <a:pPr indent="0" lvl="0" marL="11430" rtl="0" algn="l">
              <a:lnSpc>
                <a:spcPct val="100000"/>
              </a:lnSpc>
              <a:spcBef>
                <a:spcPts val="0"/>
              </a:spcBef>
              <a:spcAft>
                <a:spcPts val="0"/>
              </a:spcAft>
              <a:buSzPts val="1500"/>
              <a:buNone/>
            </a:pPr>
            <a:r>
              <a:rPr lang="en" sz="1500">
                <a:solidFill>
                  <a:srgbClr val="262626"/>
                </a:solidFill>
              </a:rPr>
              <a:t>Setup Automation</a:t>
            </a:r>
            <a:endParaRPr/>
          </a:p>
        </p:txBody>
      </p:sp>
      <p:sp>
        <p:nvSpPr>
          <p:cNvPr id="1230" name="Google Shape;1230;p75"/>
          <p:cNvSpPr txBox="1"/>
          <p:nvPr>
            <p:ph idx="4" type="body"/>
          </p:nvPr>
        </p:nvSpPr>
        <p:spPr>
          <a:xfrm>
            <a:off x="354900" y="1173900"/>
            <a:ext cx="2687700" cy="3876600"/>
          </a:xfrm>
          <a:prstGeom prst="rect">
            <a:avLst/>
          </a:prstGeom>
          <a:solidFill>
            <a:schemeClr val="lt2"/>
          </a:solidFill>
          <a:ln>
            <a:noFill/>
          </a:ln>
        </p:spPr>
        <p:txBody>
          <a:bodyPr anchorCtr="0" anchor="t" bIns="45700" lIns="91425" spcFirstLastPara="1" rIns="90000" wrap="square" tIns="64000">
            <a:normAutofit/>
          </a:bodyPr>
          <a:lstStyle/>
          <a:p>
            <a:pPr indent="0" lvl="0" marL="11430" rtl="0" algn="l">
              <a:lnSpc>
                <a:spcPct val="100000"/>
              </a:lnSpc>
              <a:spcBef>
                <a:spcPts val="0"/>
              </a:spcBef>
              <a:spcAft>
                <a:spcPts val="0"/>
              </a:spcAft>
              <a:buSzPts val="1500"/>
              <a:buNone/>
            </a:pPr>
            <a:r>
              <a:rPr lang="en" sz="1500">
                <a:solidFill>
                  <a:srgbClr val="262626"/>
                </a:solidFill>
              </a:rPr>
              <a:t>Account Creation</a:t>
            </a:r>
            <a:endParaRPr/>
          </a:p>
        </p:txBody>
      </p:sp>
      <p:sp>
        <p:nvSpPr>
          <p:cNvPr id="1231" name="Google Shape;1231;p75"/>
          <p:cNvSpPr txBox="1"/>
          <p:nvPr>
            <p:ph idx="6" type="body"/>
          </p:nvPr>
        </p:nvSpPr>
        <p:spPr>
          <a:xfrm>
            <a:off x="3228125" y="1157550"/>
            <a:ext cx="2687700" cy="3876600"/>
          </a:xfrm>
          <a:prstGeom prst="rect">
            <a:avLst/>
          </a:prstGeom>
          <a:solidFill>
            <a:schemeClr val="accent5"/>
          </a:solidFill>
          <a:ln>
            <a:noFill/>
          </a:ln>
        </p:spPr>
        <p:txBody>
          <a:bodyPr anchorCtr="0" anchor="t" bIns="45700" lIns="91425" spcFirstLastPara="1" rIns="90000" wrap="square" tIns="64000">
            <a:normAutofit/>
          </a:bodyPr>
          <a:lstStyle/>
          <a:p>
            <a:pPr indent="0" lvl="0" marL="11430" rtl="0" algn="l">
              <a:lnSpc>
                <a:spcPct val="100000"/>
              </a:lnSpc>
              <a:spcBef>
                <a:spcPts val="0"/>
              </a:spcBef>
              <a:spcAft>
                <a:spcPts val="0"/>
              </a:spcAft>
              <a:buSzPts val="1500"/>
              <a:buNone/>
            </a:pPr>
            <a:r>
              <a:rPr lang="en" sz="1500">
                <a:solidFill>
                  <a:schemeClr val="lt1"/>
                </a:solidFill>
              </a:rPr>
              <a:t>Account Setup </a:t>
            </a:r>
            <a:endParaRPr>
              <a:solidFill>
                <a:schemeClr val="lt1"/>
              </a:solidFill>
            </a:endParaRPr>
          </a:p>
        </p:txBody>
      </p:sp>
      <p:sp>
        <p:nvSpPr>
          <p:cNvPr id="1232" name="Google Shape;1232;p75"/>
          <p:cNvSpPr txBox="1"/>
          <p:nvPr>
            <p:ph idx="7" type="body"/>
          </p:nvPr>
        </p:nvSpPr>
        <p:spPr>
          <a:xfrm>
            <a:off x="353700" y="1538555"/>
            <a:ext cx="2687700" cy="2469000"/>
          </a:xfrm>
          <a:prstGeom prst="rect">
            <a:avLst/>
          </a:prstGeom>
          <a:noFill/>
          <a:ln>
            <a:noFill/>
          </a:ln>
        </p:spPr>
        <p:txBody>
          <a:bodyPr anchorCtr="0" anchor="t" bIns="45700" lIns="91425" spcFirstLastPara="1" rIns="90000" wrap="square" tIns="45700">
            <a:noAutofit/>
          </a:bodyPr>
          <a:lstStyle/>
          <a:p>
            <a:pPr indent="-159849" lvl="0" marL="179999" rtl="0" algn="l">
              <a:lnSpc>
                <a:spcPct val="100000"/>
              </a:lnSpc>
              <a:spcBef>
                <a:spcPts val="600"/>
              </a:spcBef>
              <a:spcAft>
                <a:spcPts val="0"/>
              </a:spcAft>
              <a:buSzPts val="1100"/>
              <a:buChar char="•"/>
            </a:pPr>
            <a:r>
              <a:rPr lang="en" sz="1100">
                <a:solidFill>
                  <a:srgbClr val="262626"/>
                </a:solidFill>
              </a:rPr>
              <a:t>Fluent SRE Team creates the account </a:t>
            </a:r>
            <a:endParaRPr sz="1100">
              <a:solidFill>
                <a:srgbClr val="262626"/>
              </a:solidFill>
            </a:endParaRPr>
          </a:p>
          <a:p>
            <a:pPr indent="-159849" lvl="0" marL="179999" rtl="0" algn="l">
              <a:lnSpc>
                <a:spcPct val="100000"/>
              </a:lnSpc>
              <a:spcBef>
                <a:spcPts val="1000"/>
              </a:spcBef>
              <a:spcAft>
                <a:spcPts val="0"/>
              </a:spcAft>
              <a:buSzPts val="1100"/>
              <a:buChar char="•"/>
            </a:pPr>
            <a:r>
              <a:rPr lang="en" sz="1100">
                <a:solidFill>
                  <a:srgbClr val="262626"/>
                </a:solidFill>
              </a:rPr>
              <a:t>Fluent SRE provides admin user credentials to the SI</a:t>
            </a:r>
            <a:endParaRPr sz="1100">
              <a:solidFill>
                <a:srgbClr val="262626"/>
              </a:solidFill>
            </a:endParaRPr>
          </a:p>
          <a:p>
            <a:pPr indent="-159849" lvl="0" marL="179999" rtl="0" algn="l">
              <a:lnSpc>
                <a:spcPct val="100000"/>
              </a:lnSpc>
              <a:spcBef>
                <a:spcPts val="1000"/>
              </a:spcBef>
              <a:spcAft>
                <a:spcPts val="0"/>
              </a:spcAft>
              <a:buSzPts val="1100"/>
              <a:buChar char="•"/>
            </a:pPr>
            <a:r>
              <a:rPr lang="en" sz="1100">
                <a:solidFill>
                  <a:srgbClr val="262626"/>
                </a:solidFill>
              </a:rPr>
              <a:t>Account is provisioned at creation with the OOTB rules (foundation plugin) and Web Apps</a:t>
            </a:r>
            <a:endParaRPr sz="1100">
              <a:solidFill>
                <a:srgbClr val="262626"/>
              </a:solidFill>
            </a:endParaRPr>
          </a:p>
          <a:p>
            <a:pPr indent="-159849" lvl="0" marL="179999" rtl="0" algn="l">
              <a:lnSpc>
                <a:spcPct val="100000"/>
              </a:lnSpc>
              <a:spcBef>
                <a:spcPts val="1000"/>
              </a:spcBef>
              <a:spcAft>
                <a:spcPts val="0"/>
              </a:spcAft>
              <a:buSzPts val="1100"/>
              <a:buChar char="•"/>
            </a:pPr>
            <a:r>
              <a:rPr lang="en" sz="1100">
                <a:solidFill>
                  <a:srgbClr val="262626"/>
                </a:solidFill>
              </a:rPr>
              <a:t>The account is accessible using the admin user and endpoints provided</a:t>
            </a:r>
            <a:endParaRPr sz="1100">
              <a:solidFill>
                <a:srgbClr val="262626"/>
              </a:solidFill>
            </a:endParaRPr>
          </a:p>
          <a:p>
            <a:pPr indent="-159849" lvl="0" marL="179999" rtl="0" algn="l">
              <a:lnSpc>
                <a:spcPct val="100000"/>
              </a:lnSpc>
              <a:spcBef>
                <a:spcPts val="1000"/>
              </a:spcBef>
              <a:spcAft>
                <a:spcPts val="0"/>
              </a:spcAft>
              <a:buSzPts val="1100"/>
              <a:buChar char="•"/>
            </a:pPr>
            <a:r>
              <a:rPr lang="en" sz="1100">
                <a:solidFill>
                  <a:srgbClr val="262626"/>
                </a:solidFill>
              </a:rPr>
              <a:t>The OMS admin console and Fluent Store are available and need further setup</a:t>
            </a:r>
            <a:endParaRPr sz="1100">
              <a:solidFill>
                <a:srgbClr val="262626"/>
              </a:solidFill>
            </a:endParaRPr>
          </a:p>
          <a:p>
            <a:pPr indent="0" lvl="0" marL="11430" rtl="0" algn="l">
              <a:lnSpc>
                <a:spcPct val="100000"/>
              </a:lnSpc>
              <a:spcBef>
                <a:spcPts val="1000"/>
              </a:spcBef>
              <a:spcAft>
                <a:spcPts val="0"/>
              </a:spcAft>
              <a:buSzPts val="1100"/>
              <a:buNone/>
            </a:pPr>
            <a:r>
              <a:t/>
            </a:r>
            <a:endParaRPr sz="1100">
              <a:solidFill>
                <a:srgbClr val="262626"/>
              </a:solidFill>
            </a:endParaRPr>
          </a:p>
        </p:txBody>
      </p:sp>
      <p:sp>
        <p:nvSpPr>
          <p:cNvPr id="1233" name="Google Shape;1233;p75"/>
          <p:cNvSpPr txBox="1"/>
          <p:nvPr>
            <p:ph idx="8" type="body"/>
          </p:nvPr>
        </p:nvSpPr>
        <p:spPr>
          <a:xfrm>
            <a:off x="3228107" y="1462355"/>
            <a:ext cx="2687700" cy="2469000"/>
          </a:xfrm>
          <a:prstGeom prst="rect">
            <a:avLst/>
          </a:prstGeom>
          <a:noFill/>
          <a:ln>
            <a:noFill/>
          </a:ln>
        </p:spPr>
        <p:txBody>
          <a:bodyPr anchorCtr="0" anchor="t" bIns="45700" lIns="91425" spcFirstLastPara="1" rIns="90000" wrap="square" tIns="45700">
            <a:noAutofit/>
          </a:bodyPr>
          <a:lstStyle/>
          <a:p>
            <a:pPr indent="-159849" lvl="0" marL="179999" rtl="0" algn="l">
              <a:spcBef>
                <a:spcPts val="0"/>
              </a:spcBef>
              <a:spcAft>
                <a:spcPts val="0"/>
              </a:spcAft>
              <a:buSzPts val="1100"/>
              <a:buChar char="•"/>
            </a:pPr>
            <a:r>
              <a:rPr lang="en" sz="1100"/>
              <a:t>SI uses the User Admin to configure the Account via REST and GraphQL API</a:t>
            </a:r>
            <a:endParaRPr sz="1100"/>
          </a:p>
          <a:p>
            <a:pPr indent="-171450" lvl="0" marL="171450" rtl="0" algn="l">
              <a:lnSpc>
                <a:spcPct val="100000"/>
              </a:lnSpc>
              <a:spcBef>
                <a:spcPts val="600"/>
              </a:spcBef>
              <a:spcAft>
                <a:spcPts val="0"/>
              </a:spcAft>
              <a:buSzPts val="1100"/>
              <a:buChar char="•"/>
            </a:pPr>
            <a:r>
              <a:rPr lang="en" sz="1100"/>
              <a:t>SI can set up: retailers, roles &amp; permissions, users, web apps (Fluent Store/OMX via settings), settings, workflow, GI (catalogs), initial inventory upload using REST/GraphQL API </a:t>
            </a:r>
            <a:endParaRPr sz="1100"/>
          </a:p>
          <a:p>
            <a:pPr indent="-171450" lvl="0" marL="171450" rtl="0" algn="l">
              <a:lnSpc>
                <a:spcPct val="100000"/>
              </a:lnSpc>
              <a:spcBef>
                <a:spcPts val="600"/>
              </a:spcBef>
              <a:spcAft>
                <a:spcPts val="0"/>
              </a:spcAft>
              <a:buSzPts val="1100"/>
              <a:buChar char="•"/>
            </a:pPr>
            <a:r>
              <a:rPr lang="en" sz="1100"/>
              <a:t>SI creates users/credentials and assign roles (ootb or custom) using the User Management Apis</a:t>
            </a:r>
            <a:endParaRPr sz="1100"/>
          </a:p>
          <a:p>
            <a:pPr indent="-171450" lvl="0" marL="171450" rtl="0" algn="l">
              <a:lnSpc>
                <a:spcPct val="100000"/>
              </a:lnSpc>
              <a:spcBef>
                <a:spcPts val="600"/>
              </a:spcBef>
              <a:spcAft>
                <a:spcPts val="0"/>
              </a:spcAft>
              <a:buSzPts val="1100"/>
              <a:buChar char="•"/>
            </a:pPr>
            <a:r>
              <a:rPr lang="en" sz="1100"/>
              <a:t>If SSO enabled for the account, credentials will be determined by the Corporate Idp id any or the Fluent IdP</a:t>
            </a:r>
            <a:endParaRPr sz="1100"/>
          </a:p>
          <a:p>
            <a:pPr indent="-171450" lvl="0" marL="171450" rtl="0" algn="l">
              <a:lnSpc>
                <a:spcPct val="100000"/>
              </a:lnSpc>
              <a:spcBef>
                <a:spcPts val="600"/>
              </a:spcBef>
              <a:spcAft>
                <a:spcPts val="0"/>
              </a:spcAft>
              <a:buSzPts val="1100"/>
              <a:buChar char="•"/>
            </a:pPr>
            <a:r>
              <a:rPr lang="en" sz="1100"/>
              <a:t>SI loads OOTB workflows templates and settings provided by ES as a first step for the project </a:t>
            </a:r>
            <a:endParaRPr sz="1100"/>
          </a:p>
        </p:txBody>
      </p:sp>
      <p:sp>
        <p:nvSpPr>
          <p:cNvPr id="1234" name="Google Shape;1234;p75"/>
          <p:cNvSpPr txBox="1"/>
          <p:nvPr>
            <p:ph idx="9" type="body"/>
          </p:nvPr>
        </p:nvSpPr>
        <p:spPr>
          <a:xfrm>
            <a:off x="6101321" y="1451050"/>
            <a:ext cx="2687700" cy="2469000"/>
          </a:xfrm>
          <a:prstGeom prst="rect">
            <a:avLst/>
          </a:prstGeom>
          <a:noFill/>
          <a:ln>
            <a:noFill/>
          </a:ln>
        </p:spPr>
        <p:txBody>
          <a:bodyPr anchorCtr="0" anchor="t" bIns="45700" lIns="91425" spcFirstLastPara="1" rIns="90000" wrap="square" tIns="45700">
            <a:noAutofit/>
          </a:bodyPr>
          <a:lstStyle/>
          <a:p>
            <a:pPr indent="-159849" lvl="0" marL="179999" rtl="0" algn="l">
              <a:spcBef>
                <a:spcPts val="0"/>
              </a:spcBef>
              <a:spcAft>
                <a:spcPts val="0"/>
              </a:spcAft>
              <a:buSzPts val="1100"/>
              <a:buChar char="•"/>
            </a:pPr>
            <a:r>
              <a:rPr lang="en" sz="1100"/>
              <a:t>As the account setup is done via the Fluent APIs, it can be automated</a:t>
            </a:r>
            <a:endParaRPr sz="1100"/>
          </a:p>
          <a:p>
            <a:pPr indent="-159849" lvl="0" marL="179999" rtl="0" algn="l">
              <a:spcBef>
                <a:spcPts val="1000"/>
              </a:spcBef>
              <a:spcAft>
                <a:spcPts val="1000"/>
              </a:spcAft>
              <a:buSzPts val="1100"/>
              <a:buChar char="•"/>
            </a:pPr>
            <a:r>
              <a:rPr lang="en" sz="1100"/>
              <a:t>ES provides SI with a launchpad (specific Postman collection) which can be used to orchestrate the initial account setup</a:t>
            </a:r>
            <a:endParaRPr sz="1100">
              <a:solidFill>
                <a:srgbClr val="262626"/>
              </a:solidFill>
            </a:endParaRPr>
          </a:p>
        </p:txBody>
      </p:sp>
      <p:sp>
        <p:nvSpPr>
          <p:cNvPr id="1235" name="Google Shape;1235;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
                <a:solidFill>
                  <a:srgbClr val="674EA7"/>
                </a:solidFill>
              </a:rPr>
              <a:t>Account Provisioning &amp; Setup</a:t>
            </a:r>
            <a:endParaRPr>
              <a:solidFill>
                <a:srgbClr val="674EA7"/>
              </a:solidFill>
            </a:endParaRPr>
          </a:p>
        </p:txBody>
      </p:sp>
      <p:pic>
        <p:nvPicPr>
          <p:cNvPr descr="Icon&#10;&#10;Description automatically generated" id="1236" name="Google Shape;1236;p75"/>
          <p:cNvPicPr preferRelativeResize="0"/>
          <p:nvPr/>
        </p:nvPicPr>
        <p:blipFill rotWithShape="1">
          <a:blip r:embed="rId3">
            <a:alphaModFix/>
          </a:blip>
          <a:srcRect b="18642" l="18897" r="21842" t="20052"/>
          <a:stretch/>
        </p:blipFill>
        <p:spPr>
          <a:xfrm>
            <a:off x="353700" y="601352"/>
            <a:ext cx="576250" cy="596151"/>
          </a:xfrm>
          <a:prstGeom prst="rect">
            <a:avLst/>
          </a:prstGeom>
          <a:noFill/>
          <a:ln>
            <a:noFill/>
          </a:ln>
        </p:spPr>
      </p:pic>
      <p:pic>
        <p:nvPicPr>
          <p:cNvPr descr="A picture containing icon&#10;&#10;Description automatically generated" id="1237" name="Google Shape;1237;p75"/>
          <p:cNvPicPr preferRelativeResize="0"/>
          <p:nvPr/>
        </p:nvPicPr>
        <p:blipFill rotWithShape="1">
          <a:blip r:embed="rId4">
            <a:alphaModFix/>
          </a:blip>
          <a:srcRect b="26403" l="15040" r="15553" t="26403"/>
          <a:stretch/>
        </p:blipFill>
        <p:spPr>
          <a:xfrm>
            <a:off x="3228102" y="692051"/>
            <a:ext cx="620749" cy="422065"/>
          </a:xfrm>
          <a:prstGeom prst="rect">
            <a:avLst/>
          </a:prstGeom>
          <a:noFill/>
          <a:ln>
            <a:noFill/>
          </a:ln>
        </p:spPr>
      </p:pic>
      <p:pic>
        <p:nvPicPr>
          <p:cNvPr descr="Icon&#10;&#10;Description automatically generated" id="1238" name="Google Shape;1238;p75"/>
          <p:cNvPicPr preferRelativeResize="0"/>
          <p:nvPr/>
        </p:nvPicPr>
        <p:blipFill rotWithShape="1">
          <a:blip r:embed="rId5">
            <a:alphaModFix/>
          </a:blip>
          <a:srcRect b="19282" l="23135" r="24368" t="24287"/>
          <a:stretch/>
        </p:blipFill>
        <p:spPr>
          <a:xfrm>
            <a:off x="6101323" y="659025"/>
            <a:ext cx="500930" cy="5384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
              <a:t>Platform Architecture</a:t>
            </a:r>
            <a:endParaRPr/>
          </a:p>
        </p:txBody>
      </p:sp>
      <p:sp>
        <p:nvSpPr>
          <p:cNvPr id="335" name="Google Shape;335;p4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
              <a:t>SUBJECT 1</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76"/>
          <p:cNvSpPr/>
          <p:nvPr/>
        </p:nvSpPr>
        <p:spPr>
          <a:xfrm>
            <a:off x="0" y="676825"/>
            <a:ext cx="9144000" cy="3130200"/>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dk2"/>
              </a:solidFill>
              <a:latin typeface="Arial"/>
              <a:ea typeface="Arial"/>
              <a:cs typeface="Arial"/>
              <a:sym typeface="Arial"/>
            </a:endParaRPr>
          </a:p>
        </p:txBody>
      </p:sp>
      <p:sp>
        <p:nvSpPr>
          <p:cNvPr id="1244" name="Google Shape;1244;p76"/>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
                <a:solidFill>
                  <a:srgbClr val="674EA7"/>
                </a:solidFill>
              </a:rPr>
              <a:t>Delivery / Deployment</a:t>
            </a:r>
            <a:endParaRPr>
              <a:solidFill>
                <a:srgbClr val="674EA7"/>
              </a:solidFill>
            </a:endParaRPr>
          </a:p>
        </p:txBody>
      </p:sp>
      <p:sp>
        <p:nvSpPr>
          <p:cNvPr id="1245" name="Google Shape;1245;p76"/>
          <p:cNvSpPr txBox="1"/>
          <p:nvPr/>
        </p:nvSpPr>
        <p:spPr>
          <a:xfrm>
            <a:off x="170900" y="1369416"/>
            <a:ext cx="2190000" cy="1371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1" lang="en" sz="1200">
                <a:solidFill>
                  <a:srgbClr val="351C75"/>
                </a:solidFill>
              </a:rPr>
              <a:t>Deliverables in source control</a:t>
            </a:r>
            <a:endParaRPr b="1" sz="1200">
              <a:solidFill>
                <a:srgbClr val="351C75"/>
              </a:solidFill>
            </a:endParaRPr>
          </a:p>
          <a:p>
            <a:pPr indent="0" lvl="0" marL="0" marR="0" rtl="0" algn="l">
              <a:lnSpc>
                <a:spcPct val="100000"/>
              </a:lnSpc>
              <a:spcBef>
                <a:spcPts val="0"/>
              </a:spcBef>
              <a:spcAft>
                <a:spcPts val="0"/>
              </a:spcAft>
              <a:buNone/>
            </a:pPr>
            <a:r>
              <a:rPr b="1" lang="en" sz="1000">
                <a:solidFill>
                  <a:schemeClr val="dk1"/>
                </a:solidFill>
              </a:rPr>
              <a:t>Custom plugin(s) </a:t>
            </a:r>
            <a:endParaRPr b="1"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Rules: Java/Maven</a:t>
            </a:r>
            <a:endParaRPr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UI components: ReactJS </a:t>
            </a:r>
            <a:endParaRPr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Workflow templates</a:t>
            </a:r>
            <a:endParaRPr b="1"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Json files </a:t>
            </a:r>
            <a:endParaRPr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Settings</a:t>
            </a:r>
            <a:endParaRPr b="1"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Application configuration</a:t>
            </a:r>
            <a:endParaRPr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Web App (OMS / Fluent Store)  configuration defined by json manifest(s) (Mystique)</a:t>
            </a:r>
            <a:endParaRPr b="1" sz="1000">
              <a:solidFill>
                <a:schemeClr val="dk1"/>
              </a:solidFill>
            </a:endParaRPr>
          </a:p>
          <a:p>
            <a:pPr indent="0" lvl="0" marL="0" marR="0" rtl="0" algn="l">
              <a:lnSpc>
                <a:spcPct val="100000"/>
              </a:lnSpc>
              <a:spcBef>
                <a:spcPts val="0"/>
              </a:spcBef>
              <a:spcAft>
                <a:spcPts val="0"/>
              </a:spcAft>
              <a:buNone/>
            </a:pPr>
            <a:r>
              <a:t/>
            </a:r>
            <a:endParaRPr sz="1000">
              <a:solidFill>
                <a:schemeClr val="dk1"/>
              </a:solidFill>
            </a:endParaRPr>
          </a:p>
        </p:txBody>
      </p:sp>
      <p:sp>
        <p:nvSpPr>
          <p:cNvPr id="1246" name="Google Shape;1246;p76"/>
          <p:cNvSpPr txBox="1"/>
          <p:nvPr/>
        </p:nvSpPr>
        <p:spPr>
          <a:xfrm>
            <a:off x="2572200" y="1369400"/>
            <a:ext cx="2001600" cy="1255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300"/>
              </a:spcBef>
              <a:spcAft>
                <a:spcPts val="0"/>
              </a:spcAft>
              <a:buClr>
                <a:schemeClr val="dk1"/>
              </a:buClr>
              <a:buSzPts val="700"/>
              <a:buFont typeface="Arial"/>
              <a:buNone/>
            </a:pPr>
            <a:r>
              <a:rPr b="1" lang="en" sz="1200">
                <a:solidFill>
                  <a:srgbClr val="351C75"/>
                </a:solidFill>
              </a:rPr>
              <a:t>Build</a:t>
            </a:r>
            <a:endParaRPr b="1" sz="1200">
              <a:solidFill>
                <a:srgbClr val="351C75"/>
              </a:solidFill>
            </a:endParaRPr>
          </a:p>
          <a:p>
            <a:pPr indent="0" lvl="0" marL="0" marR="0" rtl="0" algn="l">
              <a:lnSpc>
                <a:spcPct val="100000"/>
              </a:lnSpc>
              <a:spcBef>
                <a:spcPts val="0"/>
              </a:spcBef>
              <a:spcAft>
                <a:spcPts val="0"/>
              </a:spcAft>
              <a:buClr>
                <a:schemeClr val="dk1"/>
              </a:buClr>
              <a:buSzPts val="700"/>
              <a:buFont typeface="Arial"/>
              <a:buNone/>
            </a:pPr>
            <a:r>
              <a:rPr b="1" lang="en" sz="1000">
                <a:solidFill>
                  <a:schemeClr val="dk1"/>
                </a:solidFill>
              </a:rPr>
              <a:t>Custom Rules plugin</a:t>
            </a:r>
            <a:endParaRPr b="1"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Maven build</a:t>
            </a:r>
            <a:endParaRPr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Jar file created &amp; Stored in artifact repository</a:t>
            </a:r>
            <a:endParaRPr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Custom Ui Component</a:t>
            </a:r>
            <a:endParaRPr sz="1000">
              <a:solidFill>
                <a:schemeClr val="dk1"/>
              </a:solidFill>
            </a:endParaRPr>
          </a:p>
          <a:p>
            <a:pPr indent="-292100" lvl="0" marL="457200" marR="0" rtl="0" algn="l">
              <a:lnSpc>
                <a:spcPct val="100000"/>
              </a:lnSpc>
              <a:spcBef>
                <a:spcPts val="0"/>
              </a:spcBef>
              <a:spcAft>
                <a:spcPts val="0"/>
              </a:spcAft>
              <a:buClr>
                <a:schemeClr val="dk1"/>
              </a:buClr>
              <a:buSzPts val="1000"/>
              <a:buChar char="●"/>
            </a:pPr>
            <a:r>
              <a:rPr lang="en" sz="1000">
                <a:solidFill>
                  <a:schemeClr val="dk1"/>
                </a:solidFill>
              </a:rPr>
              <a:t>Generate Javascript bundle</a:t>
            </a:r>
            <a:endParaRPr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Workflows </a:t>
            </a:r>
            <a:endParaRPr b="1" sz="1000">
              <a:solidFill>
                <a:schemeClr val="dk1"/>
              </a:solidFill>
            </a:endParaRPr>
          </a:p>
          <a:p>
            <a:pPr indent="-340700" lvl="0" marL="457200" marR="0" rtl="0" algn="l">
              <a:lnSpc>
                <a:spcPct val="100000"/>
              </a:lnSpc>
              <a:spcBef>
                <a:spcPts val="0"/>
              </a:spcBef>
              <a:spcAft>
                <a:spcPts val="0"/>
              </a:spcAft>
              <a:buClr>
                <a:schemeClr val="dk1"/>
              </a:buClr>
              <a:buSzPts val="1000"/>
              <a:buChar char="●"/>
            </a:pPr>
            <a:r>
              <a:rPr lang="en" sz="1000">
                <a:solidFill>
                  <a:schemeClr val="dk1"/>
                </a:solidFill>
              </a:rPr>
              <a:t>Json templates parsed to replace account/retailer specific variables </a:t>
            </a:r>
            <a:endParaRPr sz="1000">
              <a:solidFill>
                <a:schemeClr val="dk1"/>
              </a:solidFill>
            </a:endParaRPr>
          </a:p>
        </p:txBody>
      </p:sp>
      <p:sp>
        <p:nvSpPr>
          <p:cNvPr id="1247" name="Google Shape;1247;p76"/>
          <p:cNvSpPr txBox="1"/>
          <p:nvPr/>
        </p:nvSpPr>
        <p:spPr>
          <a:xfrm>
            <a:off x="4668700" y="1369400"/>
            <a:ext cx="2090100" cy="186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300"/>
              </a:spcBef>
              <a:spcAft>
                <a:spcPts val="0"/>
              </a:spcAft>
              <a:buClr>
                <a:srgbClr val="000000"/>
              </a:buClr>
              <a:buSzPts val="1200"/>
              <a:buFont typeface="Arial"/>
              <a:buNone/>
            </a:pPr>
            <a:r>
              <a:rPr b="1" lang="en" sz="1200">
                <a:solidFill>
                  <a:srgbClr val="351C75"/>
                </a:solidFill>
              </a:rPr>
              <a:t>Deployment</a:t>
            </a:r>
            <a:endParaRPr b="1" sz="1200">
              <a:solidFill>
                <a:srgbClr val="351C75"/>
              </a:solidFill>
            </a:endParaRPr>
          </a:p>
          <a:p>
            <a:pPr indent="0" lvl="0" marL="0" marR="0" rtl="0" algn="l">
              <a:lnSpc>
                <a:spcPct val="100000"/>
              </a:lnSpc>
              <a:spcBef>
                <a:spcPts val="300"/>
              </a:spcBef>
              <a:spcAft>
                <a:spcPts val="0"/>
              </a:spcAft>
              <a:buClr>
                <a:srgbClr val="000000"/>
              </a:buClr>
              <a:buSzPts val="1200"/>
              <a:buFont typeface="Arial"/>
              <a:buNone/>
            </a:pPr>
            <a:r>
              <a:rPr b="1" lang="en" sz="1000">
                <a:solidFill>
                  <a:schemeClr val="dk1"/>
                </a:solidFill>
              </a:rPr>
              <a:t>Custom Rules Plugin</a:t>
            </a:r>
            <a:endParaRPr b="1" sz="1000">
              <a:solidFill>
                <a:schemeClr val="dk1"/>
              </a:solidFill>
            </a:endParaRPr>
          </a:p>
          <a:p>
            <a:pPr indent="-153499" lvl="0" marL="269999" marR="0" rtl="0" algn="l">
              <a:lnSpc>
                <a:spcPct val="100000"/>
              </a:lnSpc>
              <a:spcBef>
                <a:spcPts val="0"/>
              </a:spcBef>
              <a:spcAft>
                <a:spcPts val="0"/>
              </a:spcAft>
              <a:buClr>
                <a:schemeClr val="dk1"/>
              </a:buClr>
              <a:buSzPts val="1000"/>
              <a:buChar char="●"/>
            </a:pPr>
            <a:r>
              <a:rPr lang="en" sz="1000">
                <a:solidFill>
                  <a:schemeClr val="dk1"/>
                </a:solidFill>
              </a:rPr>
              <a:t>Jar plugin uploaded and activated via Rest API calls</a:t>
            </a:r>
            <a:endParaRPr sz="1000">
              <a:solidFill>
                <a:schemeClr val="dk1"/>
              </a:solidFill>
            </a:endParaRPr>
          </a:p>
          <a:p>
            <a:pPr indent="0" lvl="0" marL="0" rtl="0" algn="l">
              <a:spcBef>
                <a:spcPts val="0"/>
              </a:spcBef>
              <a:spcAft>
                <a:spcPts val="0"/>
              </a:spcAft>
              <a:buNone/>
            </a:pPr>
            <a:r>
              <a:rPr b="1" lang="en" sz="1000">
                <a:solidFill>
                  <a:schemeClr val="dk1"/>
                </a:solidFill>
              </a:rPr>
              <a:t>Custom Ui Component</a:t>
            </a:r>
            <a:endParaRPr b="1" sz="1000">
              <a:solidFill>
                <a:schemeClr val="dk1"/>
              </a:solidFill>
            </a:endParaRPr>
          </a:p>
          <a:p>
            <a:pPr indent="-153499" lvl="0" marL="269999" rtl="0" algn="l">
              <a:spcBef>
                <a:spcPts val="0"/>
              </a:spcBef>
              <a:spcAft>
                <a:spcPts val="0"/>
              </a:spcAft>
              <a:buClr>
                <a:schemeClr val="dk1"/>
              </a:buClr>
              <a:buSzPts val="1000"/>
              <a:buChar char="●"/>
            </a:pPr>
            <a:r>
              <a:rPr lang="en" sz="1000">
                <a:solidFill>
                  <a:schemeClr val="dk1"/>
                </a:solidFill>
              </a:rPr>
              <a:t>Publish the js bundle to any public url</a:t>
            </a:r>
            <a:endParaRPr b="1"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Workflows</a:t>
            </a:r>
            <a:endParaRPr b="1" sz="1000">
              <a:solidFill>
                <a:schemeClr val="dk1"/>
              </a:solidFill>
            </a:endParaRPr>
          </a:p>
          <a:p>
            <a:pPr indent="-149225" lvl="0" marL="266700" marR="0" rtl="0" algn="l">
              <a:lnSpc>
                <a:spcPct val="100000"/>
              </a:lnSpc>
              <a:spcBef>
                <a:spcPts val="0"/>
              </a:spcBef>
              <a:spcAft>
                <a:spcPts val="0"/>
              </a:spcAft>
              <a:buClr>
                <a:schemeClr val="dk1"/>
              </a:buClr>
              <a:buSzPts val="1000"/>
              <a:buChar char="●"/>
            </a:pPr>
            <a:r>
              <a:rPr lang="en" sz="1000">
                <a:solidFill>
                  <a:schemeClr val="dk1"/>
                </a:solidFill>
              </a:rPr>
              <a:t>Workflows files uploaded to a specific account and retailer(s) via REST API calls</a:t>
            </a:r>
            <a:endParaRPr sz="1000">
              <a:solidFill>
                <a:schemeClr val="dk1"/>
              </a:solidFill>
            </a:endParaRPr>
          </a:p>
          <a:p>
            <a:pPr indent="0" lvl="0" marL="0" marR="0" rtl="0" algn="l">
              <a:lnSpc>
                <a:spcPct val="100000"/>
              </a:lnSpc>
              <a:spcBef>
                <a:spcPts val="0"/>
              </a:spcBef>
              <a:spcAft>
                <a:spcPts val="0"/>
              </a:spcAft>
              <a:buNone/>
            </a:pPr>
            <a:r>
              <a:rPr b="1" lang="en" sz="1000">
                <a:solidFill>
                  <a:schemeClr val="dk1"/>
                </a:solidFill>
              </a:rPr>
              <a:t>Web Apps configuration</a:t>
            </a:r>
            <a:endParaRPr b="1" sz="1000">
              <a:solidFill>
                <a:schemeClr val="dk1"/>
              </a:solidFill>
            </a:endParaRPr>
          </a:p>
          <a:p>
            <a:pPr indent="-153499" lvl="0" marL="269999" marR="0" rtl="0" algn="l">
              <a:lnSpc>
                <a:spcPct val="100000"/>
              </a:lnSpc>
              <a:spcBef>
                <a:spcPts val="0"/>
              </a:spcBef>
              <a:spcAft>
                <a:spcPts val="0"/>
              </a:spcAft>
              <a:buClr>
                <a:schemeClr val="dk1"/>
              </a:buClr>
              <a:buSzPts val="1000"/>
              <a:buChar char="●"/>
            </a:pPr>
            <a:r>
              <a:rPr lang="en" sz="1000">
                <a:solidFill>
                  <a:schemeClr val="dk1"/>
                </a:solidFill>
              </a:rPr>
              <a:t>Create or update settings for web app manifests via GraphQL Api </a:t>
            </a:r>
            <a:endParaRPr sz="1000">
              <a:solidFill>
                <a:schemeClr val="dk1"/>
              </a:solidFill>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Arial"/>
                <a:ea typeface="Arial"/>
                <a:cs typeface="Arial"/>
                <a:sym typeface="Arial"/>
              </a:rPr>
              <a:t> </a:t>
            </a:r>
            <a:endParaRPr b="0" i="0" sz="1000" u="none" cap="none" strike="noStrike">
              <a:solidFill>
                <a:schemeClr val="dk1"/>
              </a:solidFill>
              <a:latin typeface="Arial"/>
              <a:ea typeface="Arial"/>
              <a:cs typeface="Arial"/>
              <a:sym typeface="Arial"/>
            </a:endParaRPr>
          </a:p>
        </p:txBody>
      </p:sp>
      <p:sp>
        <p:nvSpPr>
          <p:cNvPr id="1248" name="Google Shape;1248;p76"/>
          <p:cNvSpPr txBox="1"/>
          <p:nvPr/>
        </p:nvSpPr>
        <p:spPr>
          <a:xfrm>
            <a:off x="6917625" y="1386750"/>
            <a:ext cx="2090100" cy="2215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300"/>
              </a:spcBef>
              <a:spcAft>
                <a:spcPts val="0"/>
              </a:spcAft>
              <a:buClr>
                <a:srgbClr val="000000"/>
              </a:buClr>
              <a:buSzPts val="1200"/>
              <a:buFont typeface="Arial"/>
              <a:buNone/>
            </a:pPr>
            <a:r>
              <a:rPr b="1" lang="en" sz="1200">
                <a:solidFill>
                  <a:srgbClr val="351C75"/>
                </a:solidFill>
              </a:rPr>
              <a:t>CI/CD *</a:t>
            </a:r>
            <a:endParaRPr b="1" sz="1200" u="none" cap="none" strike="noStrike">
              <a:solidFill>
                <a:srgbClr val="351C75"/>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lang="en" sz="1000">
                <a:solidFill>
                  <a:schemeClr val="dk1"/>
                </a:solidFill>
              </a:rPr>
              <a:t>As Fluent is an “API oriented” system, it enables </a:t>
            </a:r>
            <a:r>
              <a:rPr b="1" lang="en" sz="1000">
                <a:solidFill>
                  <a:schemeClr val="dk1"/>
                </a:solidFill>
              </a:rPr>
              <a:t>any CI/CD pipeline to automate the build and deployment</a:t>
            </a:r>
            <a:r>
              <a:rPr lang="en" sz="1000">
                <a:solidFill>
                  <a:schemeClr val="dk1"/>
                </a:solidFill>
              </a:rPr>
              <a:t> of the deliverables on the Fluent accounts.</a:t>
            </a:r>
            <a:endParaRPr sz="1000">
              <a:solidFill>
                <a:schemeClr val="dk1"/>
              </a:solidFill>
            </a:endParaRPr>
          </a:p>
          <a:p>
            <a:pPr indent="0" lvl="0" marL="0" marR="0" rtl="0" algn="l">
              <a:lnSpc>
                <a:spcPct val="100000"/>
              </a:lnSpc>
              <a:spcBef>
                <a:spcPts val="0"/>
              </a:spcBef>
              <a:spcAft>
                <a:spcPts val="0"/>
              </a:spcAft>
              <a:buClr>
                <a:srgbClr val="000000"/>
              </a:buClr>
              <a:buSzPts val="1000"/>
              <a:buFont typeface="Arial"/>
              <a:buNone/>
            </a:pPr>
            <a:r>
              <a:t/>
            </a:r>
            <a:endParaRPr sz="1000">
              <a:solidFill>
                <a:schemeClr val="dk1"/>
              </a:solidFill>
            </a:endParaRPr>
          </a:p>
          <a:p>
            <a:pPr indent="0" lvl="0" marL="0" marR="0" rtl="0" algn="l">
              <a:lnSpc>
                <a:spcPct val="100000"/>
              </a:lnSpc>
              <a:spcBef>
                <a:spcPts val="0"/>
              </a:spcBef>
              <a:spcAft>
                <a:spcPts val="0"/>
              </a:spcAft>
              <a:buClr>
                <a:srgbClr val="000000"/>
              </a:buClr>
              <a:buSzPts val="1000"/>
              <a:buFont typeface="Arial"/>
              <a:buNone/>
            </a:pPr>
            <a:r>
              <a:rPr i="1" lang="en" sz="1000">
                <a:solidFill>
                  <a:schemeClr val="dk1"/>
                </a:solidFill>
              </a:rPr>
              <a:t>A specific Postman collection used by devs to deploy their deliverables, can also be used in the CI/CD pipeline using Newman (the Postman Command Line tool)</a:t>
            </a:r>
            <a:r>
              <a:rPr lang="en" sz="1000">
                <a:solidFill>
                  <a:schemeClr val="dk1"/>
                </a:solidFill>
              </a:rPr>
              <a:t>.</a:t>
            </a:r>
            <a:endParaRPr sz="1000">
              <a:solidFill>
                <a:schemeClr val="dk1"/>
              </a:solidFill>
            </a:endParaRPr>
          </a:p>
          <a:p>
            <a:pPr indent="0" lvl="0" marL="0" marR="0" rtl="0" algn="l">
              <a:lnSpc>
                <a:spcPct val="100000"/>
              </a:lnSpc>
              <a:spcBef>
                <a:spcPts val="0"/>
              </a:spcBef>
              <a:spcAft>
                <a:spcPts val="0"/>
              </a:spcAft>
              <a:buClr>
                <a:srgbClr val="000000"/>
              </a:buClr>
              <a:buSzPts val="1000"/>
              <a:buFont typeface="Arial"/>
              <a:buNone/>
            </a:pPr>
            <a:r>
              <a:t/>
            </a:r>
            <a:endParaRPr i="1" sz="1000">
              <a:solidFill>
                <a:schemeClr val="dk1"/>
              </a:solidFill>
            </a:endParaRPr>
          </a:p>
          <a:p>
            <a:pPr indent="0" lvl="0" marL="0" marR="0" rtl="0" algn="l">
              <a:lnSpc>
                <a:spcPct val="100000"/>
              </a:lnSpc>
              <a:spcBef>
                <a:spcPts val="0"/>
              </a:spcBef>
              <a:spcAft>
                <a:spcPts val="0"/>
              </a:spcAft>
              <a:buClr>
                <a:srgbClr val="000000"/>
              </a:buClr>
              <a:buSzPts val="1000"/>
              <a:buFont typeface="Arial"/>
              <a:buNone/>
            </a:pPr>
            <a:r>
              <a:rPr lang="en" sz="1000">
                <a:solidFill>
                  <a:srgbClr val="351C75"/>
                </a:solidFill>
              </a:rPr>
              <a:t>*</a:t>
            </a:r>
            <a:r>
              <a:rPr lang="en" sz="1000">
                <a:solidFill>
                  <a:schemeClr val="dk1"/>
                </a:solidFill>
              </a:rPr>
              <a:t> CI/CD : Continuous Integration &amp; Continuous Deployment</a:t>
            </a:r>
            <a:endParaRPr b="0" i="0" sz="1000" u="none" cap="none" strike="noStrike">
              <a:solidFill>
                <a:schemeClr val="dk1"/>
              </a:solidFill>
              <a:latin typeface="Arial"/>
              <a:ea typeface="Arial"/>
              <a:cs typeface="Arial"/>
              <a:sym typeface="Arial"/>
            </a:endParaRPr>
          </a:p>
        </p:txBody>
      </p:sp>
      <p:pic>
        <p:nvPicPr>
          <p:cNvPr descr="A picture containing graphical user interface&#10;&#10;Description automatically generated" id="1249" name="Google Shape;1249;p76"/>
          <p:cNvPicPr preferRelativeResize="0"/>
          <p:nvPr/>
        </p:nvPicPr>
        <p:blipFill rotWithShape="1">
          <a:blip r:embed="rId3">
            <a:alphaModFix/>
          </a:blip>
          <a:srcRect b="22360" l="0" r="0" t="0"/>
          <a:stretch/>
        </p:blipFill>
        <p:spPr>
          <a:xfrm>
            <a:off x="170900" y="632202"/>
            <a:ext cx="914400" cy="709925"/>
          </a:xfrm>
          <a:prstGeom prst="rect">
            <a:avLst/>
          </a:prstGeom>
          <a:noFill/>
          <a:ln>
            <a:noFill/>
          </a:ln>
        </p:spPr>
      </p:pic>
      <p:pic>
        <p:nvPicPr>
          <p:cNvPr id="1250" name="Google Shape;1250;p76"/>
          <p:cNvPicPr preferRelativeResize="0"/>
          <p:nvPr/>
        </p:nvPicPr>
        <p:blipFill rotWithShape="1">
          <a:blip r:embed="rId4">
            <a:alphaModFix/>
          </a:blip>
          <a:srcRect b="25811" l="25465" r="24864" t="23616"/>
          <a:stretch/>
        </p:blipFill>
        <p:spPr>
          <a:xfrm>
            <a:off x="6917625" y="886538"/>
            <a:ext cx="447476" cy="455600"/>
          </a:xfrm>
          <a:prstGeom prst="rect">
            <a:avLst/>
          </a:prstGeom>
          <a:noFill/>
          <a:ln>
            <a:noFill/>
          </a:ln>
        </p:spPr>
      </p:pic>
      <p:pic>
        <p:nvPicPr>
          <p:cNvPr descr="Icon&#10;&#10;Description automatically generated" id="1251" name="Google Shape;1251;p76"/>
          <p:cNvPicPr preferRelativeResize="0"/>
          <p:nvPr/>
        </p:nvPicPr>
        <p:blipFill rotWithShape="1">
          <a:blip r:embed="rId5">
            <a:alphaModFix/>
          </a:blip>
          <a:srcRect b="19282" l="23135" r="24368" t="24287"/>
          <a:stretch/>
        </p:blipFill>
        <p:spPr>
          <a:xfrm>
            <a:off x="2566623" y="817299"/>
            <a:ext cx="552653" cy="594076"/>
          </a:xfrm>
          <a:prstGeom prst="rect">
            <a:avLst/>
          </a:prstGeom>
          <a:noFill/>
          <a:ln>
            <a:noFill/>
          </a:ln>
        </p:spPr>
      </p:pic>
      <p:sp>
        <p:nvSpPr>
          <p:cNvPr id="1252" name="Google Shape;1252;p76"/>
          <p:cNvSpPr/>
          <p:nvPr/>
        </p:nvSpPr>
        <p:spPr>
          <a:xfrm>
            <a:off x="0" y="4057275"/>
            <a:ext cx="9144000" cy="897000"/>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l">
              <a:lnSpc>
                <a:spcPct val="100000"/>
              </a:lnSpc>
              <a:spcBef>
                <a:spcPts val="0"/>
              </a:spcBef>
              <a:spcAft>
                <a:spcPts val="0"/>
              </a:spcAft>
              <a:buClr>
                <a:srgbClr val="000000"/>
              </a:buClr>
              <a:buSzPts val="1400"/>
              <a:buFont typeface="Arial"/>
              <a:buNone/>
            </a:pPr>
            <a:r>
              <a:rPr b="1" lang="en" sz="1000">
                <a:solidFill>
                  <a:schemeClr val="dk2"/>
                </a:solidFill>
              </a:rPr>
              <a:t>Important Points</a:t>
            </a:r>
            <a:endParaRPr sz="1000">
              <a:solidFill>
                <a:schemeClr val="dk2"/>
              </a:solidFill>
            </a:endParaRPr>
          </a:p>
          <a:p>
            <a:pPr indent="-153501" lvl="0" marL="360000" marR="0" rtl="0" algn="l">
              <a:lnSpc>
                <a:spcPct val="100000"/>
              </a:lnSpc>
              <a:spcBef>
                <a:spcPts val="0"/>
              </a:spcBef>
              <a:spcAft>
                <a:spcPts val="0"/>
              </a:spcAft>
              <a:buClr>
                <a:schemeClr val="dk2"/>
              </a:buClr>
              <a:buSzPts val="1000"/>
              <a:buChar char="●"/>
            </a:pPr>
            <a:r>
              <a:rPr lang="en" sz="1000">
                <a:solidFill>
                  <a:schemeClr val="dk2"/>
                </a:solidFill>
              </a:rPr>
              <a:t>Plugins are available at the Account level, ie. across all the retailers.</a:t>
            </a:r>
            <a:endParaRPr sz="1000">
              <a:solidFill>
                <a:schemeClr val="dk2"/>
              </a:solidFill>
            </a:endParaRPr>
          </a:p>
          <a:p>
            <a:pPr indent="-153501" lvl="0" marL="360000" marR="0" rtl="0" algn="l">
              <a:lnSpc>
                <a:spcPct val="100000"/>
              </a:lnSpc>
              <a:spcBef>
                <a:spcPts val="0"/>
              </a:spcBef>
              <a:spcAft>
                <a:spcPts val="0"/>
              </a:spcAft>
              <a:buClr>
                <a:schemeClr val="dk2"/>
              </a:buClr>
              <a:buSzPts val="1000"/>
              <a:buChar char="●"/>
            </a:pPr>
            <a:r>
              <a:rPr lang="en" sz="1000">
                <a:solidFill>
                  <a:schemeClr val="dk2"/>
                </a:solidFill>
              </a:rPr>
              <a:t>Workflows (business logic) are pushed for a specific retailer. A template can be used for multiple retailers.</a:t>
            </a:r>
            <a:endParaRPr sz="1000">
              <a:solidFill>
                <a:schemeClr val="dk2"/>
              </a:solidFill>
            </a:endParaRPr>
          </a:p>
          <a:p>
            <a:pPr indent="-153501" lvl="0" marL="360000" marR="0" rtl="0" algn="l">
              <a:lnSpc>
                <a:spcPct val="100000"/>
              </a:lnSpc>
              <a:spcBef>
                <a:spcPts val="0"/>
              </a:spcBef>
              <a:spcAft>
                <a:spcPts val="0"/>
              </a:spcAft>
              <a:buClr>
                <a:schemeClr val="dk2"/>
              </a:buClr>
              <a:buSzPts val="1000"/>
              <a:buChar char="●"/>
            </a:pPr>
            <a:r>
              <a:rPr lang="en" sz="1000">
                <a:solidFill>
                  <a:schemeClr val="dk2"/>
                </a:solidFill>
              </a:rPr>
              <a:t>Any CI/CD system can be used as far as it can trigger the Fluent APIs</a:t>
            </a:r>
            <a:endParaRPr sz="1000">
              <a:solidFill>
                <a:schemeClr val="dk2"/>
              </a:solidFill>
            </a:endParaRPr>
          </a:p>
        </p:txBody>
      </p:sp>
      <p:pic>
        <p:nvPicPr>
          <p:cNvPr descr="Logo&#10;&#10;Description automatically generated" id="1253" name="Google Shape;1253;p76"/>
          <p:cNvPicPr preferRelativeResize="0"/>
          <p:nvPr/>
        </p:nvPicPr>
        <p:blipFill rotWithShape="1">
          <a:blip r:embed="rId6">
            <a:alphaModFix/>
          </a:blip>
          <a:srcRect b="0" l="0" r="0" t="0"/>
          <a:stretch/>
        </p:blipFill>
        <p:spPr>
          <a:xfrm>
            <a:off x="4454098" y="737227"/>
            <a:ext cx="754225" cy="7542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8" name="Shape 1258"/>
        <p:cNvGrpSpPr/>
        <p:nvPr/>
      </p:nvGrpSpPr>
      <p:grpSpPr>
        <a:xfrm>
          <a:off x="0" y="0"/>
          <a:ext cx="0" cy="0"/>
          <a:chOff x="0" y="0"/>
          <a:chExt cx="0" cy="0"/>
        </a:xfrm>
      </p:grpSpPr>
      <p:sp>
        <p:nvSpPr>
          <p:cNvPr id="1259" name="Google Shape;1259;p77"/>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7937" rtl="0" algn="l">
              <a:lnSpc>
                <a:spcPct val="100000"/>
              </a:lnSpc>
              <a:spcBef>
                <a:spcPts val="300"/>
              </a:spcBef>
              <a:spcAft>
                <a:spcPts val="0"/>
              </a:spcAft>
              <a:buSzPct val="142856"/>
              <a:buNone/>
            </a:pPr>
            <a:r>
              <a:rPr lang="en">
                <a:solidFill>
                  <a:srgbClr val="0096D7"/>
                </a:solidFill>
              </a:rPr>
              <a:t>Fluent LaunchPad - Rapid provisioning</a:t>
            </a:r>
            <a:endParaRPr>
              <a:solidFill>
                <a:srgbClr val="0096D7"/>
              </a:solidFill>
            </a:endParaRPr>
          </a:p>
        </p:txBody>
      </p:sp>
      <p:sp>
        <p:nvSpPr>
          <p:cNvPr id="1260" name="Google Shape;1260;p7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
              <a:t>Deployment &amp; Fast-Track Tools</a:t>
            </a:r>
            <a:endParaRPr/>
          </a:p>
        </p:txBody>
      </p:sp>
      <p:pic>
        <p:nvPicPr>
          <p:cNvPr id="1261" name="Google Shape;1261;p77"/>
          <p:cNvPicPr preferRelativeResize="0"/>
          <p:nvPr/>
        </p:nvPicPr>
        <p:blipFill>
          <a:blip r:embed="rId3">
            <a:alphaModFix/>
          </a:blip>
          <a:stretch>
            <a:fillRect/>
          </a:stretch>
        </p:blipFill>
        <p:spPr>
          <a:xfrm>
            <a:off x="-137050" y="966000"/>
            <a:ext cx="6509826" cy="3973475"/>
          </a:xfrm>
          <a:prstGeom prst="rect">
            <a:avLst/>
          </a:prstGeom>
          <a:noFill/>
          <a:ln>
            <a:noFill/>
          </a:ln>
        </p:spPr>
      </p:pic>
      <p:sp>
        <p:nvSpPr>
          <p:cNvPr id="1262" name="Google Shape;1262;p77"/>
          <p:cNvSpPr txBox="1"/>
          <p:nvPr/>
        </p:nvSpPr>
        <p:spPr>
          <a:xfrm>
            <a:off x="6199550" y="1170900"/>
            <a:ext cx="2959800" cy="34038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rgbClr val="00A9E0"/>
              </a:buClr>
              <a:buSzPts val="1200"/>
              <a:buFont typeface="Lato"/>
              <a:buChar char="●"/>
            </a:pPr>
            <a:r>
              <a:rPr lang="en" sz="1200">
                <a:latin typeface="Lato"/>
                <a:ea typeface="Lato"/>
                <a:cs typeface="Lato"/>
                <a:sym typeface="Lato"/>
              </a:rPr>
              <a:t>LaunchPad is a Smart Postman Collection, which enables quick and easy provisioning of a Fluent Account.</a:t>
            </a:r>
            <a:endParaRPr sz="1200">
              <a:latin typeface="Lato"/>
              <a:ea typeface="Lato"/>
              <a:cs typeface="Lato"/>
              <a:sym typeface="Lato"/>
            </a:endParaRPr>
          </a:p>
          <a:p>
            <a:pPr indent="-304800" lvl="0" marL="457200" rtl="0" algn="l">
              <a:lnSpc>
                <a:spcPct val="115000"/>
              </a:lnSpc>
              <a:spcBef>
                <a:spcPts val="1000"/>
              </a:spcBef>
              <a:spcAft>
                <a:spcPts val="0"/>
              </a:spcAft>
              <a:buClr>
                <a:srgbClr val="00A9E0"/>
              </a:buClr>
              <a:buSzPts val="1200"/>
              <a:buFont typeface="Lato"/>
              <a:buChar char="●"/>
            </a:pPr>
            <a:r>
              <a:rPr lang="en" sz="1200">
                <a:latin typeface="Lato"/>
                <a:ea typeface="Lato"/>
                <a:cs typeface="Lato"/>
                <a:sym typeface="Lato"/>
              </a:rPr>
              <a:t>It works by providing Data Files, which contain all the necessary information to fully provision an account for end to end functionality across the platform.</a:t>
            </a:r>
            <a:endParaRPr sz="1200">
              <a:latin typeface="Lato"/>
              <a:ea typeface="Lato"/>
              <a:cs typeface="Lato"/>
              <a:sym typeface="Lato"/>
            </a:endParaRPr>
          </a:p>
          <a:p>
            <a:pPr indent="-304800" lvl="0" marL="457200" rtl="0" algn="l">
              <a:lnSpc>
                <a:spcPct val="115000"/>
              </a:lnSpc>
              <a:spcBef>
                <a:spcPts val="1000"/>
              </a:spcBef>
              <a:spcAft>
                <a:spcPts val="1000"/>
              </a:spcAft>
              <a:buClr>
                <a:srgbClr val="00A9E0"/>
              </a:buClr>
              <a:buSzPts val="1200"/>
              <a:buFont typeface="Lato"/>
              <a:buChar char="●"/>
            </a:pPr>
            <a:r>
              <a:rPr lang="en" sz="1200">
                <a:latin typeface="Lato"/>
                <a:ea typeface="Lato"/>
                <a:cs typeface="Lato"/>
                <a:sym typeface="Lato"/>
              </a:rPr>
              <a:t>It can be used via the Postman Runner UI, or via newman, the Postman CLI.</a:t>
            </a:r>
            <a:endParaRPr sz="1200">
              <a:latin typeface="Lato"/>
              <a:ea typeface="Lato"/>
              <a:cs typeface="Lato"/>
              <a:sym typeface="Lato"/>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6" name="Shape 1266"/>
        <p:cNvGrpSpPr/>
        <p:nvPr/>
      </p:nvGrpSpPr>
      <p:grpSpPr>
        <a:xfrm>
          <a:off x="0" y="0"/>
          <a:ext cx="0" cy="0"/>
          <a:chOff x="0" y="0"/>
          <a:chExt cx="0" cy="0"/>
        </a:xfrm>
      </p:grpSpPr>
      <p:sp>
        <p:nvSpPr>
          <p:cNvPr id="1267" name="Google Shape;1267;p78"/>
          <p:cNvSpPr txBox="1"/>
          <p:nvPr>
            <p:ph type="title"/>
          </p:nvPr>
        </p:nvSpPr>
        <p:spPr>
          <a:xfrm>
            <a:off x="234675" y="176125"/>
            <a:ext cx="8520600" cy="69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rgbClr val="701C7F"/>
                </a:solidFill>
              </a:rPr>
              <a:t>Initial</a:t>
            </a:r>
            <a:r>
              <a:rPr lang="en">
                <a:solidFill>
                  <a:srgbClr val="701C7F"/>
                </a:solidFill>
              </a:rPr>
              <a:t> Account Setup </a:t>
            </a:r>
            <a:endParaRPr>
              <a:solidFill>
                <a:srgbClr val="701C7F"/>
              </a:solidFill>
            </a:endParaRPr>
          </a:p>
        </p:txBody>
      </p:sp>
      <p:sp>
        <p:nvSpPr>
          <p:cNvPr id="1268" name="Google Shape;1268;p78"/>
          <p:cNvSpPr txBox="1"/>
          <p:nvPr/>
        </p:nvSpPr>
        <p:spPr>
          <a:xfrm>
            <a:off x="311700" y="4445100"/>
            <a:ext cx="7091700" cy="69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A9E0"/>
              </a:solidFill>
              <a:latin typeface="Arial"/>
              <a:ea typeface="Arial"/>
              <a:cs typeface="Arial"/>
              <a:sym typeface="Arial"/>
            </a:endParaRPr>
          </a:p>
        </p:txBody>
      </p:sp>
      <p:sp>
        <p:nvSpPr>
          <p:cNvPr id="1269" name="Google Shape;1269;p78"/>
          <p:cNvSpPr txBox="1"/>
          <p:nvPr/>
        </p:nvSpPr>
        <p:spPr>
          <a:xfrm>
            <a:off x="8707877" y="4826050"/>
            <a:ext cx="397500" cy="2412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 sz="800" u="none" cap="none" strike="noStrike">
                <a:solidFill>
                  <a:srgbClr val="D9D9D9"/>
                </a:solidFill>
                <a:latin typeface="Arial"/>
                <a:ea typeface="Arial"/>
                <a:cs typeface="Arial"/>
                <a:sym typeface="Arial"/>
              </a:rPr>
              <a:t>‹#›</a:t>
            </a:fld>
            <a:endParaRPr b="0" i="0" sz="800" u="none" cap="none" strike="noStrike">
              <a:solidFill>
                <a:srgbClr val="D9D9D9"/>
              </a:solidFill>
              <a:latin typeface="Arial"/>
              <a:ea typeface="Arial"/>
              <a:cs typeface="Arial"/>
              <a:sym typeface="Arial"/>
            </a:endParaRPr>
          </a:p>
        </p:txBody>
      </p:sp>
      <p:sp>
        <p:nvSpPr>
          <p:cNvPr id="1270" name="Google Shape;1270;p78"/>
          <p:cNvSpPr/>
          <p:nvPr/>
        </p:nvSpPr>
        <p:spPr>
          <a:xfrm>
            <a:off x="796200" y="1893726"/>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0077C8"/>
                </a:solidFill>
                <a:latin typeface="Lato"/>
                <a:ea typeface="Lato"/>
                <a:cs typeface="Lato"/>
                <a:sym typeface="Lato"/>
              </a:rPr>
              <a:t>Step 1: Create each Retailer</a:t>
            </a:r>
            <a:endParaRPr b="0" i="0" sz="900" u="none" cap="none" strike="noStrike">
              <a:solidFill>
                <a:srgbClr val="0077C8"/>
              </a:solidFill>
              <a:latin typeface="Lato"/>
              <a:ea typeface="Lato"/>
              <a:cs typeface="Lato"/>
              <a:sym typeface="Lato"/>
            </a:endParaRPr>
          </a:p>
        </p:txBody>
      </p:sp>
      <p:sp>
        <p:nvSpPr>
          <p:cNvPr id="1271" name="Google Shape;1271;p78"/>
          <p:cNvSpPr/>
          <p:nvPr/>
        </p:nvSpPr>
        <p:spPr>
          <a:xfrm>
            <a:off x="4076875" y="1893726"/>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0077C8"/>
                </a:solidFill>
                <a:latin typeface="Lato"/>
                <a:ea typeface="Lato"/>
                <a:cs typeface="Lato"/>
                <a:sym typeface="Lato"/>
              </a:rPr>
              <a:t>Step 2: Initialise Account</a:t>
            </a:r>
            <a:endParaRPr b="0" i="0" sz="900" u="none" cap="none" strike="noStrike">
              <a:solidFill>
                <a:srgbClr val="0077C8"/>
              </a:solidFill>
              <a:latin typeface="Lato"/>
              <a:ea typeface="Lato"/>
              <a:cs typeface="Lato"/>
              <a:sym typeface="Lato"/>
            </a:endParaRPr>
          </a:p>
        </p:txBody>
      </p:sp>
      <p:sp>
        <p:nvSpPr>
          <p:cNvPr id="1272" name="Google Shape;1272;p78"/>
          <p:cNvSpPr/>
          <p:nvPr/>
        </p:nvSpPr>
        <p:spPr>
          <a:xfrm>
            <a:off x="7128950" y="1817526"/>
            <a:ext cx="996600" cy="381900"/>
          </a:xfrm>
          <a:prstGeom prst="roundRect">
            <a:avLst>
              <a:gd fmla="val 35482" name="adj"/>
            </a:avLst>
          </a:prstGeom>
          <a:solidFill>
            <a:srgbClr val="FFFFFF"/>
          </a:solidFill>
          <a:ln cap="flat" cmpd="sng" w="9525">
            <a:solidFill>
              <a:srgbClr val="0077C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0077C8"/>
                </a:solidFill>
                <a:latin typeface="Lato"/>
                <a:ea typeface="Lato"/>
                <a:cs typeface="Lato"/>
                <a:sym typeface="Lato"/>
              </a:rPr>
              <a:t>Step 3: Initialise each Retailer</a:t>
            </a:r>
            <a:endParaRPr b="0" i="0" sz="900" u="none" cap="none" strike="noStrike">
              <a:solidFill>
                <a:srgbClr val="0077C8"/>
              </a:solidFill>
              <a:latin typeface="Lato"/>
              <a:ea typeface="Lato"/>
              <a:cs typeface="Lato"/>
              <a:sym typeface="Lato"/>
            </a:endParaRPr>
          </a:p>
        </p:txBody>
      </p:sp>
      <p:sp>
        <p:nvSpPr>
          <p:cNvPr id="1273" name="Google Shape;1273;p78"/>
          <p:cNvSpPr txBox="1"/>
          <p:nvPr/>
        </p:nvSpPr>
        <p:spPr>
          <a:xfrm>
            <a:off x="83100" y="2462400"/>
            <a:ext cx="2880000" cy="288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For each Retailer in the Retailers File:</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Job</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Batch</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Poll Get Batch until status COMPLETE</a:t>
            </a:r>
            <a:endParaRPr b="0" i="0" sz="900" u="none" cap="none" strike="noStrike">
              <a:solidFill>
                <a:srgbClr val="000000"/>
              </a:solidFill>
              <a:latin typeface="Arial"/>
              <a:ea typeface="Arial"/>
              <a:cs typeface="Arial"/>
              <a:sym typeface="Arial"/>
            </a:endParaRPr>
          </a:p>
        </p:txBody>
      </p:sp>
      <p:sp>
        <p:nvSpPr>
          <p:cNvPr id="1274" name="Google Shape;1274;p78"/>
          <p:cNvSpPr txBox="1"/>
          <p:nvPr/>
        </p:nvSpPr>
        <p:spPr>
          <a:xfrm>
            <a:off x="3135175" y="2462400"/>
            <a:ext cx="2880000" cy="288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Initialise the Account:</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Assign GRAPHQL Role to Default Account Admin</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new STORE_ASSISTANT role</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new SUPER_ADMIN_USER role</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new Account Superuser</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Configure OMX UX Framework in Fluent OMS (manifest + lang)</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Enable GI (GI + Batch Enhancement)</a:t>
            </a:r>
            <a:endParaRPr b="0" i="0" sz="900" u="none" cap="none" strike="noStrike">
              <a:solidFill>
                <a:srgbClr val="000000"/>
              </a:solidFill>
              <a:latin typeface="Arial"/>
              <a:ea typeface="Arial"/>
              <a:cs typeface="Arial"/>
              <a:sym typeface="Arial"/>
            </a:endParaRPr>
          </a:p>
        </p:txBody>
      </p:sp>
      <p:sp>
        <p:nvSpPr>
          <p:cNvPr id="1275" name="Google Shape;1275;p78"/>
          <p:cNvSpPr txBox="1"/>
          <p:nvPr/>
        </p:nvSpPr>
        <p:spPr>
          <a:xfrm>
            <a:off x="6187250" y="2462400"/>
            <a:ext cx="2880000" cy="2880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Arial"/>
                <a:ea typeface="Arial"/>
                <a:cs typeface="Arial"/>
                <a:sym typeface="Arial"/>
              </a:rPr>
              <a:t>For each created Retailer:</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Assign SUPER_ADMIN_USER role to Retailer User</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Assign ORCHESTRATION_ADMIN to Retailer User</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Assign GRAPHQL Role to Rubix User</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Activate OMX Workflow Framework (Rubix + Wave)</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Configure Pick Pack Lists (GI at Retailer (WA), Allow Article After Pack)</a:t>
            </a:r>
            <a:endParaRPr b="0" i="0" sz="900" u="none" cap="none" strike="noStrike">
              <a:solidFill>
                <a:srgbClr val="000000"/>
              </a:solidFill>
              <a:latin typeface="Arial"/>
              <a:ea typeface="Arial"/>
              <a:cs typeface="Arial"/>
              <a:sym typeface="Arial"/>
            </a:endParaRPr>
          </a:p>
          <a:p>
            <a:pPr indent="-285750" lvl="0" marL="457200" marR="0" rtl="0" algn="l">
              <a:lnSpc>
                <a:spcPct val="100000"/>
              </a:lnSpc>
              <a:spcBef>
                <a:spcPts val="0"/>
              </a:spcBef>
              <a:spcAft>
                <a:spcPts val="0"/>
              </a:spcAft>
              <a:buClr>
                <a:srgbClr val="000000"/>
              </a:buClr>
              <a:buSzPts val="900"/>
              <a:buFont typeface="Arial"/>
              <a:buChar char="●"/>
            </a:pPr>
            <a:r>
              <a:rPr b="0" i="0" lang="en" sz="900" u="none" cap="none" strike="noStrike">
                <a:solidFill>
                  <a:srgbClr val="000000"/>
                </a:solidFill>
                <a:latin typeface="Arial"/>
                <a:ea typeface="Arial"/>
                <a:cs typeface="Arial"/>
                <a:sym typeface="Arial"/>
              </a:rPr>
              <a:t>Create Reject Location &amp; Demo Carrier</a:t>
            </a:r>
            <a:endParaRPr b="0" i="0" sz="900" u="none" cap="none" strike="noStrike">
              <a:solidFill>
                <a:srgbClr val="000000"/>
              </a:solidFill>
              <a:latin typeface="Arial"/>
              <a:ea typeface="Arial"/>
              <a:cs typeface="Arial"/>
              <a:sym typeface="Arial"/>
            </a:endParaRPr>
          </a:p>
        </p:txBody>
      </p:sp>
      <p:sp>
        <p:nvSpPr>
          <p:cNvPr id="1276" name="Google Shape;1276;p78"/>
          <p:cNvSpPr txBox="1"/>
          <p:nvPr/>
        </p:nvSpPr>
        <p:spPr>
          <a:xfrm>
            <a:off x="418850" y="595200"/>
            <a:ext cx="57684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rgbClr val="741B47"/>
                </a:solidFill>
              </a:rPr>
              <a:t>Prerequisites</a:t>
            </a:r>
            <a:endParaRPr b="1" sz="1000">
              <a:solidFill>
                <a:srgbClr val="741B47"/>
              </a:solidFill>
            </a:endParaRPr>
          </a:p>
          <a:p>
            <a:pPr indent="-292100" lvl="0" marL="457200" rtl="0" algn="l">
              <a:spcBef>
                <a:spcPts val="0"/>
              </a:spcBef>
              <a:spcAft>
                <a:spcPts val="0"/>
              </a:spcAft>
              <a:buSzPts val="1000"/>
              <a:buChar char="●"/>
            </a:pPr>
            <a:r>
              <a:rPr lang="en" sz="1000"/>
              <a:t>Determine the logical </a:t>
            </a:r>
            <a:r>
              <a:rPr lang="en" sz="1000"/>
              <a:t>division. (Account and retailers)</a:t>
            </a:r>
            <a:endParaRPr sz="1000"/>
          </a:p>
          <a:p>
            <a:pPr indent="-292100" lvl="0" marL="457200" rtl="0" algn="l">
              <a:spcBef>
                <a:spcPts val="0"/>
              </a:spcBef>
              <a:spcAft>
                <a:spcPts val="0"/>
              </a:spcAft>
              <a:buSzPts val="1000"/>
              <a:buChar char="●"/>
            </a:pPr>
            <a:r>
              <a:rPr lang="en" sz="1000"/>
              <a:t>OOTB Workflows are provided to the SI as a starting point</a:t>
            </a:r>
            <a:endParaRPr sz="1000"/>
          </a:p>
          <a:p>
            <a:pPr indent="-292100" lvl="0" marL="457200" rtl="0" algn="l">
              <a:spcBef>
                <a:spcPts val="0"/>
              </a:spcBef>
              <a:spcAft>
                <a:spcPts val="0"/>
              </a:spcAft>
              <a:buSzPts val="1000"/>
              <a:buChar char="●"/>
            </a:pPr>
            <a:r>
              <a:rPr lang="en" sz="1000"/>
              <a:t>BA work with the business to determine the business requirements: workflows/rules…</a:t>
            </a:r>
            <a:endParaRPr sz="1000"/>
          </a:p>
          <a:p>
            <a:pPr indent="-292100" lvl="0" marL="457200" rtl="0" algn="l">
              <a:spcBef>
                <a:spcPts val="0"/>
              </a:spcBef>
              <a:spcAft>
                <a:spcPts val="0"/>
              </a:spcAft>
              <a:buClr>
                <a:schemeClr val="dk1"/>
              </a:buClr>
              <a:buSzPts val="1000"/>
              <a:buChar char="●"/>
            </a:pPr>
            <a:r>
              <a:rPr lang="en" sz="1000">
                <a:solidFill>
                  <a:schemeClr val="dk1"/>
                </a:solidFill>
              </a:rPr>
              <a:t>LaunchPad tool provided by ES can be used for the initial setup</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0" rtl="0" algn="l">
              <a:spcBef>
                <a:spcPts val="0"/>
              </a:spcBef>
              <a:spcAft>
                <a:spcPts val="0"/>
              </a:spcAft>
              <a:buNone/>
            </a:pPr>
            <a:r>
              <a:t/>
            </a:r>
            <a:endParaRPr sz="1000">
              <a:solidFill>
                <a:schemeClr val="dk1"/>
              </a:solidFill>
            </a:endParaRPr>
          </a:p>
          <a:p>
            <a:pPr indent="0" lvl="0" marL="457200" rtl="0" algn="l">
              <a:spcBef>
                <a:spcPts val="0"/>
              </a:spcBef>
              <a:spcAft>
                <a:spcPts val="0"/>
              </a:spcAft>
              <a:buNone/>
            </a:pPr>
            <a:r>
              <a:t/>
            </a:r>
            <a:endParaRPr sz="1000"/>
          </a:p>
        </p:txBody>
      </p:sp>
      <p:sp>
        <p:nvSpPr>
          <p:cNvPr id="1277" name="Google Shape;1277;p78"/>
          <p:cNvSpPr txBox="1"/>
          <p:nvPr/>
        </p:nvSpPr>
        <p:spPr>
          <a:xfrm>
            <a:off x="-97075" y="1555025"/>
            <a:ext cx="5768400" cy="3387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0"/>
              </a:spcAft>
              <a:buNone/>
            </a:pPr>
            <a:r>
              <a:rPr b="1" lang="en" sz="1000">
                <a:solidFill>
                  <a:srgbClr val="741B47"/>
                </a:solidFill>
              </a:rPr>
              <a:t>Generic Setup steps</a:t>
            </a:r>
            <a:endParaRPr b="1" sz="1000">
              <a:solidFill>
                <a:srgbClr val="741B47"/>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030A0"/>
        </a:solidFill>
      </p:bgPr>
    </p:bg>
    <p:spTree>
      <p:nvGrpSpPr>
        <p:cNvPr id="1281" name="Shape 1281"/>
        <p:cNvGrpSpPr/>
        <p:nvPr/>
      </p:nvGrpSpPr>
      <p:grpSpPr>
        <a:xfrm>
          <a:off x="0" y="0"/>
          <a:ext cx="0" cy="0"/>
          <a:chOff x="0" y="0"/>
          <a:chExt cx="0" cy="0"/>
        </a:xfrm>
      </p:grpSpPr>
      <p:sp>
        <p:nvSpPr>
          <p:cNvPr id="1282" name="Google Shape;1282;p79"/>
          <p:cNvSpPr txBox="1"/>
          <p:nvPr>
            <p:ph idx="1" type="body"/>
          </p:nvPr>
        </p:nvSpPr>
        <p:spPr>
          <a:xfrm>
            <a:off x="360761" y="1857375"/>
            <a:ext cx="5886600" cy="16203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2500"/>
              <a:buNone/>
            </a:pPr>
            <a:r>
              <a:rPr lang="en" sz="3200">
                <a:solidFill>
                  <a:srgbClr val="FFFFFF"/>
                </a:solidFill>
              </a:rPr>
              <a:t>Single Sign On</a:t>
            </a:r>
            <a:endParaRPr sz="3200">
              <a:solidFill>
                <a:srgbClr val="FFFFFF"/>
              </a:solidFill>
            </a:endParaRPr>
          </a:p>
        </p:txBody>
      </p:sp>
      <p:sp>
        <p:nvSpPr>
          <p:cNvPr id="1283" name="Google Shape;1283;p79"/>
          <p:cNvSpPr txBox="1"/>
          <p:nvPr/>
        </p:nvSpPr>
        <p:spPr>
          <a:xfrm>
            <a:off x="0" y="4901157"/>
            <a:ext cx="354300" cy="238800"/>
          </a:xfrm>
          <a:prstGeom prst="rect">
            <a:avLst/>
          </a:prstGeom>
          <a:noFill/>
          <a:ln>
            <a:noFill/>
          </a:ln>
        </p:spPr>
        <p:txBody>
          <a:bodyPr anchorCtr="0" anchor="t" bIns="45700" lIns="91425" spcFirstLastPara="1" rIns="90000" wrap="square" tIns="45700">
            <a:normAutofit lnSpcReduction="20000"/>
          </a:bodyPr>
          <a:lstStyle/>
          <a:p>
            <a:pPr indent="-177800" lvl="0" marL="177800" marR="0" rtl="0" algn="l">
              <a:lnSpc>
                <a:spcPct val="100000"/>
              </a:lnSpc>
              <a:spcBef>
                <a:spcPts val="0"/>
              </a:spcBef>
              <a:spcAft>
                <a:spcPts val="0"/>
              </a:spcAft>
              <a:buClr>
                <a:schemeClr val="lt1"/>
              </a:buClr>
              <a:buSzPts val="2100"/>
              <a:buFont typeface="Arial"/>
              <a:buNone/>
            </a:pPr>
            <a:r>
              <a:rPr b="1" i="0" lang="en" sz="1000" u="none" cap="none" strike="noStrike">
                <a:solidFill>
                  <a:schemeClr val="lt1"/>
                </a:solidFill>
                <a:latin typeface="Arial"/>
                <a:ea typeface="Arial"/>
                <a:cs typeface="Arial"/>
                <a:sym typeface="Arial"/>
              </a:rPr>
              <a:t>02</a:t>
            </a:r>
            <a:endParaRPr sz="11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87" name="Shape 1287"/>
        <p:cNvGrpSpPr/>
        <p:nvPr/>
      </p:nvGrpSpPr>
      <p:grpSpPr>
        <a:xfrm>
          <a:off x="0" y="0"/>
          <a:ext cx="0" cy="0"/>
          <a:chOff x="0" y="0"/>
          <a:chExt cx="0" cy="0"/>
        </a:xfrm>
      </p:grpSpPr>
      <p:sp>
        <p:nvSpPr>
          <p:cNvPr id="1288" name="Google Shape;1288;p80"/>
          <p:cNvSpPr txBox="1"/>
          <p:nvPr/>
        </p:nvSpPr>
        <p:spPr>
          <a:xfrm>
            <a:off x="475375" y="1280700"/>
            <a:ext cx="6765900" cy="2582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3500">
                <a:solidFill>
                  <a:schemeClr val="dk1"/>
                </a:solidFill>
                <a:latin typeface="Inter SemiBold"/>
                <a:ea typeface="Inter SemiBold"/>
                <a:cs typeface="Inter SemiBold"/>
                <a:sym typeface="Inter SemiBold"/>
              </a:rPr>
              <a:t>Single Sign-On </a:t>
            </a:r>
            <a:br>
              <a:rPr lang="en" sz="3500">
                <a:solidFill>
                  <a:schemeClr val="dk1"/>
                </a:solidFill>
                <a:latin typeface="Inter SemiBold"/>
                <a:ea typeface="Inter SemiBold"/>
                <a:cs typeface="Inter SemiBold"/>
                <a:sym typeface="Inter SemiBold"/>
              </a:rPr>
            </a:br>
            <a:r>
              <a:rPr lang="en" sz="3500">
                <a:solidFill>
                  <a:schemeClr val="dk1"/>
                </a:solidFill>
                <a:latin typeface="Inter SemiBold"/>
                <a:ea typeface="Inter SemiBold"/>
                <a:cs typeface="Inter SemiBold"/>
                <a:sym typeface="Inter SemiBold"/>
              </a:rPr>
              <a:t>allows </a:t>
            </a:r>
            <a:r>
              <a:rPr lang="en" sz="3500">
                <a:solidFill>
                  <a:schemeClr val="accent6"/>
                </a:solidFill>
                <a:latin typeface="Inter SemiBold"/>
                <a:ea typeface="Inter SemiBold"/>
                <a:cs typeface="Inter SemiBold"/>
                <a:sym typeface="Inter SemiBold"/>
              </a:rPr>
              <a:t>one set of login credentials</a:t>
            </a:r>
            <a:r>
              <a:rPr lang="en" sz="3500">
                <a:solidFill>
                  <a:schemeClr val="dk1"/>
                </a:solidFill>
                <a:latin typeface="Inter SemiBold"/>
                <a:ea typeface="Inter SemiBold"/>
                <a:cs typeface="Inter SemiBold"/>
                <a:sym typeface="Inter SemiBold"/>
              </a:rPr>
              <a:t> to access </a:t>
            </a:r>
            <a:br>
              <a:rPr lang="en" sz="3500">
                <a:solidFill>
                  <a:schemeClr val="dk1"/>
                </a:solidFill>
                <a:latin typeface="Inter SemiBold"/>
                <a:ea typeface="Inter SemiBold"/>
                <a:cs typeface="Inter SemiBold"/>
                <a:sym typeface="Inter SemiBold"/>
              </a:rPr>
            </a:br>
            <a:r>
              <a:rPr lang="en" sz="3500">
                <a:solidFill>
                  <a:schemeClr val="dk1"/>
                </a:solidFill>
                <a:latin typeface="Inter SemiBold"/>
                <a:ea typeface="Inter SemiBold"/>
                <a:cs typeface="Inter SemiBold"/>
                <a:sym typeface="Inter SemiBold"/>
              </a:rPr>
              <a:t>multiple Fluent applications</a:t>
            </a:r>
            <a:endParaRPr sz="3700">
              <a:latin typeface="Inter SemiBold"/>
              <a:ea typeface="Inter SemiBold"/>
              <a:cs typeface="Inter SemiBold"/>
              <a:sym typeface="Inter SemiBo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sp>
        <p:nvSpPr>
          <p:cNvPr id="1293" name="Google Shape;1293;p81"/>
          <p:cNvSpPr/>
          <p:nvPr/>
        </p:nvSpPr>
        <p:spPr>
          <a:xfrm>
            <a:off x="672850" y="2196013"/>
            <a:ext cx="3344100" cy="2123100"/>
          </a:xfrm>
          <a:prstGeom prst="rect">
            <a:avLst/>
          </a:prstGeom>
          <a:solidFill>
            <a:schemeClr val="lt2"/>
          </a:solidFill>
          <a:ln>
            <a:noFill/>
          </a:ln>
        </p:spPr>
        <p:txBody>
          <a:bodyPr anchorCtr="0" anchor="t" bIns="91425" lIns="91425" spcFirstLastPara="1" rIns="91425" wrap="square" tIns="91425">
            <a:noAutofit/>
          </a:bodyPr>
          <a:lstStyle/>
          <a:p>
            <a:pPr indent="-260350" lvl="0" marL="285750" rtl="0" algn="l">
              <a:spcBef>
                <a:spcPts val="0"/>
              </a:spcBef>
              <a:spcAft>
                <a:spcPts val="0"/>
              </a:spcAft>
              <a:buClr>
                <a:schemeClr val="dk1"/>
              </a:buClr>
              <a:buSzPts val="1400"/>
              <a:buChar char="●"/>
            </a:pPr>
            <a:r>
              <a:rPr lang="en">
                <a:solidFill>
                  <a:schemeClr val="dk1"/>
                </a:solidFill>
              </a:rPr>
              <a:t>Company does not have its own Identity Management System</a:t>
            </a:r>
            <a:endParaRPr>
              <a:solidFill>
                <a:schemeClr val="dk1"/>
              </a:solidFill>
            </a:endParaRPr>
          </a:p>
          <a:p>
            <a:pPr indent="-260350" lvl="0" marL="285750" rtl="0" algn="l">
              <a:spcBef>
                <a:spcPts val="1000"/>
              </a:spcBef>
              <a:spcAft>
                <a:spcPts val="0"/>
              </a:spcAft>
              <a:buClr>
                <a:schemeClr val="dk1"/>
              </a:buClr>
              <a:buSzPts val="1400"/>
              <a:buChar char="●"/>
            </a:pPr>
            <a:r>
              <a:rPr lang="en">
                <a:solidFill>
                  <a:schemeClr val="dk1"/>
                </a:solidFill>
              </a:rPr>
              <a:t>This client will utilise Fluent’s SSO vendor for IDP</a:t>
            </a:r>
            <a:endParaRPr>
              <a:solidFill>
                <a:schemeClr val="dk1"/>
              </a:solidFill>
            </a:endParaRPr>
          </a:p>
          <a:p>
            <a:pPr indent="-260350" lvl="0" marL="285750" rtl="0" algn="l">
              <a:spcBef>
                <a:spcPts val="1000"/>
              </a:spcBef>
              <a:spcAft>
                <a:spcPts val="1000"/>
              </a:spcAft>
              <a:buClr>
                <a:schemeClr val="dk1"/>
              </a:buClr>
              <a:buSzPts val="1400"/>
              <a:buChar char="●"/>
            </a:pPr>
            <a:r>
              <a:rPr lang="en">
                <a:solidFill>
                  <a:schemeClr val="dk1"/>
                </a:solidFill>
              </a:rPr>
              <a:t>Fluent provides SSO features</a:t>
            </a:r>
            <a:endParaRPr>
              <a:solidFill>
                <a:schemeClr val="dk1"/>
              </a:solidFill>
            </a:endParaRPr>
          </a:p>
        </p:txBody>
      </p:sp>
      <p:sp>
        <p:nvSpPr>
          <p:cNvPr id="1294" name="Google Shape;1294;p81"/>
          <p:cNvSpPr txBox="1"/>
          <p:nvPr/>
        </p:nvSpPr>
        <p:spPr>
          <a:xfrm>
            <a:off x="672850" y="1471875"/>
            <a:ext cx="3344100" cy="724200"/>
          </a:xfrm>
          <a:prstGeom prst="rect">
            <a:avLst/>
          </a:prstGeom>
          <a:solidFill>
            <a:schemeClr val="accent5"/>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chemeClr val="lt1"/>
                </a:solidFill>
                <a:latin typeface="Inter"/>
                <a:ea typeface="Inter"/>
                <a:cs typeface="Inter"/>
                <a:sym typeface="Inter"/>
              </a:rPr>
              <a:t>Fluent Identity Provider </a:t>
            </a:r>
            <a:br>
              <a:rPr b="1" lang="en" sz="1500">
                <a:solidFill>
                  <a:schemeClr val="lt1"/>
                </a:solidFill>
                <a:latin typeface="Inter"/>
                <a:ea typeface="Inter"/>
                <a:cs typeface="Inter"/>
                <a:sym typeface="Inter"/>
              </a:rPr>
            </a:br>
            <a:r>
              <a:rPr b="1" lang="en" sz="1500">
                <a:solidFill>
                  <a:schemeClr val="lt1"/>
                </a:solidFill>
                <a:latin typeface="Inter"/>
                <a:ea typeface="Inter"/>
                <a:cs typeface="Inter"/>
                <a:sym typeface="Inter"/>
              </a:rPr>
              <a:t>(Fluent IDP) </a:t>
            </a:r>
            <a:endParaRPr b="1" sz="1500">
              <a:solidFill>
                <a:schemeClr val="lt1"/>
              </a:solidFill>
              <a:latin typeface="Inter"/>
              <a:ea typeface="Inter"/>
              <a:cs typeface="Inter"/>
              <a:sym typeface="Inter"/>
            </a:endParaRPr>
          </a:p>
        </p:txBody>
      </p:sp>
      <p:sp>
        <p:nvSpPr>
          <p:cNvPr id="1295" name="Google Shape;1295;p81"/>
          <p:cNvSpPr/>
          <p:nvPr/>
        </p:nvSpPr>
        <p:spPr>
          <a:xfrm>
            <a:off x="4657025" y="2119813"/>
            <a:ext cx="3344100" cy="2123100"/>
          </a:xfrm>
          <a:prstGeom prst="rect">
            <a:avLst/>
          </a:prstGeom>
          <a:solidFill>
            <a:schemeClr val="lt2"/>
          </a:solidFill>
          <a:ln>
            <a:noFill/>
          </a:ln>
        </p:spPr>
        <p:txBody>
          <a:bodyPr anchorCtr="0" anchor="t" bIns="91425" lIns="91425" spcFirstLastPara="1" rIns="91425" wrap="square" tIns="91425">
            <a:noAutofit/>
          </a:bodyPr>
          <a:lstStyle/>
          <a:p>
            <a:pPr indent="-260350" lvl="0" marL="285750" rtl="0" algn="l">
              <a:spcBef>
                <a:spcPts val="0"/>
              </a:spcBef>
              <a:spcAft>
                <a:spcPts val="0"/>
              </a:spcAft>
              <a:buClr>
                <a:schemeClr val="dk1"/>
              </a:buClr>
              <a:buSzPts val="1400"/>
              <a:buChar char="●"/>
            </a:pPr>
            <a:r>
              <a:rPr lang="en">
                <a:solidFill>
                  <a:schemeClr val="dk1"/>
                </a:solidFill>
              </a:rPr>
              <a:t>Company have their own Identity Management System - for example, Microsoft Azure</a:t>
            </a:r>
            <a:endParaRPr>
              <a:solidFill>
                <a:schemeClr val="dk1"/>
              </a:solidFill>
            </a:endParaRPr>
          </a:p>
          <a:p>
            <a:pPr indent="-260350" lvl="0" marL="285750" rtl="0" algn="l">
              <a:spcBef>
                <a:spcPts val="1000"/>
              </a:spcBef>
              <a:spcAft>
                <a:spcPts val="0"/>
              </a:spcAft>
              <a:buClr>
                <a:schemeClr val="dk1"/>
              </a:buClr>
              <a:buSzPts val="1400"/>
              <a:buChar char="●"/>
            </a:pPr>
            <a:r>
              <a:rPr lang="en">
                <a:solidFill>
                  <a:schemeClr val="dk1"/>
                </a:solidFill>
              </a:rPr>
              <a:t>We will enable a trust between Fluent’s SSO Vendor and the Company Corporate IDP</a:t>
            </a:r>
            <a:endParaRPr>
              <a:solidFill>
                <a:schemeClr val="dk1"/>
              </a:solidFill>
            </a:endParaRPr>
          </a:p>
          <a:p>
            <a:pPr indent="-260350" lvl="0" marL="285750" rtl="0" algn="l">
              <a:spcBef>
                <a:spcPts val="1000"/>
              </a:spcBef>
              <a:spcAft>
                <a:spcPts val="1000"/>
              </a:spcAft>
              <a:buClr>
                <a:schemeClr val="dk1"/>
              </a:buClr>
              <a:buSzPts val="1400"/>
              <a:buChar char="●"/>
            </a:pPr>
            <a:r>
              <a:rPr lang="en">
                <a:solidFill>
                  <a:schemeClr val="dk1"/>
                </a:solidFill>
              </a:rPr>
              <a:t>The Company will configure SSO features in their IDP platform</a:t>
            </a:r>
            <a:endParaRPr>
              <a:solidFill>
                <a:schemeClr val="dk1"/>
              </a:solidFill>
            </a:endParaRPr>
          </a:p>
        </p:txBody>
      </p:sp>
      <p:sp>
        <p:nvSpPr>
          <p:cNvPr id="1296" name="Google Shape;1296;p81"/>
          <p:cNvSpPr txBox="1"/>
          <p:nvPr/>
        </p:nvSpPr>
        <p:spPr>
          <a:xfrm>
            <a:off x="4657025" y="1471825"/>
            <a:ext cx="3344100" cy="724200"/>
          </a:xfrm>
          <a:prstGeom prst="rect">
            <a:avLst/>
          </a:prstGeom>
          <a:solidFill>
            <a:srgbClr val="4A86E8"/>
          </a:solid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500">
                <a:solidFill>
                  <a:schemeClr val="lt1"/>
                </a:solidFill>
                <a:latin typeface="Inter"/>
                <a:ea typeface="Inter"/>
                <a:cs typeface="Inter"/>
                <a:sym typeface="Inter"/>
              </a:rPr>
              <a:t>Corporate Identity Provider </a:t>
            </a:r>
            <a:br>
              <a:rPr b="1" lang="en" sz="1500">
                <a:solidFill>
                  <a:schemeClr val="lt1"/>
                </a:solidFill>
                <a:latin typeface="Inter"/>
                <a:ea typeface="Inter"/>
                <a:cs typeface="Inter"/>
                <a:sym typeface="Inter"/>
              </a:rPr>
            </a:br>
            <a:r>
              <a:rPr b="1" lang="en" sz="1500">
                <a:solidFill>
                  <a:schemeClr val="lt1"/>
                </a:solidFill>
                <a:latin typeface="Inter"/>
                <a:ea typeface="Inter"/>
                <a:cs typeface="Inter"/>
                <a:sym typeface="Inter"/>
              </a:rPr>
              <a:t>(Corporate IDP) </a:t>
            </a:r>
            <a:endParaRPr b="1" sz="1500">
              <a:solidFill>
                <a:schemeClr val="lt1"/>
              </a:solidFill>
              <a:latin typeface="Inter"/>
              <a:ea typeface="Inter"/>
              <a:cs typeface="Inter"/>
              <a:sym typeface="Inter"/>
            </a:endParaRPr>
          </a:p>
        </p:txBody>
      </p:sp>
      <p:sp>
        <p:nvSpPr>
          <p:cNvPr id="1297" name="Google Shape;1297;p81"/>
          <p:cNvSpPr txBox="1"/>
          <p:nvPr/>
        </p:nvSpPr>
        <p:spPr>
          <a:xfrm>
            <a:off x="672850" y="1082044"/>
            <a:ext cx="3344100" cy="389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999999"/>
                </a:solidFill>
                <a:latin typeface="Inter"/>
                <a:ea typeface="Inter"/>
                <a:cs typeface="Inter"/>
                <a:sym typeface="Inter"/>
              </a:rPr>
              <a:t>Option</a:t>
            </a:r>
            <a:r>
              <a:rPr b="1" lang="en" sz="1200">
                <a:solidFill>
                  <a:srgbClr val="999999"/>
                </a:solidFill>
                <a:latin typeface="Inter"/>
                <a:ea typeface="Inter"/>
                <a:cs typeface="Inter"/>
                <a:sym typeface="Inter"/>
              </a:rPr>
              <a:t> 1</a:t>
            </a:r>
            <a:endParaRPr b="1" sz="1200">
              <a:solidFill>
                <a:srgbClr val="999999"/>
              </a:solidFill>
              <a:latin typeface="Inter"/>
              <a:ea typeface="Inter"/>
              <a:cs typeface="Inter"/>
              <a:sym typeface="Inter"/>
            </a:endParaRPr>
          </a:p>
        </p:txBody>
      </p:sp>
      <p:sp>
        <p:nvSpPr>
          <p:cNvPr id="1298" name="Google Shape;1298;p81"/>
          <p:cNvSpPr txBox="1"/>
          <p:nvPr/>
        </p:nvSpPr>
        <p:spPr>
          <a:xfrm>
            <a:off x="4657025" y="1082044"/>
            <a:ext cx="3344100" cy="389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999999"/>
                </a:solidFill>
                <a:latin typeface="Inter"/>
                <a:ea typeface="Inter"/>
                <a:cs typeface="Inter"/>
                <a:sym typeface="Inter"/>
              </a:rPr>
              <a:t>Option</a:t>
            </a:r>
            <a:r>
              <a:rPr b="1" lang="en" sz="1200">
                <a:solidFill>
                  <a:srgbClr val="999999"/>
                </a:solidFill>
                <a:latin typeface="Inter"/>
                <a:ea typeface="Inter"/>
                <a:cs typeface="Inter"/>
                <a:sym typeface="Inter"/>
              </a:rPr>
              <a:t> 2</a:t>
            </a:r>
            <a:endParaRPr b="1" sz="1200">
              <a:solidFill>
                <a:srgbClr val="999999"/>
              </a:solidFill>
              <a:latin typeface="Inter"/>
              <a:ea typeface="Inter"/>
              <a:cs typeface="Inter"/>
              <a:sym typeface="Inter"/>
            </a:endParaRPr>
          </a:p>
        </p:txBody>
      </p:sp>
      <p:sp>
        <p:nvSpPr>
          <p:cNvPr id="1299" name="Google Shape;1299;p81"/>
          <p:cNvSpPr txBox="1"/>
          <p:nvPr>
            <p:ph idx="1" type="body"/>
          </p:nvPr>
        </p:nvSpPr>
        <p:spPr>
          <a:xfrm>
            <a:off x="353700" y="692107"/>
            <a:ext cx="7736700" cy="273900"/>
          </a:xfrm>
          <a:prstGeom prst="rect">
            <a:avLst/>
          </a:prstGeom>
          <a:noFill/>
          <a:ln>
            <a:noFill/>
          </a:ln>
        </p:spPr>
        <p:txBody>
          <a:bodyPr anchorCtr="0" anchor="t" bIns="45700" lIns="91425" spcFirstLastPara="1" rIns="90000" wrap="square" tIns="45700">
            <a:normAutofit fontScale="77500" lnSpcReduction="20000"/>
          </a:bodyPr>
          <a:lstStyle/>
          <a:p>
            <a:pPr indent="0" lvl="0" marL="7937" rtl="0" algn="l">
              <a:lnSpc>
                <a:spcPct val="100000"/>
              </a:lnSpc>
              <a:spcBef>
                <a:spcPts val="300"/>
              </a:spcBef>
              <a:spcAft>
                <a:spcPts val="0"/>
              </a:spcAft>
              <a:buSzPct val="119047"/>
              <a:buNone/>
            </a:pPr>
            <a:r>
              <a:rPr lang="en" sz="1800">
                <a:solidFill>
                  <a:srgbClr val="0096D7"/>
                </a:solidFill>
              </a:rPr>
              <a:t>Identity &amp; Access Management - Single Sign On (SSO)</a:t>
            </a:r>
            <a:endParaRPr>
              <a:solidFill>
                <a:srgbClr val="0096D7"/>
              </a:solidFill>
            </a:endParaRPr>
          </a:p>
        </p:txBody>
      </p:sp>
      <p:sp>
        <p:nvSpPr>
          <p:cNvPr id="1300" name="Google Shape;1300;p81"/>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
              <a:t>Security</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5" name="Shape 1305"/>
        <p:cNvGrpSpPr/>
        <p:nvPr/>
      </p:nvGrpSpPr>
      <p:grpSpPr>
        <a:xfrm>
          <a:off x="0" y="0"/>
          <a:ext cx="0" cy="0"/>
          <a:chOff x="0" y="0"/>
          <a:chExt cx="0" cy="0"/>
        </a:xfrm>
      </p:grpSpPr>
      <p:sp>
        <p:nvSpPr>
          <p:cNvPr id="1306" name="Google Shape;1306;p82"/>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
              <a:t>Enhanced security for accessing Fluent web apps and APIs</a:t>
            </a:r>
            <a:endParaRPr/>
          </a:p>
        </p:txBody>
      </p:sp>
      <p:sp>
        <p:nvSpPr>
          <p:cNvPr id="1307" name="Google Shape;1307;p82"/>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SSO Features &amp; Benefits</a:t>
            </a:r>
            <a:endParaRPr/>
          </a:p>
        </p:txBody>
      </p:sp>
      <p:graphicFrame>
        <p:nvGraphicFramePr>
          <p:cNvPr id="1308" name="Google Shape;1308;p82"/>
          <p:cNvGraphicFramePr/>
          <p:nvPr/>
        </p:nvGraphicFramePr>
        <p:xfrm>
          <a:off x="468900" y="1131349"/>
          <a:ext cx="3000000" cy="3000000"/>
        </p:xfrm>
        <a:graphic>
          <a:graphicData uri="http://schemas.openxmlformats.org/drawingml/2006/table">
            <a:tbl>
              <a:tblPr>
                <a:noFill/>
                <a:tableStyleId>{A8959463-F731-44C2-81B9-2E7F04E39159}</a:tableStyleId>
              </a:tblPr>
              <a:tblGrid>
                <a:gridCol w="1824825"/>
                <a:gridCol w="6239825"/>
              </a:tblGrid>
              <a:tr h="365725">
                <a:tc>
                  <a:txBody>
                    <a:bodyPr/>
                    <a:lstStyle/>
                    <a:p>
                      <a:pPr indent="0" lvl="0" marL="0" rtl="0" algn="l">
                        <a:spcBef>
                          <a:spcPts val="0"/>
                        </a:spcBef>
                        <a:spcAft>
                          <a:spcPts val="0"/>
                        </a:spcAft>
                        <a:buNone/>
                      </a:pPr>
                      <a:r>
                        <a:rPr b="1" lang="en" sz="1200">
                          <a:solidFill>
                            <a:schemeClr val="lt1"/>
                          </a:solidFill>
                          <a:latin typeface="Inter"/>
                          <a:ea typeface="Inter"/>
                          <a:cs typeface="Inter"/>
                          <a:sym typeface="Inter"/>
                        </a:rPr>
                        <a:t>Availability</a:t>
                      </a:r>
                      <a:endParaRPr b="1" sz="1200">
                        <a:solidFill>
                          <a:schemeClr val="lt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5"/>
                    </a:solidFill>
                  </a:tcPr>
                </a:tc>
                <a:tc>
                  <a:txBody>
                    <a:bodyPr/>
                    <a:lstStyle/>
                    <a:p>
                      <a:pPr indent="0" lvl="0" marL="0" marR="0" rtl="0" algn="l">
                        <a:lnSpc>
                          <a:spcPct val="100000"/>
                        </a:lnSpc>
                        <a:spcBef>
                          <a:spcPts val="0"/>
                        </a:spcBef>
                        <a:spcAft>
                          <a:spcPts val="0"/>
                        </a:spcAft>
                        <a:buNone/>
                      </a:pPr>
                      <a:r>
                        <a:rPr b="1" lang="en" sz="1200">
                          <a:solidFill>
                            <a:schemeClr val="lt1"/>
                          </a:solidFill>
                          <a:latin typeface="Inter"/>
                          <a:ea typeface="Inter"/>
                          <a:cs typeface="Inter"/>
                          <a:sym typeface="Inter"/>
                        </a:rPr>
                        <a:t>Feature</a:t>
                      </a:r>
                      <a:endParaRPr b="1" sz="1200">
                        <a:solidFill>
                          <a:schemeClr val="lt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chemeClr val="accent5"/>
                    </a:solidFill>
                  </a:tcPr>
                </a:tc>
              </a:tr>
              <a:tr h="731500">
                <a:tc rowSpan="4">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Currently Available</a:t>
                      </a:r>
                      <a:endParaRPr b="1"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Federated Connection via SAML &amp; OIDC</a:t>
                      </a:r>
                      <a:r>
                        <a:rPr lang="en" sz="1200">
                          <a:latin typeface="Inter"/>
                          <a:ea typeface="Inter"/>
                          <a:cs typeface="Inter"/>
                          <a:sym typeface="Inter"/>
                        </a:rPr>
                        <a:t> </a:t>
                      </a:r>
                      <a:endParaRPr sz="1200">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Create users in the Fluent system and then manage them in your own corporate Identity Provider (IdP)</a:t>
                      </a:r>
                      <a:endParaRPr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48600">
                <a:tc vMerge="1"/>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Fluent IdP</a:t>
                      </a:r>
                      <a:r>
                        <a:rPr lang="en" sz="1200">
                          <a:latin typeface="Inter"/>
                          <a:ea typeface="Inter"/>
                          <a:cs typeface="Inter"/>
                          <a:sym typeface="Inter"/>
                        </a:rPr>
                        <a:t> </a:t>
                      </a:r>
                      <a:endParaRPr sz="1200">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Use Fluent’s IdP (Ping Identity) to manage users if you don’t have your own IdP, and view user audit logs</a:t>
                      </a:r>
                      <a:endParaRPr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731500">
                <a:tc vMerge="1"/>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Password &amp; Authentication policies </a:t>
                      </a:r>
                      <a:endParaRPr b="1" sz="1200">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Create and enforce authentication policies such as password strength and expiration</a:t>
                      </a:r>
                      <a:endParaRPr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48600">
                <a:tc vMerge="1"/>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Multi-Factor Authentication (MFA)</a:t>
                      </a:r>
                      <a:endParaRPr b="1" sz="1200">
                        <a:latin typeface="Inter"/>
                        <a:ea typeface="Inter"/>
                        <a:cs typeface="Inter"/>
                        <a:sym typeface="Inter"/>
                      </a:endParaRPr>
                    </a:p>
                    <a:p>
                      <a:pPr indent="0" lvl="0" marL="0" marR="0" rtl="0" algn="l">
                        <a:lnSpc>
                          <a:spcPct val="100000"/>
                        </a:lnSpc>
                        <a:spcBef>
                          <a:spcPts val="0"/>
                        </a:spcBef>
                        <a:spcAft>
                          <a:spcPts val="0"/>
                        </a:spcAft>
                        <a:buNone/>
                      </a:pPr>
                      <a:r>
                        <a:rPr lang="en" sz="1200">
                          <a:latin typeface="Inter"/>
                          <a:ea typeface="Inter"/>
                          <a:cs typeface="Inter"/>
                          <a:sym typeface="Inter"/>
                        </a:rPr>
                        <a:t>Use MFA via email or text to enhance security</a:t>
                      </a:r>
                      <a:endParaRPr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65725">
                <a:tc rowSpan="2">
                  <a:txBody>
                    <a:bodyPr/>
                    <a:lstStyle/>
                    <a:p>
                      <a:pPr indent="0" lvl="0" marL="0" rtl="0" algn="l">
                        <a:spcBef>
                          <a:spcPts val="0"/>
                        </a:spcBef>
                        <a:spcAft>
                          <a:spcPts val="0"/>
                        </a:spcAft>
                        <a:buNone/>
                      </a:pPr>
                      <a:r>
                        <a:rPr lang="en" sz="1200">
                          <a:latin typeface="Inter"/>
                          <a:ea typeface="Inter"/>
                          <a:cs typeface="Inter"/>
                          <a:sym typeface="Inter"/>
                        </a:rPr>
                        <a:t>Future</a:t>
                      </a:r>
                      <a:endParaRPr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Automated User </a:t>
                      </a:r>
                      <a:r>
                        <a:rPr b="1" lang="en" sz="1200">
                          <a:latin typeface="Inter"/>
                          <a:ea typeface="Inter"/>
                          <a:cs typeface="Inter"/>
                          <a:sym typeface="Inter"/>
                        </a:rPr>
                        <a:t>Provisioning</a:t>
                      </a:r>
                      <a:r>
                        <a:rPr b="1" lang="en" sz="1200">
                          <a:latin typeface="Inter"/>
                          <a:ea typeface="Inter"/>
                          <a:cs typeface="Inter"/>
                          <a:sym typeface="Inter"/>
                        </a:rPr>
                        <a:t> </a:t>
                      </a:r>
                      <a:endParaRPr b="1"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65725">
                <a:tc vMerge="1"/>
                <a:tc>
                  <a:txBody>
                    <a:bodyPr/>
                    <a:lstStyle/>
                    <a:p>
                      <a:pPr indent="0" lvl="0" marL="0" marR="0" rtl="0" algn="l">
                        <a:lnSpc>
                          <a:spcPct val="100000"/>
                        </a:lnSpc>
                        <a:spcBef>
                          <a:spcPts val="0"/>
                        </a:spcBef>
                        <a:spcAft>
                          <a:spcPts val="0"/>
                        </a:spcAft>
                        <a:buNone/>
                      </a:pPr>
                      <a:r>
                        <a:rPr b="1" lang="en" sz="1200">
                          <a:latin typeface="Inter"/>
                          <a:ea typeface="Inter"/>
                          <a:cs typeface="Inter"/>
                          <a:sym typeface="Inter"/>
                        </a:rPr>
                        <a:t>Role assignment in Federated IdP</a:t>
                      </a:r>
                      <a:endParaRPr b="1" sz="1200">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12" name="Shape 1312"/>
        <p:cNvGrpSpPr/>
        <p:nvPr/>
      </p:nvGrpSpPr>
      <p:grpSpPr>
        <a:xfrm>
          <a:off x="0" y="0"/>
          <a:ext cx="0" cy="0"/>
          <a:chOff x="0" y="0"/>
          <a:chExt cx="0" cy="0"/>
        </a:xfrm>
      </p:grpSpPr>
      <p:sp>
        <p:nvSpPr>
          <p:cNvPr id="1313" name="Google Shape;1313;p83"/>
          <p:cNvSpPr/>
          <p:nvPr/>
        </p:nvSpPr>
        <p:spPr>
          <a:xfrm>
            <a:off x="5298625" y="1877775"/>
            <a:ext cx="3004500" cy="19677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4" name="Google Shape;1314;p83"/>
          <p:cNvSpPr txBox="1"/>
          <p:nvPr/>
        </p:nvSpPr>
        <p:spPr>
          <a:xfrm>
            <a:off x="5383525" y="2340225"/>
            <a:ext cx="26664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t>MFA, with one-time codes and SMS verification, can block 99.9% of Account Hacking Attacks.</a:t>
            </a:r>
            <a:endParaRPr/>
          </a:p>
        </p:txBody>
      </p:sp>
      <p:sp>
        <p:nvSpPr>
          <p:cNvPr id="1315" name="Google Shape;1315;p83"/>
          <p:cNvSpPr txBox="1"/>
          <p:nvPr>
            <p:ph idx="4294967295" type="title"/>
          </p:nvPr>
        </p:nvSpPr>
        <p:spPr>
          <a:xfrm>
            <a:off x="354080" y="278053"/>
            <a:ext cx="7736100" cy="423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Feature: Multi-factor authentication (MFA)</a:t>
            </a:r>
            <a:endParaRPr/>
          </a:p>
        </p:txBody>
      </p:sp>
      <p:sp>
        <p:nvSpPr>
          <p:cNvPr id="1316" name="Google Shape;1316;p83"/>
          <p:cNvSpPr txBox="1"/>
          <p:nvPr/>
        </p:nvSpPr>
        <p:spPr>
          <a:xfrm>
            <a:off x="354075" y="1680475"/>
            <a:ext cx="4029900" cy="328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MFA  - A method of verification that requires the user to provide more than one piece of identification – often signing in with a password and a one-time code or confirmation on your phone. </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
              <a:t>One-time Passcodes (OTP)</a:t>
            </a:r>
            <a:endParaRPr/>
          </a:p>
          <a:p>
            <a:pPr indent="-317500" lvl="0" marL="457200" rtl="0" algn="l">
              <a:spcBef>
                <a:spcPts val="1000"/>
              </a:spcBef>
              <a:spcAft>
                <a:spcPts val="0"/>
              </a:spcAft>
              <a:buSzPts val="1400"/>
              <a:buChar char="●"/>
            </a:pPr>
            <a:r>
              <a:rPr lang="en"/>
              <a:t>SMS OTP</a:t>
            </a:r>
            <a:endParaRPr/>
          </a:p>
          <a:p>
            <a:pPr indent="-317500" lvl="0" marL="457200" rtl="0" algn="l">
              <a:spcBef>
                <a:spcPts val="1000"/>
              </a:spcBef>
              <a:spcAft>
                <a:spcPts val="0"/>
              </a:spcAft>
              <a:buSzPts val="1400"/>
              <a:buChar char="●"/>
            </a:pPr>
            <a:r>
              <a:rPr lang="en"/>
              <a:t>OTP via Email</a:t>
            </a:r>
            <a:endParaRPr/>
          </a:p>
          <a:p>
            <a:pPr indent="-317500" lvl="0" marL="457200" rtl="0" algn="l">
              <a:spcBef>
                <a:spcPts val="1000"/>
              </a:spcBef>
              <a:spcAft>
                <a:spcPts val="0"/>
              </a:spcAft>
              <a:buSzPts val="1400"/>
              <a:buChar char="●"/>
            </a:pPr>
            <a:r>
              <a:rPr lang="en"/>
              <a:t>OTP Application</a:t>
            </a:r>
            <a:endParaRPr/>
          </a:p>
          <a:p>
            <a:pPr indent="0" lvl="0" marL="0" rtl="0" algn="l">
              <a:spcBef>
                <a:spcPts val="100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pic>
        <p:nvPicPr>
          <p:cNvPr id="1317" name="Google Shape;1317;p83"/>
          <p:cNvPicPr preferRelativeResize="0"/>
          <p:nvPr/>
        </p:nvPicPr>
        <p:blipFill>
          <a:blip r:embed="rId3">
            <a:alphaModFix/>
          </a:blip>
          <a:stretch>
            <a:fillRect/>
          </a:stretch>
        </p:blipFill>
        <p:spPr>
          <a:xfrm>
            <a:off x="229250" y="823550"/>
            <a:ext cx="764975" cy="948150"/>
          </a:xfrm>
          <a:prstGeom prst="rect">
            <a:avLst/>
          </a:prstGeom>
          <a:noFill/>
          <a:ln>
            <a:noFill/>
          </a:ln>
        </p:spPr>
      </p:pic>
      <p:sp>
        <p:nvSpPr>
          <p:cNvPr id="1318" name="Google Shape;1318;p83"/>
          <p:cNvSpPr txBox="1"/>
          <p:nvPr>
            <p:ph idx="4294967295" type="title"/>
          </p:nvPr>
        </p:nvSpPr>
        <p:spPr>
          <a:xfrm>
            <a:off x="5073075" y="1680475"/>
            <a:ext cx="1874700" cy="423000"/>
          </a:xfrm>
          <a:prstGeom prst="rect">
            <a:avLst/>
          </a:prstGeom>
          <a:solidFill>
            <a:schemeClr val="accent5"/>
          </a:solidFill>
        </p:spPr>
        <p:txBody>
          <a:bodyPr anchorCtr="0" anchor="ctr" bIns="45700" lIns="91425" spcFirstLastPara="1" rIns="91425" wrap="square" tIns="45700">
            <a:noAutofit/>
          </a:bodyPr>
          <a:lstStyle/>
          <a:p>
            <a:pPr indent="0" lvl="0" marL="0" rtl="0" algn="ctr">
              <a:spcBef>
                <a:spcPts val="0"/>
              </a:spcBef>
              <a:spcAft>
                <a:spcPts val="0"/>
              </a:spcAft>
              <a:buNone/>
            </a:pPr>
            <a:r>
              <a:rPr lang="en" sz="1400">
                <a:solidFill>
                  <a:schemeClr val="lt1"/>
                </a:solidFill>
              </a:rPr>
              <a:t>Did you know?</a:t>
            </a:r>
            <a:endParaRPr sz="1400">
              <a:solidFill>
                <a:schemeClr val="lt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22" name="Shape 1322"/>
        <p:cNvGrpSpPr/>
        <p:nvPr/>
      </p:nvGrpSpPr>
      <p:grpSpPr>
        <a:xfrm>
          <a:off x="0" y="0"/>
          <a:ext cx="0" cy="0"/>
          <a:chOff x="0" y="0"/>
          <a:chExt cx="0" cy="0"/>
        </a:xfrm>
      </p:grpSpPr>
      <p:sp>
        <p:nvSpPr>
          <p:cNvPr id="1323" name="Google Shape;1323;p84"/>
          <p:cNvSpPr txBox="1"/>
          <p:nvPr>
            <p:ph idx="4294967295" type="title"/>
          </p:nvPr>
        </p:nvSpPr>
        <p:spPr>
          <a:xfrm>
            <a:off x="354080" y="278053"/>
            <a:ext cx="7736100" cy="423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Feature: Federated IdP</a:t>
            </a:r>
            <a:endParaRPr/>
          </a:p>
        </p:txBody>
      </p:sp>
      <p:sp>
        <p:nvSpPr>
          <p:cNvPr id="1324" name="Google Shape;1324;p84"/>
          <p:cNvSpPr txBox="1"/>
          <p:nvPr/>
        </p:nvSpPr>
        <p:spPr>
          <a:xfrm>
            <a:off x="354075" y="1680475"/>
            <a:ext cx="4029900" cy="2683500"/>
          </a:xfrm>
          <a:prstGeom prst="rect">
            <a:avLst/>
          </a:prstGeom>
          <a:noFill/>
          <a:ln>
            <a:noFill/>
          </a:ln>
        </p:spPr>
        <p:txBody>
          <a:bodyPr anchorCtr="0" anchor="t" bIns="91425" lIns="91425" spcFirstLastPara="1" rIns="91425" wrap="square" tIns="91425">
            <a:noAutofit/>
          </a:bodyPr>
          <a:lstStyle/>
          <a:p>
            <a:pPr indent="0" lvl="0" marL="0" marR="76200" rtl="0" algn="l">
              <a:lnSpc>
                <a:spcPct val="100000"/>
              </a:lnSpc>
              <a:spcBef>
                <a:spcPts val="300"/>
              </a:spcBef>
              <a:spcAft>
                <a:spcPts val="0"/>
              </a:spcAft>
              <a:buNone/>
            </a:pPr>
            <a:r>
              <a:rPr b="1" lang="en">
                <a:latin typeface="Inter"/>
                <a:ea typeface="Inter"/>
                <a:cs typeface="Inter"/>
                <a:sym typeface="Inter"/>
              </a:rPr>
              <a:t>Identity Provider</a:t>
            </a:r>
            <a:r>
              <a:rPr lang="en">
                <a:latin typeface="Inter"/>
                <a:ea typeface="Inter"/>
                <a:cs typeface="Inter"/>
                <a:sym typeface="Inter"/>
              </a:rPr>
              <a:t> — Performs authentication, generates auth token(s) and passes the user's identity to the service provider.</a:t>
            </a:r>
            <a:endParaRPr>
              <a:latin typeface="Inter"/>
              <a:ea typeface="Inter"/>
              <a:cs typeface="Inter"/>
              <a:sym typeface="Inter"/>
            </a:endParaRPr>
          </a:p>
          <a:p>
            <a:pPr indent="0" lvl="0" marL="0" rtl="0" algn="l">
              <a:spcBef>
                <a:spcPts val="300"/>
              </a:spcBef>
              <a:spcAft>
                <a:spcPts val="0"/>
              </a:spcAft>
              <a:buClr>
                <a:schemeClr val="dk1"/>
              </a:buClr>
              <a:buSzPts val="1100"/>
              <a:buFont typeface="Arial"/>
              <a:buNone/>
            </a:pPr>
            <a:r>
              <a:rPr b="1" lang="en">
                <a:latin typeface="Inter"/>
                <a:ea typeface="Inter"/>
                <a:cs typeface="Inter"/>
                <a:sym typeface="Inter"/>
              </a:rPr>
              <a:t>Service Provider</a:t>
            </a:r>
            <a:r>
              <a:rPr lang="en">
                <a:latin typeface="Inter"/>
                <a:ea typeface="Inter"/>
                <a:cs typeface="Inter"/>
                <a:sym typeface="Inter"/>
              </a:rPr>
              <a:t> — Trusts the identity provider and authorizes the given user to access the requested resource.</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a:latin typeface="Inter"/>
                <a:ea typeface="Inter"/>
                <a:cs typeface="Inter"/>
                <a:sym typeface="Inter"/>
              </a:rPr>
              <a:t>Protocols:</a:t>
            </a:r>
            <a:endParaRPr>
              <a:latin typeface="Inter"/>
              <a:ea typeface="Inter"/>
              <a:cs typeface="Inter"/>
              <a:sym typeface="Inter"/>
            </a:endParaRPr>
          </a:p>
          <a:p>
            <a:pPr indent="-317500" lvl="0" marL="457200" rtl="0" algn="l">
              <a:spcBef>
                <a:spcPts val="1000"/>
              </a:spcBef>
              <a:spcAft>
                <a:spcPts val="0"/>
              </a:spcAft>
              <a:buSzPts val="1400"/>
              <a:buFont typeface="Inter"/>
              <a:buChar char="●"/>
            </a:pPr>
            <a:r>
              <a:rPr b="1" lang="en">
                <a:latin typeface="Inter"/>
                <a:ea typeface="Inter"/>
                <a:cs typeface="Inter"/>
                <a:sym typeface="Inter"/>
              </a:rPr>
              <a:t>SAML</a:t>
            </a:r>
            <a:endParaRPr b="1">
              <a:latin typeface="Inter"/>
              <a:ea typeface="Inter"/>
              <a:cs typeface="Inter"/>
              <a:sym typeface="Inter"/>
            </a:endParaRPr>
          </a:p>
          <a:p>
            <a:pPr indent="-317500" lvl="0" marL="457200" rtl="0" algn="l">
              <a:spcBef>
                <a:spcPts val="0"/>
              </a:spcBef>
              <a:spcAft>
                <a:spcPts val="0"/>
              </a:spcAft>
              <a:buSzPts val="1400"/>
              <a:buFont typeface="Inter"/>
              <a:buChar char="●"/>
            </a:pPr>
            <a:r>
              <a:rPr b="1" lang="en">
                <a:latin typeface="Inter"/>
                <a:ea typeface="Inter"/>
                <a:cs typeface="Inter"/>
                <a:sym typeface="Inter"/>
              </a:rPr>
              <a:t>OIDC</a:t>
            </a:r>
            <a:endParaRPr>
              <a:latin typeface="Inter"/>
              <a:ea typeface="Inter"/>
              <a:cs typeface="Inter"/>
              <a:sym typeface="Inter"/>
            </a:endParaRPr>
          </a:p>
        </p:txBody>
      </p:sp>
      <p:pic>
        <p:nvPicPr>
          <p:cNvPr id="1325" name="Google Shape;1325;p84"/>
          <p:cNvPicPr preferRelativeResize="0"/>
          <p:nvPr/>
        </p:nvPicPr>
        <p:blipFill>
          <a:blip r:embed="rId3">
            <a:alphaModFix/>
          </a:blip>
          <a:stretch>
            <a:fillRect/>
          </a:stretch>
        </p:blipFill>
        <p:spPr>
          <a:xfrm>
            <a:off x="354087" y="895090"/>
            <a:ext cx="764975" cy="785394"/>
          </a:xfrm>
          <a:prstGeom prst="rect">
            <a:avLst/>
          </a:prstGeom>
          <a:noFill/>
          <a:ln>
            <a:noFill/>
          </a:ln>
        </p:spPr>
      </p:pic>
      <p:pic>
        <p:nvPicPr>
          <p:cNvPr id="1326" name="Google Shape;1326;p84"/>
          <p:cNvPicPr preferRelativeResize="0"/>
          <p:nvPr/>
        </p:nvPicPr>
        <p:blipFill rotWithShape="1">
          <a:blip r:embed="rId4">
            <a:alphaModFix/>
          </a:blip>
          <a:srcRect b="0" l="14310" r="11428" t="0"/>
          <a:stretch/>
        </p:blipFill>
        <p:spPr>
          <a:xfrm>
            <a:off x="6529485" y="3081600"/>
            <a:ext cx="462362" cy="524325"/>
          </a:xfrm>
          <a:prstGeom prst="rect">
            <a:avLst/>
          </a:prstGeom>
          <a:noFill/>
          <a:ln>
            <a:noFill/>
          </a:ln>
        </p:spPr>
      </p:pic>
      <p:pic>
        <p:nvPicPr>
          <p:cNvPr id="1327" name="Google Shape;1327;p84"/>
          <p:cNvPicPr preferRelativeResize="0"/>
          <p:nvPr/>
        </p:nvPicPr>
        <p:blipFill>
          <a:blip r:embed="rId5">
            <a:alphaModFix/>
          </a:blip>
          <a:stretch>
            <a:fillRect/>
          </a:stretch>
        </p:blipFill>
        <p:spPr>
          <a:xfrm>
            <a:off x="4621851" y="1753950"/>
            <a:ext cx="859547" cy="573035"/>
          </a:xfrm>
          <a:prstGeom prst="rect">
            <a:avLst/>
          </a:prstGeom>
          <a:noFill/>
          <a:ln>
            <a:noFill/>
          </a:ln>
        </p:spPr>
      </p:pic>
      <p:pic>
        <p:nvPicPr>
          <p:cNvPr id="1328" name="Google Shape;1328;p84"/>
          <p:cNvPicPr preferRelativeResize="0"/>
          <p:nvPr/>
        </p:nvPicPr>
        <p:blipFill rotWithShape="1">
          <a:blip r:embed="rId6">
            <a:alphaModFix/>
          </a:blip>
          <a:srcRect b="0" l="0" r="0" t="0"/>
          <a:stretch/>
        </p:blipFill>
        <p:spPr>
          <a:xfrm>
            <a:off x="8060640" y="1778579"/>
            <a:ext cx="506023" cy="524322"/>
          </a:xfrm>
          <a:prstGeom prst="rect">
            <a:avLst/>
          </a:prstGeom>
          <a:noFill/>
          <a:ln>
            <a:noFill/>
          </a:ln>
        </p:spPr>
      </p:pic>
      <p:pic>
        <p:nvPicPr>
          <p:cNvPr id="1329" name="Google Shape;1329;p84"/>
          <p:cNvPicPr preferRelativeResize="0"/>
          <p:nvPr/>
        </p:nvPicPr>
        <p:blipFill>
          <a:blip r:embed="rId7">
            <a:alphaModFix/>
          </a:blip>
          <a:stretch>
            <a:fillRect/>
          </a:stretch>
        </p:blipFill>
        <p:spPr>
          <a:xfrm>
            <a:off x="6380049" y="1824354"/>
            <a:ext cx="761225" cy="432227"/>
          </a:xfrm>
          <a:prstGeom prst="rect">
            <a:avLst/>
          </a:prstGeom>
          <a:noFill/>
          <a:ln>
            <a:noFill/>
          </a:ln>
        </p:spPr>
      </p:pic>
      <p:cxnSp>
        <p:nvCxnSpPr>
          <p:cNvPr id="1330" name="Google Shape;1330;p84"/>
          <p:cNvCxnSpPr>
            <a:stCxn id="1326" idx="1"/>
            <a:endCxn id="1327" idx="2"/>
          </p:cNvCxnSpPr>
          <p:nvPr/>
        </p:nvCxnSpPr>
        <p:spPr>
          <a:xfrm rot="10800000">
            <a:off x="5051685" y="2327063"/>
            <a:ext cx="1477800" cy="1016700"/>
          </a:xfrm>
          <a:prstGeom prst="bentConnector2">
            <a:avLst/>
          </a:prstGeom>
          <a:noFill/>
          <a:ln cap="flat" cmpd="sng" w="9525">
            <a:solidFill>
              <a:schemeClr val="dk2"/>
            </a:solidFill>
            <a:prstDash val="dot"/>
            <a:round/>
            <a:headEnd len="med" w="med" type="none"/>
            <a:tailEnd len="med" w="med" type="triangle"/>
          </a:ln>
        </p:spPr>
      </p:cxnSp>
      <p:sp>
        <p:nvSpPr>
          <p:cNvPr id="1331" name="Google Shape;1331;p84"/>
          <p:cNvSpPr txBox="1"/>
          <p:nvPr/>
        </p:nvSpPr>
        <p:spPr>
          <a:xfrm>
            <a:off x="4998509" y="3269920"/>
            <a:ext cx="1499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Inter"/>
                <a:ea typeface="Inter"/>
                <a:cs typeface="Inter"/>
                <a:sym typeface="Inter"/>
              </a:rPr>
              <a:t>Accesses Services</a:t>
            </a:r>
            <a:endParaRPr b="1" sz="800">
              <a:latin typeface="Inter"/>
              <a:ea typeface="Inter"/>
              <a:cs typeface="Inter"/>
              <a:sym typeface="Inter"/>
            </a:endParaRPr>
          </a:p>
        </p:txBody>
      </p:sp>
      <p:cxnSp>
        <p:nvCxnSpPr>
          <p:cNvPr id="1332" name="Google Shape;1332;p84"/>
          <p:cNvCxnSpPr>
            <a:stCxn id="1327" idx="3"/>
            <a:endCxn id="1329" idx="1"/>
          </p:cNvCxnSpPr>
          <p:nvPr/>
        </p:nvCxnSpPr>
        <p:spPr>
          <a:xfrm>
            <a:off x="5481398" y="2040468"/>
            <a:ext cx="898800" cy="600"/>
          </a:xfrm>
          <a:prstGeom prst="bentConnector3">
            <a:avLst>
              <a:gd fmla="val 49994" name="adj1"/>
            </a:avLst>
          </a:prstGeom>
          <a:noFill/>
          <a:ln cap="flat" cmpd="sng" w="9525">
            <a:solidFill>
              <a:schemeClr val="dk2"/>
            </a:solidFill>
            <a:prstDash val="dot"/>
            <a:round/>
            <a:headEnd len="med" w="med" type="none"/>
            <a:tailEnd len="med" w="med" type="none"/>
          </a:ln>
        </p:spPr>
      </p:cxnSp>
      <p:cxnSp>
        <p:nvCxnSpPr>
          <p:cNvPr id="1333" name="Google Shape;1333;p84"/>
          <p:cNvCxnSpPr>
            <a:stCxn id="1329" idx="3"/>
            <a:endCxn id="1328" idx="1"/>
          </p:cNvCxnSpPr>
          <p:nvPr/>
        </p:nvCxnSpPr>
        <p:spPr>
          <a:xfrm>
            <a:off x="7141274" y="2040468"/>
            <a:ext cx="919500" cy="600"/>
          </a:xfrm>
          <a:prstGeom prst="bentConnector3">
            <a:avLst>
              <a:gd fmla="val 49996" name="adj1"/>
            </a:avLst>
          </a:prstGeom>
          <a:noFill/>
          <a:ln cap="flat" cmpd="sng" w="9525">
            <a:solidFill>
              <a:schemeClr val="dk2"/>
            </a:solidFill>
            <a:prstDash val="dot"/>
            <a:round/>
            <a:headEnd len="med" w="med" type="none"/>
            <a:tailEnd len="med" w="med" type="triangle"/>
          </a:ln>
        </p:spPr>
      </p:cxnSp>
      <p:cxnSp>
        <p:nvCxnSpPr>
          <p:cNvPr id="1334" name="Google Shape;1334;p84"/>
          <p:cNvCxnSpPr>
            <a:stCxn id="1326" idx="3"/>
            <a:endCxn id="1328" idx="2"/>
          </p:cNvCxnSpPr>
          <p:nvPr/>
        </p:nvCxnSpPr>
        <p:spPr>
          <a:xfrm flipH="1" rot="10800000">
            <a:off x="6991846" y="2302763"/>
            <a:ext cx="1321800" cy="1041000"/>
          </a:xfrm>
          <a:prstGeom prst="bentConnector2">
            <a:avLst/>
          </a:prstGeom>
          <a:noFill/>
          <a:ln cap="flat" cmpd="sng" w="9525">
            <a:solidFill>
              <a:schemeClr val="dk2"/>
            </a:solidFill>
            <a:prstDash val="dot"/>
            <a:round/>
            <a:headEnd len="med" w="med" type="none"/>
            <a:tailEnd len="med" w="med" type="triangle"/>
          </a:ln>
        </p:spPr>
      </p:cxnSp>
      <p:sp>
        <p:nvSpPr>
          <p:cNvPr id="1335" name="Google Shape;1335;p84"/>
          <p:cNvSpPr txBox="1"/>
          <p:nvPr/>
        </p:nvSpPr>
        <p:spPr>
          <a:xfrm>
            <a:off x="7485279" y="3269918"/>
            <a:ext cx="10812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Inter"/>
                <a:ea typeface="Inter"/>
                <a:cs typeface="Inter"/>
                <a:sym typeface="Inter"/>
              </a:rPr>
              <a:t>Authenticates</a:t>
            </a:r>
            <a:endParaRPr b="1" sz="800">
              <a:latin typeface="Inter"/>
              <a:ea typeface="Inter"/>
              <a:cs typeface="Inter"/>
              <a:sym typeface="Inter"/>
            </a:endParaRPr>
          </a:p>
        </p:txBody>
      </p:sp>
      <p:sp>
        <p:nvSpPr>
          <p:cNvPr id="1336" name="Google Shape;1336;p84"/>
          <p:cNvSpPr txBox="1"/>
          <p:nvPr/>
        </p:nvSpPr>
        <p:spPr>
          <a:xfrm>
            <a:off x="4621851" y="2703561"/>
            <a:ext cx="1762200" cy="3078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Inter"/>
                <a:ea typeface="Inter"/>
                <a:cs typeface="Inter"/>
                <a:sym typeface="Inter"/>
              </a:rPr>
              <a:t>Service Provider (IdP)</a:t>
            </a:r>
            <a:endParaRPr b="1" sz="800">
              <a:latin typeface="Inter"/>
              <a:ea typeface="Inter"/>
              <a:cs typeface="Inter"/>
              <a:sym typeface="Inter"/>
            </a:endParaRPr>
          </a:p>
        </p:txBody>
      </p:sp>
      <p:sp>
        <p:nvSpPr>
          <p:cNvPr id="1337" name="Google Shape;1337;p84"/>
          <p:cNvSpPr txBox="1"/>
          <p:nvPr/>
        </p:nvSpPr>
        <p:spPr>
          <a:xfrm>
            <a:off x="7883882" y="2492546"/>
            <a:ext cx="859500" cy="5541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800">
                <a:latin typeface="Inter"/>
                <a:ea typeface="Inter"/>
                <a:cs typeface="Inter"/>
                <a:sym typeface="Inter"/>
              </a:rPr>
              <a:t>Identity Provider (Azure AD)</a:t>
            </a:r>
            <a:endParaRPr b="1" sz="800">
              <a:latin typeface="Inter"/>
              <a:ea typeface="Inter"/>
              <a:cs typeface="Inter"/>
              <a:sym typeface="Inte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41" name="Shape 1341"/>
        <p:cNvGrpSpPr/>
        <p:nvPr/>
      </p:nvGrpSpPr>
      <p:grpSpPr>
        <a:xfrm>
          <a:off x="0" y="0"/>
          <a:ext cx="0" cy="0"/>
          <a:chOff x="0" y="0"/>
          <a:chExt cx="0" cy="0"/>
        </a:xfrm>
      </p:grpSpPr>
      <p:sp>
        <p:nvSpPr>
          <p:cNvPr id="1342" name="Google Shape;1342;p85"/>
          <p:cNvSpPr txBox="1"/>
          <p:nvPr>
            <p:ph idx="4294967295" type="title"/>
          </p:nvPr>
        </p:nvSpPr>
        <p:spPr>
          <a:xfrm>
            <a:off x="354080" y="278053"/>
            <a:ext cx="7736100" cy="423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Feature: Password Policies</a:t>
            </a:r>
            <a:endParaRPr/>
          </a:p>
        </p:txBody>
      </p:sp>
      <p:sp>
        <p:nvSpPr>
          <p:cNvPr id="1343" name="Google Shape;1343;p85"/>
          <p:cNvSpPr txBox="1"/>
          <p:nvPr/>
        </p:nvSpPr>
        <p:spPr>
          <a:xfrm>
            <a:off x="354075" y="1680475"/>
            <a:ext cx="4833000" cy="268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Inter"/>
                <a:ea typeface="Inter"/>
                <a:cs typeface="Inter"/>
                <a:sym typeface="Inter"/>
              </a:rPr>
              <a:t>Example Configuration:</a:t>
            </a:r>
            <a:br>
              <a:rPr b="1" lang="en">
                <a:latin typeface="Inter"/>
                <a:ea typeface="Inter"/>
                <a:cs typeface="Inter"/>
                <a:sym typeface="Inter"/>
              </a:rPr>
            </a:br>
            <a:r>
              <a:rPr lang="en" sz="1000">
                <a:solidFill>
                  <a:schemeClr val="dk1"/>
                </a:solidFill>
              </a:rPr>
              <a:t>The password will expire every </a:t>
            </a:r>
            <a:r>
              <a:rPr i="1" lang="en" sz="1000">
                <a:solidFill>
                  <a:schemeClr val="dk1"/>
                </a:solidFill>
              </a:rPr>
              <a:t>30</a:t>
            </a:r>
            <a:r>
              <a:rPr lang="en" sz="1000">
                <a:solidFill>
                  <a:schemeClr val="dk1"/>
                </a:solidFill>
              </a:rPr>
              <a:t> days</a:t>
            </a:r>
            <a:endParaRPr sz="1000">
              <a:solidFill>
                <a:schemeClr val="dk1"/>
              </a:solidFill>
            </a:endParaRPr>
          </a:p>
          <a:p>
            <a:pPr indent="-292100" lvl="0" marL="457200" rtl="0" algn="l">
              <a:lnSpc>
                <a:spcPct val="150000"/>
              </a:lnSpc>
              <a:spcBef>
                <a:spcPts val="1000"/>
              </a:spcBef>
              <a:spcAft>
                <a:spcPts val="0"/>
              </a:spcAft>
              <a:buClr>
                <a:schemeClr val="dk1"/>
              </a:buClr>
              <a:buSzPts val="1000"/>
              <a:buChar char="●"/>
            </a:pPr>
            <a:r>
              <a:rPr i="1" lang="en" sz="1000">
                <a:solidFill>
                  <a:schemeClr val="dk1"/>
                </a:solidFill>
              </a:rPr>
              <a:t>5</a:t>
            </a:r>
            <a:r>
              <a:rPr lang="en" sz="1000">
                <a:solidFill>
                  <a:schemeClr val="dk1"/>
                </a:solidFill>
              </a:rPr>
              <a:t> prior passwords will be maintained in the password history count for a maximum of </a:t>
            </a:r>
            <a:r>
              <a:rPr i="1" lang="en" sz="1000">
                <a:solidFill>
                  <a:schemeClr val="dk1"/>
                </a:solidFill>
              </a:rPr>
              <a:t>60</a:t>
            </a:r>
            <a:r>
              <a:rPr lang="en" sz="1000">
                <a:solidFill>
                  <a:schemeClr val="dk1"/>
                </a:solidFill>
              </a:rPr>
              <a:t> days</a:t>
            </a:r>
            <a:endParaRPr sz="1000">
              <a:solidFill>
                <a:schemeClr val="dk1"/>
              </a:solidFill>
            </a:endParaRPr>
          </a:p>
          <a:p>
            <a:pPr indent="-292100" lvl="0" marL="457200" rtl="0" algn="l">
              <a:lnSpc>
                <a:spcPct val="150000"/>
              </a:lnSpc>
              <a:spcBef>
                <a:spcPts val="0"/>
              </a:spcBef>
              <a:spcAft>
                <a:spcPts val="0"/>
              </a:spcAft>
              <a:buClr>
                <a:schemeClr val="dk1"/>
              </a:buClr>
              <a:buSzPts val="1000"/>
              <a:buChar char="●"/>
            </a:pPr>
            <a:r>
              <a:rPr lang="en" sz="1000">
                <a:solidFill>
                  <a:schemeClr val="dk1"/>
                </a:solidFill>
              </a:rPr>
              <a:t>The user's account will be locked out after </a:t>
            </a:r>
            <a:r>
              <a:rPr i="1" lang="en" sz="1000">
                <a:solidFill>
                  <a:schemeClr val="dk1"/>
                </a:solidFill>
              </a:rPr>
              <a:t>3</a:t>
            </a:r>
            <a:r>
              <a:rPr lang="en" sz="1000">
                <a:solidFill>
                  <a:schemeClr val="dk1"/>
                </a:solidFill>
              </a:rPr>
              <a:t>  failed password attempts</a:t>
            </a:r>
            <a:endParaRPr sz="1000">
              <a:solidFill>
                <a:schemeClr val="dk1"/>
              </a:solidFill>
            </a:endParaRPr>
          </a:p>
          <a:p>
            <a:pPr indent="-292100" lvl="0" marL="457200" rtl="0" algn="l">
              <a:lnSpc>
                <a:spcPct val="150000"/>
              </a:lnSpc>
              <a:spcBef>
                <a:spcPts val="0"/>
              </a:spcBef>
              <a:spcAft>
                <a:spcPts val="0"/>
              </a:spcAft>
              <a:buClr>
                <a:schemeClr val="dk1"/>
              </a:buClr>
              <a:buSzPts val="1000"/>
              <a:buChar char="●"/>
            </a:pPr>
            <a:r>
              <a:rPr lang="en" sz="1000">
                <a:solidFill>
                  <a:schemeClr val="dk1"/>
                </a:solidFill>
              </a:rPr>
              <a:t>Automatically unlock accounts that were locked by failed password attempts after </a:t>
            </a:r>
            <a:r>
              <a:rPr i="1" lang="en" sz="1000">
                <a:solidFill>
                  <a:schemeClr val="dk1"/>
                </a:solidFill>
              </a:rPr>
              <a:t>900</a:t>
            </a:r>
            <a:r>
              <a:rPr lang="en" sz="1000">
                <a:solidFill>
                  <a:schemeClr val="dk1"/>
                </a:solidFill>
              </a:rPr>
              <a:t> seconds</a:t>
            </a:r>
            <a:endParaRPr sz="1000">
              <a:solidFill>
                <a:schemeClr val="dk1"/>
              </a:solidFill>
            </a:endParaRPr>
          </a:p>
          <a:p>
            <a:pPr indent="-292100" lvl="0" marL="457200" rtl="0" algn="l">
              <a:lnSpc>
                <a:spcPct val="150000"/>
              </a:lnSpc>
              <a:spcBef>
                <a:spcPts val="0"/>
              </a:spcBef>
              <a:spcAft>
                <a:spcPts val="0"/>
              </a:spcAft>
              <a:buClr>
                <a:schemeClr val="dk1"/>
              </a:buClr>
              <a:buSzPts val="1000"/>
              <a:buChar char="●"/>
            </a:pPr>
            <a:r>
              <a:rPr lang="en" sz="1000">
                <a:solidFill>
                  <a:schemeClr val="dk1"/>
                </a:solidFill>
              </a:rPr>
              <a:t>The password must have at least </a:t>
            </a:r>
            <a:r>
              <a:rPr i="1" lang="en" sz="1000">
                <a:solidFill>
                  <a:schemeClr val="dk1"/>
                </a:solidFill>
              </a:rPr>
              <a:t>1</a:t>
            </a:r>
            <a:r>
              <a:rPr lang="en" sz="1000">
                <a:solidFill>
                  <a:schemeClr val="dk1"/>
                </a:solidFill>
              </a:rPr>
              <a:t> of the following characters: </a:t>
            </a:r>
            <a:r>
              <a:rPr i="1" lang="en" sz="1000">
                <a:solidFill>
                  <a:schemeClr val="dk1"/>
                </a:solidFill>
              </a:rPr>
              <a:t>abcdefghijklmnopqrstuvwxyz</a:t>
            </a:r>
            <a:endParaRPr i="1" sz="1000">
              <a:solidFill>
                <a:schemeClr val="dk1"/>
              </a:solidFill>
            </a:endParaRPr>
          </a:p>
          <a:p>
            <a:pPr indent="-292100" lvl="0" marL="457200" rtl="0" algn="l">
              <a:lnSpc>
                <a:spcPct val="150000"/>
              </a:lnSpc>
              <a:spcBef>
                <a:spcPts val="0"/>
              </a:spcBef>
              <a:spcAft>
                <a:spcPts val="0"/>
              </a:spcAft>
              <a:buClr>
                <a:schemeClr val="dk1"/>
              </a:buClr>
              <a:buSzPts val="1000"/>
              <a:buChar char="●"/>
            </a:pPr>
            <a:r>
              <a:rPr lang="en" sz="1000">
                <a:solidFill>
                  <a:schemeClr val="dk1"/>
                </a:solidFill>
              </a:rPr>
              <a:t>The password cannot have more than </a:t>
            </a:r>
            <a:r>
              <a:rPr i="1" lang="en" sz="1000">
                <a:solidFill>
                  <a:schemeClr val="dk1"/>
                </a:solidFill>
              </a:rPr>
              <a:t>3</a:t>
            </a:r>
            <a:r>
              <a:rPr lang="en" sz="1000">
                <a:solidFill>
                  <a:schemeClr val="dk1"/>
                </a:solidFill>
              </a:rPr>
              <a:t> repeated character</a:t>
            </a:r>
            <a:endParaRPr sz="1000">
              <a:solidFill>
                <a:schemeClr val="dk1"/>
              </a:solidFill>
            </a:endParaRPr>
          </a:p>
          <a:p>
            <a:pPr indent="-292100" lvl="0" marL="457200" rtl="0" algn="l">
              <a:lnSpc>
                <a:spcPct val="150000"/>
              </a:lnSpc>
              <a:spcBef>
                <a:spcPts val="0"/>
              </a:spcBef>
              <a:spcAft>
                <a:spcPts val="0"/>
              </a:spcAft>
              <a:buClr>
                <a:schemeClr val="dk1"/>
              </a:buClr>
              <a:buSzPts val="1000"/>
              <a:buChar char="●"/>
            </a:pPr>
            <a:r>
              <a:rPr lang="en" sz="1000">
                <a:solidFill>
                  <a:schemeClr val="dk1"/>
                </a:solidFill>
              </a:rPr>
              <a:t>The password will be checked against a list of most commonly-used passwords</a:t>
            </a:r>
            <a:endParaRPr b="1">
              <a:latin typeface="Inter"/>
              <a:ea typeface="Inter"/>
              <a:cs typeface="Inter"/>
              <a:sym typeface="Inter"/>
            </a:endParaRPr>
          </a:p>
        </p:txBody>
      </p:sp>
      <p:pic>
        <p:nvPicPr>
          <p:cNvPr id="1344" name="Google Shape;1344;p85"/>
          <p:cNvPicPr preferRelativeResize="0"/>
          <p:nvPr/>
        </p:nvPicPr>
        <p:blipFill>
          <a:blip r:embed="rId3">
            <a:alphaModFix/>
          </a:blip>
          <a:stretch>
            <a:fillRect/>
          </a:stretch>
        </p:blipFill>
        <p:spPr>
          <a:xfrm>
            <a:off x="354086" y="941263"/>
            <a:ext cx="711784" cy="693025"/>
          </a:xfrm>
          <a:prstGeom prst="rect">
            <a:avLst/>
          </a:prstGeom>
          <a:noFill/>
          <a:ln>
            <a:noFill/>
          </a:ln>
        </p:spPr>
      </p:pic>
      <p:sp>
        <p:nvSpPr>
          <p:cNvPr id="1345" name="Google Shape;1345;p85"/>
          <p:cNvSpPr/>
          <p:nvPr/>
        </p:nvSpPr>
        <p:spPr>
          <a:xfrm>
            <a:off x="5608750" y="1877775"/>
            <a:ext cx="3004500" cy="19677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6" name="Google Shape;1346;p85"/>
          <p:cNvSpPr txBox="1"/>
          <p:nvPr/>
        </p:nvSpPr>
        <p:spPr>
          <a:xfrm>
            <a:off x="5693650" y="2340225"/>
            <a:ext cx="2666400" cy="1143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rgbClr val="8F0CF3"/>
                </a:solidFill>
                <a:latin typeface="Inter SemiBold"/>
                <a:ea typeface="Inter SemiBold"/>
                <a:cs typeface="Inter SemiBold"/>
                <a:sym typeface="Inter SemiBold"/>
              </a:rPr>
              <a:t>86%</a:t>
            </a:r>
            <a:r>
              <a:rPr lang="en">
                <a:latin typeface="Inter SemiBold"/>
                <a:ea typeface="Inter SemiBold"/>
                <a:cs typeface="Inter SemiBold"/>
                <a:sym typeface="Inter SemiBold"/>
              </a:rPr>
              <a:t> of consumers admit to reusing passwords for more than one account when using online services</a:t>
            </a:r>
            <a:endParaRPr>
              <a:latin typeface="Inter SemiBold"/>
              <a:ea typeface="Inter SemiBold"/>
              <a:cs typeface="Inter SemiBold"/>
              <a:sym typeface="Inter SemiBold"/>
            </a:endParaRPr>
          </a:p>
        </p:txBody>
      </p:sp>
      <p:sp>
        <p:nvSpPr>
          <p:cNvPr id="1347" name="Google Shape;1347;p85"/>
          <p:cNvSpPr txBox="1"/>
          <p:nvPr>
            <p:ph idx="4294967295" type="title"/>
          </p:nvPr>
        </p:nvSpPr>
        <p:spPr>
          <a:xfrm>
            <a:off x="5383200" y="1680475"/>
            <a:ext cx="1874700" cy="423000"/>
          </a:xfrm>
          <a:prstGeom prst="rect">
            <a:avLst/>
          </a:prstGeom>
          <a:solidFill>
            <a:schemeClr val="accent5"/>
          </a:solidFill>
        </p:spPr>
        <p:txBody>
          <a:bodyPr anchorCtr="0" anchor="ctr" bIns="45700" lIns="91425" spcFirstLastPara="1" rIns="91425" wrap="square" tIns="45700">
            <a:noAutofit/>
          </a:bodyPr>
          <a:lstStyle/>
          <a:p>
            <a:pPr indent="0" lvl="0" marL="0" rtl="0" algn="ctr">
              <a:spcBef>
                <a:spcPts val="0"/>
              </a:spcBef>
              <a:spcAft>
                <a:spcPts val="0"/>
              </a:spcAft>
              <a:buNone/>
            </a:pPr>
            <a:r>
              <a:rPr lang="en" sz="1400">
                <a:solidFill>
                  <a:schemeClr val="lt1"/>
                </a:solidFill>
              </a:rPr>
              <a:t>Did you know?</a:t>
            </a:r>
            <a:endParaRPr sz="14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1"/>
          <p:cNvSpPr txBox="1"/>
          <p:nvPr/>
        </p:nvSpPr>
        <p:spPr>
          <a:xfrm>
            <a:off x="1756492" y="441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Orders</a:t>
            </a:r>
            <a:endParaRPr/>
          </a:p>
          <a:p>
            <a:pPr indent="-125016" lvl="0" marL="132160" marR="0" rtl="0" algn="l">
              <a:spcBef>
                <a:spcPts val="0"/>
              </a:spcBef>
              <a:spcAft>
                <a:spcPts val="0"/>
              </a:spcAft>
              <a:buClr>
                <a:srgbClr val="0096D7"/>
              </a:buClr>
              <a:buSzPts val="900"/>
              <a:buFont typeface="Arial"/>
              <a:buChar char="•"/>
            </a:pPr>
            <a:r>
              <a:rPr lang="en" sz="900">
                <a:solidFill>
                  <a:srgbClr val="0096D7"/>
                </a:solidFill>
              </a:rPr>
              <a:t>Payments</a:t>
            </a:r>
            <a:endParaRPr sz="900">
              <a:solidFill>
                <a:srgbClr val="0096D7"/>
              </a:solidFill>
              <a:latin typeface="Arial"/>
              <a:ea typeface="Arial"/>
              <a:cs typeface="Arial"/>
              <a:sym typeface="Arial"/>
            </a:endParaRPr>
          </a:p>
        </p:txBody>
      </p:sp>
      <p:sp>
        <p:nvSpPr>
          <p:cNvPr id="341" name="Google Shape;341;p41"/>
          <p:cNvSpPr txBox="1"/>
          <p:nvPr/>
        </p:nvSpPr>
        <p:spPr>
          <a:xfrm>
            <a:off x="1756492" y="984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Available to Sell</a:t>
            </a:r>
            <a:endParaRPr sz="900">
              <a:solidFill>
                <a:schemeClr val="dk2"/>
              </a:solidFill>
              <a:latin typeface="Arial"/>
              <a:ea typeface="Arial"/>
              <a:cs typeface="Arial"/>
              <a:sym typeface="Arial"/>
            </a:endParaRPr>
          </a:p>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Fulfillment Options</a:t>
            </a:r>
            <a:endParaRPr sz="900">
              <a:solidFill>
                <a:schemeClr val="dk2"/>
              </a:solidFill>
              <a:latin typeface="Arial"/>
              <a:ea typeface="Arial"/>
              <a:cs typeface="Arial"/>
              <a:sym typeface="Arial"/>
            </a:endParaRPr>
          </a:p>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Order Status Updates</a:t>
            </a:r>
            <a:endParaRPr sz="900">
              <a:solidFill>
                <a:schemeClr val="dk2"/>
              </a:solidFill>
              <a:latin typeface="Arial"/>
              <a:ea typeface="Arial"/>
              <a:cs typeface="Arial"/>
              <a:sym typeface="Arial"/>
            </a:endParaRPr>
          </a:p>
        </p:txBody>
      </p:sp>
      <p:sp>
        <p:nvSpPr>
          <p:cNvPr id="342" name="Google Shape;342;p41"/>
          <p:cNvSpPr txBox="1"/>
          <p:nvPr/>
        </p:nvSpPr>
        <p:spPr>
          <a:xfrm>
            <a:off x="1786762" y="17938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Category</a:t>
            </a:r>
            <a:endParaRPr sz="900">
              <a:solidFill>
                <a:srgbClr val="0096D7"/>
              </a:solidFill>
              <a:latin typeface="Arial"/>
              <a:ea typeface="Arial"/>
              <a:cs typeface="Arial"/>
              <a:sym typeface="Arial"/>
            </a:endParaRPr>
          </a:p>
          <a:p>
            <a:pPr indent="-166687" lvl="0" marL="176212" marR="0" rtl="0" algn="l">
              <a:spcBef>
                <a:spcPts val="0"/>
              </a:spcBef>
              <a:spcAft>
                <a:spcPts val="0"/>
              </a:spcAft>
              <a:buClr>
                <a:srgbClr val="0096D7"/>
              </a:buClr>
              <a:buSzPts val="900"/>
              <a:buFont typeface="Arial"/>
              <a:buChar char="•"/>
            </a:pPr>
            <a:r>
              <a:rPr lang="en" sz="900">
                <a:solidFill>
                  <a:srgbClr val="0096D7"/>
                </a:solidFill>
              </a:rPr>
              <a:t>Standard </a:t>
            </a:r>
            <a:r>
              <a:rPr lang="en" sz="900">
                <a:solidFill>
                  <a:srgbClr val="0096D7"/>
                </a:solidFill>
                <a:latin typeface="Arial"/>
                <a:ea typeface="Arial"/>
                <a:cs typeface="Arial"/>
                <a:sym typeface="Arial"/>
              </a:rPr>
              <a:t>Product</a:t>
            </a:r>
            <a:endParaRPr sz="900">
              <a:solidFill>
                <a:srgbClr val="0096D7"/>
              </a:solidFill>
              <a:latin typeface="Arial"/>
              <a:ea typeface="Arial"/>
              <a:cs typeface="Arial"/>
              <a:sym typeface="Arial"/>
            </a:endParaRPr>
          </a:p>
          <a:p>
            <a:pPr indent="-166687" lvl="0" marL="176212" marR="0" rtl="0" algn="l">
              <a:spcBef>
                <a:spcPts val="0"/>
              </a:spcBef>
              <a:spcAft>
                <a:spcPts val="0"/>
              </a:spcAft>
              <a:buClr>
                <a:srgbClr val="0096D7"/>
              </a:buClr>
              <a:buSzPts val="900"/>
              <a:buFont typeface="Arial"/>
              <a:buChar char="•"/>
            </a:pPr>
            <a:r>
              <a:rPr lang="en" sz="900">
                <a:solidFill>
                  <a:srgbClr val="0096D7"/>
                </a:solidFill>
              </a:rPr>
              <a:t>Variant Product</a:t>
            </a:r>
            <a:endParaRPr sz="900">
              <a:solidFill>
                <a:srgbClr val="0096D7"/>
              </a:solidFill>
              <a:latin typeface="Arial"/>
              <a:ea typeface="Arial"/>
              <a:cs typeface="Arial"/>
              <a:sym typeface="Arial"/>
            </a:endParaRPr>
          </a:p>
        </p:txBody>
      </p:sp>
      <p:sp>
        <p:nvSpPr>
          <p:cNvPr id="343" name="Google Shape;343;p41"/>
          <p:cNvSpPr txBox="1"/>
          <p:nvPr/>
        </p:nvSpPr>
        <p:spPr>
          <a:xfrm>
            <a:off x="1782649" y="27036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Inventory updates</a:t>
            </a:r>
            <a:endParaRPr sz="900">
              <a:solidFill>
                <a:srgbClr val="0096D7"/>
              </a:solidFill>
              <a:latin typeface="Arial"/>
              <a:ea typeface="Arial"/>
              <a:cs typeface="Arial"/>
              <a:sym typeface="Arial"/>
            </a:endParaRPr>
          </a:p>
          <a:p>
            <a:pPr indent="-166687" lvl="0" marL="176212" marR="0" rtl="0" algn="l">
              <a:spcBef>
                <a:spcPts val="0"/>
              </a:spcBef>
              <a:spcAft>
                <a:spcPts val="0"/>
              </a:spcAft>
              <a:buClr>
                <a:srgbClr val="0096D7"/>
              </a:buClr>
              <a:buSzPts val="900"/>
              <a:buFont typeface="Arial"/>
              <a:buChar char="•"/>
            </a:pPr>
            <a:r>
              <a:rPr lang="en" sz="900">
                <a:solidFill>
                  <a:srgbClr val="0096D7"/>
                </a:solidFill>
              </a:rPr>
              <a:t>Locations</a:t>
            </a:r>
            <a:endParaRPr sz="900">
              <a:solidFill>
                <a:srgbClr val="0096D7"/>
              </a:solidFill>
              <a:latin typeface="Arial"/>
              <a:ea typeface="Arial"/>
              <a:cs typeface="Arial"/>
              <a:sym typeface="Arial"/>
            </a:endParaRPr>
          </a:p>
        </p:txBody>
      </p:sp>
      <p:sp>
        <p:nvSpPr>
          <p:cNvPr id="344" name="Google Shape;344;p41"/>
          <p:cNvSpPr txBox="1"/>
          <p:nvPr/>
        </p:nvSpPr>
        <p:spPr>
          <a:xfrm>
            <a:off x="1785675" y="32179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Inventory / Sales updates</a:t>
            </a:r>
            <a:endParaRPr sz="900">
              <a:solidFill>
                <a:schemeClr val="dk2"/>
              </a:solidFill>
              <a:latin typeface="Arial"/>
              <a:ea typeface="Arial"/>
              <a:cs typeface="Arial"/>
              <a:sym typeface="Arial"/>
            </a:endParaRPr>
          </a:p>
        </p:txBody>
      </p:sp>
      <p:sp>
        <p:nvSpPr>
          <p:cNvPr id="345" name="Google Shape;345;p41"/>
          <p:cNvSpPr txBox="1"/>
          <p:nvPr/>
        </p:nvSpPr>
        <p:spPr>
          <a:xfrm>
            <a:off x="5714054" y="4303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Consignment updates</a:t>
            </a:r>
            <a:endParaRPr sz="900">
              <a:solidFill>
                <a:srgbClr val="0096D7"/>
              </a:solidFill>
              <a:latin typeface="Arial"/>
              <a:ea typeface="Arial"/>
              <a:cs typeface="Arial"/>
              <a:sym typeface="Arial"/>
            </a:endParaRPr>
          </a:p>
        </p:txBody>
      </p:sp>
      <p:sp>
        <p:nvSpPr>
          <p:cNvPr id="346" name="Google Shape;346;p41"/>
          <p:cNvSpPr txBox="1"/>
          <p:nvPr/>
        </p:nvSpPr>
        <p:spPr>
          <a:xfrm>
            <a:off x="5714054" y="1669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Refund transaction requests</a:t>
            </a:r>
            <a:endParaRPr sz="900">
              <a:solidFill>
                <a:srgbClr val="0096D7"/>
              </a:solidFill>
              <a:latin typeface="Arial"/>
              <a:ea typeface="Arial"/>
              <a:cs typeface="Arial"/>
              <a:sym typeface="Arial"/>
            </a:endParaRPr>
          </a:p>
        </p:txBody>
      </p:sp>
      <p:sp>
        <p:nvSpPr>
          <p:cNvPr id="347" name="Google Shape;347;p41"/>
          <p:cNvSpPr txBox="1"/>
          <p:nvPr/>
        </p:nvSpPr>
        <p:spPr>
          <a:xfrm>
            <a:off x="5714054" y="2062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Refund transaction updates</a:t>
            </a:r>
            <a:endParaRPr sz="900">
              <a:solidFill>
                <a:schemeClr val="dk2"/>
              </a:solidFill>
              <a:latin typeface="Arial"/>
              <a:ea typeface="Arial"/>
              <a:cs typeface="Arial"/>
              <a:sym typeface="Arial"/>
            </a:endParaRPr>
          </a:p>
        </p:txBody>
      </p:sp>
      <p:sp>
        <p:nvSpPr>
          <p:cNvPr id="348" name="Google Shape;348;p41"/>
          <p:cNvSpPr txBox="1"/>
          <p:nvPr/>
        </p:nvSpPr>
        <p:spPr>
          <a:xfrm>
            <a:off x="5714054" y="29655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Email / SMS send requests</a:t>
            </a:r>
            <a:endParaRPr sz="900">
              <a:solidFill>
                <a:schemeClr val="dk2"/>
              </a:solidFill>
              <a:latin typeface="Arial"/>
              <a:ea typeface="Arial"/>
              <a:cs typeface="Arial"/>
              <a:sym typeface="Arial"/>
            </a:endParaRPr>
          </a:p>
        </p:txBody>
      </p:sp>
      <p:cxnSp>
        <p:nvCxnSpPr>
          <p:cNvPr id="349" name="Google Shape;349;p41"/>
          <p:cNvCxnSpPr/>
          <p:nvPr/>
        </p:nvCxnSpPr>
        <p:spPr>
          <a:xfrm>
            <a:off x="1669622" y="852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50" name="Google Shape;350;p41"/>
          <p:cNvCxnSpPr/>
          <p:nvPr/>
        </p:nvCxnSpPr>
        <p:spPr>
          <a:xfrm rot="10800000">
            <a:off x="1709010" y="952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351" name="Google Shape;351;p41"/>
          <p:cNvCxnSpPr/>
          <p:nvPr/>
        </p:nvCxnSpPr>
        <p:spPr>
          <a:xfrm rot="10800000">
            <a:off x="5666053" y="6997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52" name="Google Shape;352;p41"/>
          <p:cNvCxnSpPr/>
          <p:nvPr/>
        </p:nvCxnSpPr>
        <p:spPr>
          <a:xfrm>
            <a:off x="5585524" y="799860"/>
            <a:ext cx="1849200" cy="0"/>
          </a:xfrm>
          <a:prstGeom prst="straightConnector1">
            <a:avLst/>
          </a:prstGeom>
          <a:noFill/>
          <a:ln cap="flat" cmpd="sng" w="9525">
            <a:solidFill>
              <a:schemeClr val="dk2"/>
            </a:solidFill>
            <a:prstDash val="solid"/>
            <a:round/>
            <a:headEnd len="sm" w="sm" type="none"/>
            <a:tailEnd len="med" w="med" type="triangle"/>
          </a:ln>
        </p:spPr>
      </p:cxnSp>
      <p:sp>
        <p:nvSpPr>
          <p:cNvPr id="353" name="Google Shape;353;p41"/>
          <p:cNvSpPr txBox="1"/>
          <p:nvPr/>
        </p:nvSpPr>
        <p:spPr>
          <a:xfrm>
            <a:off x="5714054" y="8388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Consignment Consignment booking and manifests</a:t>
            </a:r>
            <a:endParaRPr/>
          </a:p>
        </p:txBody>
      </p:sp>
      <p:cxnSp>
        <p:nvCxnSpPr>
          <p:cNvPr id="354" name="Google Shape;354;p41"/>
          <p:cNvCxnSpPr/>
          <p:nvPr/>
        </p:nvCxnSpPr>
        <p:spPr>
          <a:xfrm>
            <a:off x="1669622" y="17665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55" name="Google Shape;355;p41"/>
          <p:cNvCxnSpPr/>
          <p:nvPr/>
        </p:nvCxnSpPr>
        <p:spPr>
          <a:xfrm>
            <a:off x="1669622" y="3092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56" name="Google Shape;356;p41"/>
          <p:cNvCxnSpPr/>
          <p:nvPr/>
        </p:nvCxnSpPr>
        <p:spPr>
          <a:xfrm rot="10800000">
            <a:off x="1709175" y="3193025"/>
            <a:ext cx="1804500" cy="10200"/>
          </a:xfrm>
          <a:prstGeom prst="straightConnector1">
            <a:avLst/>
          </a:prstGeom>
          <a:noFill/>
          <a:ln cap="flat" cmpd="sng" w="9525">
            <a:solidFill>
              <a:schemeClr val="dk2"/>
            </a:solidFill>
            <a:prstDash val="solid"/>
            <a:round/>
            <a:headEnd len="sm" w="sm" type="none"/>
            <a:tailEnd len="med" w="med" type="triangle"/>
          </a:ln>
        </p:spPr>
      </p:cxnSp>
      <p:cxnSp>
        <p:nvCxnSpPr>
          <p:cNvPr id="357" name="Google Shape;357;p41"/>
          <p:cNvCxnSpPr/>
          <p:nvPr/>
        </p:nvCxnSpPr>
        <p:spPr>
          <a:xfrm rot="10800000">
            <a:off x="5666053" y="1910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58" name="Google Shape;358;p41"/>
          <p:cNvCxnSpPr/>
          <p:nvPr/>
        </p:nvCxnSpPr>
        <p:spPr>
          <a:xfrm>
            <a:off x="5563733" y="2011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359" name="Google Shape;359;p41"/>
          <p:cNvCxnSpPr/>
          <p:nvPr/>
        </p:nvCxnSpPr>
        <p:spPr>
          <a:xfrm>
            <a:off x="5559332" y="2939224"/>
            <a:ext cx="1875600" cy="0"/>
          </a:xfrm>
          <a:prstGeom prst="straightConnector1">
            <a:avLst/>
          </a:prstGeom>
          <a:noFill/>
          <a:ln cap="flat" cmpd="sng" w="9525">
            <a:solidFill>
              <a:schemeClr val="dk2"/>
            </a:solidFill>
            <a:prstDash val="solid"/>
            <a:round/>
            <a:headEnd len="sm" w="sm" type="none"/>
            <a:tailEnd len="med" w="med" type="triangle"/>
          </a:ln>
        </p:spPr>
      </p:cxnSp>
      <p:sp>
        <p:nvSpPr>
          <p:cNvPr id="360" name="Google Shape;360;p41"/>
          <p:cNvSpPr/>
          <p:nvPr/>
        </p:nvSpPr>
        <p:spPr>
          <a:xfrm>
            <a:off x="7462221" y="304310"/>
            <a:ext cx="14265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68575" spcFirstLastPara="1" rIns="6857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Carrier Service</a:t>
            </a:r>
            <a:endParaRPr b="1" sz="900">
              <a:solidFill>
                <a:srgbClr val="0096D7"/>
              </a:solidFill>
              <a:latin typeface="Arial"/>
              <a:ea typeface="Arial"/>
              <a:cs typeface="Arial"/>
              <a:sym typeface="Arial"/>
            </a:endParaRPr>
          </a:p>
        </p:txBody>
      </p:sp>
      <p:sp>
        <p:nvSpPr>
          <p:cNvPr id="361" name="Google Shape;361;p41"/>
          <p:cNvSpPr/>
          <p:nvPr/>
        </p:nvSpPr>
        <p:spPr>
          <a:xfrm>
            <a:off x="7462221" y="1426707"/>
            <a:ext cx="14265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68575" spcFirstLastPara="1" rIns="6857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Payment Service</a:t>
            </a:r>
            <a:endParaRPr b="1" sz="900">
              <a:solidFill>
                <a:srgbClr val="0096D7"/>
              </a:solidFill>
              <a:latin typeface="Arial"/>
              <a:ea typeface="Arial"/>
              <a:cs typeface="Arial"/>
              <a:sym typeface="Arial"/>
            </a:endParaRPr>
          </a:p>
        </p:txBody>
      </p:sp>
      <p:sp>
        <p:nvSpPr>
          <p:cNvPr id="362" name="Google Shape;362;p41"/>
          <p:cNvSpPr/>
          <p:nvPr/>
        </p:nvSpPr>
        <p:spPr>
          <a:xfrm>
            <a:off x="7462221" y="2549104"/>
            <a:ext cx="14265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68575" spcFirstLastPara="1" rIns="6857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Notification Service</a:t>
            </a:r>
            <a:endParaRPr/>
          </a:p>
          <a:p>
            <a:pPr indent="0" lvl="0" marL="0" marR="0" rtl="0" algn="ctr">
              <a:spcBef>
                <a:spcPts val="0"/>
              </a:spcBef>
              <a:spcAft>
                <a:spcPts val="0"/>
              </a:spcAft>
              <a:buNone/>
            </a:pPr>
            <a:r>
              <a:t/>
            </a:r>
            <a:endParaRPr b="1" sz="900">
              <a:solidFill>
                <a:srgbClr val="0096D7"/>
              </a:solidFill>
              <a:latin typeface="Arial"/>
              <a:ea typeface="Arial"/>
              <a:cs typeface="Arial"/>
              <a:sym typeface="Arial"/>
            </a:endParaRPr>
          </a:p>
        </p:txBody>
      </p:sp>
      <p:sp>
        <p:nvSpPr>
          <p:cNvPr id="363" name="Google Shape;363;p41"/>
          <p:cNvSpPr/>
          <p:nvPr/>
        </p:nvSpPr>
        <p:spPr>
          <a:xfrm>
            <a:off x="265315" y="304310"/>
            <a:ext cx="14259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91425" spcFirstLastPara="1" rIns="9142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Online Store</a:t>
            </a:r>
            <a:endParaRPr/>
          </a:p>
        </p:txBody>
      </p:sp>
      <p:sp>
        <p:nvSpPr>
          <p:cNvPr id="364" name="Google Shape;364;p41"/>
          <p:cNvSpPr/>
          <p:nvPr/>
        </p:nvSpPr>
        <p:spPr>
          <a:xfrm>
            <a:off x="265560" y="1430215"/>
            <a:ext cx="14229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91425" spcFirstLastPara="1" rIns="9142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PIM</a:t>
            </a:r>
            <a:endParaRPr/>
          </a:p>
          <a:p>
            <a:pPr indent="0" lvl="0" marL="0" marR="0" rtl="0" algn="ctr">
              <a:spcBef>
                <a:spcPts val="0"/>
              </a:spcBef>
              <a:spcAft>
                <a:spcPts val="0"/>
              </a:spcAft>
              <a:buNone/>
            </a:pPr>
            <a:r>
              <a:rPr lang="en" sz="750">
                <a:solidFill>
                  <a:srgbClr val="0096D7"/>
                </a:solidFill>
                <a:latin typeface="Arial"/>
                <a:ea typeface="Arial"/>
                <a:cs typeface="Arial"/>
                <a:sym typeface="Arial"/>
              </a:rPr>
              <a:t>Product Master</a:t>
            </a:r>
            <a:endParaRPr sz="750">
              <a:solidFill>
                <a:srgbClr val="0096D7"/>
              </a:solidFill>
              <a:latin typeface="Arial"/>
              <a:ea typeface="Arial"/>
              <a:cs typeface="Arial"/>
              <a:sym typeface="Arial"/>
            </a:endParaRPr>
          </a:p>
        </p:txBody>
      </p:sp>
      <p:sp>
        <p:nvSpPr>
          <p:cNvPr id="365" name="Google Shape;365;p41"/>
          <p:cNvSpPr/>
          <p:nvPr/>
        </p:nvSpPr>
        <p:spPr>
          <a:xfrm>
            <a:off x="265550" y="3605825"/>
            <a:ext cx="1422900" cy="847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91425" spcFirstLastPara="1" rIns="9142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POS</a:t>
            </a:r>
            <a:endParaRPr/>
          </a:p>
          <a:p>
            <a:pPr indent="0" lvl="0" marL="0" marR="0" rtl="0" algn="ctr">
              <a:spcBef>
                <a:spcPts val="0"/>
              </a:spcBef>
              <a:spcAft>
                <a:spcPts val="0"/>
              </a:spcAft>
              <a:buNone/>
            </a:pPr>
            <a:r>
              <a:rPr lang="en" sz="750">
                <a:solidFill>
                  <a:srgbClr val="0096D7"/>
                </a:solidFill>
                <a:latin typeface="Arial"/>
                <a:ea typeface="Arial"/>
                <a:cs typeface="Arial"/>
                <a:sym typeface="Arial"/>
              </a:rPr>
              <a:t>Store Inventory Master</a:t>
            </a:r>
            <a:endParaRPr/>
          </a:p>
        </p:txBody>
      </p:sp>
      <p:sp>
        <p:nvSpPr>
          <p:cNvPr id="366" name="Google Shape;366;p41"/>
          <p:cNvSpPr txBox="1"/>
          <p:nvPr/>
        </p:nvSpPr>
        <p:spPr>
          <a:xfrm>
            <a:off x="1767086" y="39749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Inventory updates</a:t>
            </a:r>
            <a:endParaRPr sz="900">
              <a:solidFill>
                <a:srgbClr val="0096D7"/>
              </a:solidFill>
              <a:latin typeface="Arial"/>
              <a:ea typeface="Arial"/>
              <a:cs typeface="Arial"/>
              <a:sym typeface="Arial"/>
            </a:endParaRPr>
          </a:p>
        </p:txBody>
      </p:sp>
      <p:cxnSp>
        <p:nvCxnSpPr>
          <p:cNvPr id="367" name="Google Shape;367;p41"/>
          <p:cNvCxnSpPr/>
          <p:nvPr/>
        </p:nvCxnSpPr>
        <p:spPr>
          <a:xfrm flipH="1" rot="10800000">
            <a:off x="1669622" y="3953704"/>
            <a:ext cx="1836300" cy="3300"/>
          </a:xfrm>
          <a:prstGeom prst="straightConnector1">
            <a:avLst/>
          </a:prstGeom>
          <a:noFill/>
          <a:ln cap="flat" cmpd="sng" w="9525">
            <a:solidFill>
              <a:srgbClr val="0096D7"/>
            </a:solidFill>
            <a:prstDash val="solid"/>
            <a:round/>
            <a:headEnd len="sm" w="sm" type="none"/>
            <a:tailEnd len="med" w="med" type="triangle"/>
          </a:ln>
        </p:spPr>
      </p:cxnSp>
      <p:grpSp>
        <p:nvGrpSpPr>
          <p:cNvPr id="368" name="Google Shape;368;p41"/>
          <p:cNvGrpSpPr/>
          <p:nvPr/>
        </p:nvGrpSpPr>
        <p:grpSpPr>
          <a:xfrm>
            <a:off x="3521300" y="304300"/>
            <a:ext cx="2108925" cy="4132350"/>
            <a:chOff x="4690062" y="340381"/>
            <a:chExt cx="2811900" cy="5509800"/>
          </a:xfrm>
        </p:grpSpPr>
        <p:sp>
          <p:nvSpPr>
            <p:cNvPr id="369" name="Google Shape;369;p41"/>
            <p:cNvSpPr/>
            <p:nvPr/>
          </p:nvSpPr>
          <p:spPr>
            <a:xfrm>
              <a:off x="4690062" y="340381"/>
              <a:ext cx="2811900" cy="5509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spcBef>
                  <a:spcPts val="0"/>
                </a:spcBef>
                <a:spcAft>
                  <a:spcPts val="0"/>
                </a:spcAft>
                <a:buNone/>
              </a:pPr>
              <a:r>
                <a:rPr b="1" lang="en" sz="1200">
                  <a:solidFill>
                    <a:schemeClr val="lt1"/>
                  </a:solidFill>
                  <a:latin typeface="Arial"/>
                  <a:ea typeface="Arial"/>
                  <a:cs typeface="Arial"/>
                  <a:sym typeface="Arial"/>
                </a:rPr>
                <a:t>Fluent Order Management</a:t>
              </a:r>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t/>
              </a:r>
              <a:endParaRPr b="1" sz="1200">
                <a:solidFill>
                  <a:schemeClr val="lt1"/>
                </a:solidFill>
                <a:latin typeface="Arial"/>
                <a:ea typeface="Arial"/>
                <a:cs typeface="Arial"/>
                <a:sym typeface="Arial"/>
              </a:endParaRPr>
            </a:p>
            <a:p>
              <a:pPr indent="0" lvl="0" marL="0" marR="0" rtl="0" algn="ctr">
                <a:spcBef>
                  <a:spcPts val="0"/>
                </a:spcBef>
                <a:spcAft>
                  <a:spcPts val="0"/>
                </a:spcAft>
                <a:buNone/>
              </a:pPr>
              <a:r>
                <a:rPr lang="en" sz="750">
                  <a:solidFill>
                    <a:schemeClr val="lt1"/>
                  </a:solidFill>
                  <a:latin typeface="Arial"/>
                  <a:ea typeface="Arial"/>
                  <a:cs typeface="Arial"/>
                  <a:sym typeface="Arial"/>
                </a:rPr>
                <a:t>Availability Master</a:t>
              </a:r>
              <a:endParaRPr/>
            </a:p>
            <a:p>
              <a:pPr indent="0" lvl="0" marL="0" marR="0" rtl="0" algn="ctr">
                <a:spcBef>
                  <a:spcPts val="0"/>
                </a:spcBef>
                <a:spcAft>
                  <a:spcPts val="0"/>
                </a:spcAft>
                <a:buNone/>
              </a:pPr>
              <a:r>
                <a:rPr lang="en" sz="750">
                  <a:solidFill>
                    <a:schemeClr val="lt1"/>
                  </a:solidFill>
                  <a:latin typeface="Arial"/>
                  <a:ea typeface="Arial"/>
                  <a:cs typeface="Arial"/>
                  <a:sym typeface="Arial"/>
                </a:rPr>
                <a:t>Order Master</a:t>
              </a:r>
              <a:endParaRPr/>
            </a:p>
            <a:p>
              <a:pPr indent="0" lvl="0" marL="0" marR="0" rtl="0" algn="l">
                <a:spcBef>
                  <a:spcPts val="0"/>
                </a:spcBef>
                <a:spcAft>
                  <a:spcPts val="0"/>
                </a:spcAft>
                <a:buNone/>
              </a:pPr>
              <a:r>
                <a:t/>
              </a:r>
              <a:endParaRPr sz="1100">
                <a:solidFill>
                  <a:srgbClr val="FFFFFF"/>
                </a:solidFill>
                <a:latin typeface="Arial"/>
                <a:ea typeface="Arial"/>
                <a:cs typeface="Arial"/>
                <a:sym typeface="Arial"/>
              </a:endParaRPr>
            </a:p>
          </p:txBody>
        </p:sp>
        <p:sp>
          <p:nvSpPr>
            <p:cNvPr id="370" name="Google Shape;370;p41"/>
            <p:cNvSpPr/>
            <p:nvPr/>
          </p:nvSpPr>
          <p:spPr>
            <a:xfrm>
              <a:off x="5020426" y="1653264"/>
              <a:ext cx="2151000" cy="558000"/>
            </a:xfrm>
            <a:prstGeom prst="roundRect">
              <a:avLst>
                <a:gd fmla="val 0" name="adj"/>
              </a:avLst>
            </a:prstGeom>
            <a:solidFill>
              <a:srgbClr val="FFFFFF">
                <a:alpha val="3569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rgbClr val="FFFFFF"/>
                  </a:solidFill>
                  <a:latin typeface="Arial"/>
                  <a:ea typeface="Arial"/>
                  <a:cs typeface="Arial"/>
                  <a:sym typeface="Arial"/>
                </a:rPr>
                <a:t>Product Availability</a:t>
              </a:r>
              <a:endParaRPr sz="1100">
                <a:solidFill>
                  <a:schemeClr val="dk1"/>
                </a:solidFill>
                <a:latin typeface="Arial"/>
                <a:ea typeface="Arial"/>
                <a:cs typeface="Arial"/>
                <a:sym typeface="Arial"/>
              </a:endParaRPr>
            </a:p>
          </p:txBody>
        </p:sp>
        <p:sp>
          <p:nvSpPr>
            <p:cNvPr id="371" name="Google Shape;371;p41"/>
            <p:cNvSpPr/>
            <p:nvPr/>
          </p:nvSpPr>
          <p:spPr>
            <a:xfrm>
              <a:off x="5020426" y="2429366"/>
              <a:ext cx="2151000" cy="558000"/>
            </a:xfrm>
            <a:prstGeom prst="roundRect">
              <a:avLst>
                <a:gd fmla="val 0" name="adj"/>
              </a:avLst>
            </a:prstGeom>
            <a:solidFill>
              <a:srgbClr val="FFFFFF">
                <a:alpha val="3569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rgbClr val="FFFFFF"/>
                  </a:solidFill>
                  <a:latin typeface="Arial"/>
                  <a:ea typeface="Arial"/>
                  <a:cs typeface="Arial"/>
                  <a:sym typeface="Arial"/>
                </a:rPr>
                <a:t>Distributed Order Management</a:t>
              </a:r>
              <a:endParaRPr sz="1100">
                <a:solidFill>
                  <a:schemeClr val="dk1"/>
                </a:solidFill>
                <a:latin typeface="Arial"/>
                <a:ea typeface="Arial"/>
                <a:cs typeface="Arial"/>
                <a:sym typeface="Arial"/>
              </a:endParaRPr>
            </a:p>
          </p:txBody>
        </p:sp>
        <p:sp>
          <p:nvSpPr>
            <p:cNvPr id="372" name="Google Shape;372;p41"/>
            <p:cNvSpPr/>
            <p:nvPr/>
          </p:nvSpPr>
          <p:spPr>
            <a:xfrm>
              <a:off x="5020426" y="3205468"/>
              <a:ext cx="2151000" cy="558000"/>
            </a:xfrm>
            <a:prstGeom prst="roundRect">
              <a:avLst>
                <a:gd fmla="val 0" name="adj"/>
              </a:avLst>
            </a:prstGeom>
            <a:solidFill>
              <a:srgbClr val="FFFFFF">
                <a:alpha val="3569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rgbClr val="FFFFFF"/>
                  </a:solidFill>
                  <a:latin typeface="Arial"/>
                  <a:ea typeface="Arial"/>
                  <a:cs typeface="Arial"/>
                  <a:sym typeface="Arial"/>
                </a:rPr>
                <a:t>Global Inventory</a:t>
              </a:r>
              <a:endParaRPr sz="1100">
                <a:solidFill>
                  <a:schemeClr val="dk1"/>
                </a:solidFill>
                <a:latin typeface="Arial"/>
                <a:ea typeface="Arial"/>
                <a:cs typeface="Arial"/>
                <a:sym typeface="Arial"/>
              </a:endParaRPr>
            </a:p>
          </p:txBody>
        </p:sp>
        <p:sp>
          <p:nvSpPr>
            <p:cNvPr id="373" name="Google Shape;373;p41"/>
            <p:cNvSpPr/>
            <p:nvPr/>
          </p:nvSpPr>
          <p:spPr>
            <a:xfrm>
              <a:off x="5020426" y="3981569"/>
              <a:ext cx="2151000" cy="558000"/>
            </a:xfrm>
            <a:prstGeom prst="roundRect">
              <a:avLst>
                <a:gd fmla="val 0" name="adj"/>
              </a:avLst>
            </a:prstGeom>
            <a:solidFill>
              <a:srgbClr val="FFFFFF">
                <a:alpha val="3569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solidFill>
                    <a:srgbClr val="FFFFFF"/>
                  </a:solidFill>
                  <a:latin typeface="Arial"/>
                  <a:ea typeface="Arial"/>
                  <a:cs typeface="Arial"/>
                  <a:sym typeface="Arial"/>
                </a:rPr>
                <a:t>Store Fulfillment</a:t>
              </a:r>
              <a:endParaRPr sz="1100">
                <a:solidFill>
                  <a:schemeClr val="dk1"/>
                </a:solidFill>
                <a:latin typeface="Arial"/>
                <a:ea typeface="Arial"/>
                <a:cs typeface="Arial"/>
                <a:sym typeface="Arial"/>
              </a:endParaRPr>
            </a:p>
          </p:txBody>
        </p:sp>
      </p:grpSp>
      <p:pic>
        <p:nvPicPr>
          <p:cNvPr descr="Icon&#10;&#10;Description automatically generated with low confidence" id="374" name="Google Shape;374;p41"/>
          <p:cNvPicPr preferRelativeResize="0"/>
          <p:nvPr/>
        </p:nvPicPr>
        <p:blipFill rotWithShape="1">
          <a:blip r:embed="rId3">
            <a:alphaModFix/>
          </a:blip>
          <a:srcRect b="0" l="0" r="0" t="0"/>
          <a:stretch/>
        </p:blipFill>
        <p:spPr>
          <a:xfrm>
            <a:off x="745870" y="3681254"/>
            <a:ext cx="498953" cy="461847"/>
          </a:xfrm>
          <a:prstGeom prst="rect">
            <a:avLst/>
          </a:prstGeom>
          <a:noFill/>
          <a:ln>
            <a:noFill/>
          </a:ln>
        </p:spPr>
      </p:pic>
      <p:sp>
        <p:nvSpPr>
          <p:cNvPr id="375" name="Google Shape;375;p41"/>
          <p:cNvSpPr/>
          <p:nvPr/>
        </p:nvSpPr>
        <p:spPr>
          <a:xfrm>
            <a:off x="265560" y="2556119"/>
            <a:ext cx="1422900" cy="895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91425" spcFirstLastPara="1" rIns="9142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ERP</a:t>
            </a:r>
            <a:endParaRPr/>
          </a:p>
          <a:p>
            <a:pPr indent="0" lvl="0" marL="0" marR="0" rtl="0" algn="ctr">
              <a:spcBef>
                <a:spcPts val="0"/>
              </a:spcBef>
              <a:spcAft>
                <a:spcPts val="0"/>
              </a:spcAft>
              <a:buNone/>
            </a:pPr>
            <a:r>
              <a:rPr lang="en" sz="750">
                <a:solidFill>
                  <a:srgbClr val="0096D7"/>
                </a:solidFill>
                <a:latin typeface="Arial"/>
                <a:ea typeface="Arial"/>
                <a:cs typeface="Arial"/>
                <a:sym typeface="Arial"/>
              </a:rPr>
              <a:t>Inventory &amp; Location Master</a:t>
            </a:r>
            <a:endParaRPr sz="750">
              <a:solidFill>
                <a:srgbClr val="0096D7"/>
              </a:solidFill>
              <a:latin typeface="Arial"/>
              <a:ea typeface="Arial"/>
              <a:cs typeface="Arial"/>
              <a:sym typeface="Arial"/>
            </a:endParaRPr>
          </a:p>
        </p:txBody>
      </p:sp>
      <p:sp>
        <p:nvSpPr>
          <p:cNvPr id="376" name="Google Shape;376;p41"/>
          <p:cNvSpPr/>
          <p:nvPr/>
        </p:nvSpPr>
        <p:spPr>
          <a:xfrm>
            <a:off x="7479250" y="3595300"/>
            <a:ext cx="1426500" cy="8472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91425" lIns="68575" spcFirstLastPara="1" rIns="68575" wrap="square" tIns="548625">
            <a:noAutofit/>
          </a:bodyPr>
          <a:lstStyle/>
          <a:p>
            <a:pPr indent="0" lvl="0" marL="0" marR="0" rtl="0" algn="ctr">
              <a:spcBef>
                <a:spcPts val="0"/>
              </a:spcBef>
              <a:spcAft>
                <a:spcPts val="0"/>
              </a:spcAft>
              <a:buNone/>
            </a:pPr>
            <a:r>
              <a:rPr b="1" lang="en" sz="900">
                <a:solidFill>
                  <a:srgbClr val="0096D7"/>
                </a:solidFill>
                <a:latin typeface="Arial"/>
                <a:ea typeface="Arial"/>
                <a:cs typeface="Arial"/>
                <a:sym typeface="Arial"/>
              </a:rPr>
              <a:t>WMS</a:t>
            </a:r>
            <a:endParaRPr/>
          </a:p>
          <a:p>
            <a:pPr indent="0" lvl="0" marL="0" marR="0" rtl="0" algn="ctr">
              <a:spcBef>
                <a:spcPts val="0"/>
              </a:spcBef>
              <a:spcAft>
                <a:spcPts val="0"/>
              </a:spcAft>
              <a:buNone/>
            </a:pPr>
            <a:r>
              <a:rPr lang="en" sz="750">
                <a:solidFill>
                  <a:srgbClr val="0096D7"/>
                </a:solidFill>
                <a:latin typeface="Arial"/>
                <a:ea typeface="Arial"/>
                <a:cs typeface="Arial"/>
                <a:sym typeface="Arial"/>
              </a:rPr>
              <a:t>Warehouse Inventory Master</a:t>
            </a:r>
            <a:endParaRPr b="1" sz="750">
              <a:solidFill>
                <a:srgbClr val="0096D7"/>
              </a:solidFill>
              <a:latin typeface="Arial"/>
              <a:ea typeface="Arial"/>
              <a:cs typeface="Arial"/>
              <a:sym typeface="Arial"/>
            </a:endParaRPr>
          </a:p>
        </p:txBody>
      </p:sp>
      <p:sp>
        <p:nvSpPr>
          <p:cNvPr id="377" name="Google Shape;377;p41"/>
          <p:cNvSpPr txBox="1"/>
          <p:nvPr/>
        </p:nvSpPr>
        <p:spPr>
          <a:xfrm>
            <a:off x="5714050" y="3705600"/>
            <a:ext cx="1284000" cy="2493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rgbClr val="0096D7"/>
              </a:buClr>
              <a:buSzPts val="900"/>
              <a:buFont typeface="Arial"/>
              <a:buChar char="•"/>
            </a:pPr>
            <a:r>
              <a:rPr lang="en" sz="900">
                <a:solidFill>
                  <a:srgbClr val="0096D7"/>
                </a:solidFill>
                <a:latin typeface="Arial"/>
                <a:ea typeface="Arial"/>
                <a:cs typeface="Arial"/>
                <a:sym typeface="Arial"/>
              </a:rPr>
              <a:t>Fulfillment updates</a:t>
            </a:r>
            <a:endParaRPr sz="900">
              <a:solidFill>
                <a:srgbClr val="0096D7"/>
              </a:solidFill>
              <a:latin typeface="Arial"/>
              <a:ea typeface="Arial"/>
              <a:cs typeface="Arial"/>
              <a:sym typeface="Arial"/>
            </a:endParaRPr>
          </a:p>
        </p:txBody>
      </p:sp>
      <p:sp>
        <p:nvSpPr>
          <p:cNvPr id="378" name="Google Shape;378;p41"/>
          <p:cNvSpPr txBox="1"/>
          <p:nvPr/>
        </p:nvSpPr>
        <p:spPr>
          <a:xfrm>
            <a:off x="5714050" y="4106675"/>
            <a:ext cx="1374900" cy="232800"/>
          </a:xfrm>
          <a:prstGeom prst="rect">
            <a:avLst/>
          </a:prstGeom>
          <a:noFill/>
          <a:ln>
            <a:noFill/>
          </a:ln>
        </p:spPr>
        <p:txBody>
          <a:bodyPr anchorCtr="0" anchor="t" bIns="34275" lIns="68575" spcFirstLastPara="1" rIns="68575" wrap="square" tIns="34275">
            <a:noAutofit/>
          </a:bodyPr>
          <a:lstStyle/>
          <a:p>
            <a:pPr indent="-166687" lvl="0" marL="176212" marR="0" rtl="0" algn="l">
              <a:spcBef>
                <a:spcPts val="0"/>
              </a:spcBef>
              <a:spcAft>
                <a:spcPts val="0"/>
              </a:spcAft>
              <a:buClr>
                <a:schemeClr val="dk2"/>
              </a:buClr>
              <a:buSzPts val="900"/>
              <a:buFont typeface="Arial"/>
              <a:buChar char="•"/>
            </a:pPr>
            <a:r>
              <a:rPr lang="en" sz="900">
                <a:solidFill>
                  <a:schemeClr val="dk2"/>
                </a:solidFill>
                <a:latin typeface="Arial"/>
                <a:ea typeface="Arial"/>
                <a:cs typeface="Arial"/>
                <a:sym typeface="Arial"/>
              </a:rPr>
              <a:t>Fulfillment Requests</a:t>
            </a:r>
            <a:endParaRPr sz="900">
              <a:solidFill>
                <a:schemeClr val="dk2"/>
              </a:solidFill>
              <a:latin typeface="Arial"/>
              <a:ea typeface="Arial"/>
              <a:cs typeface="Arial"/>
              <a:sym typeface="Arial"/>
            </a:endParaRPr>
          </a:p>
        </p:txBody>
      </p:sp>
      <p:cxnSp>
        <p:nvCxnSpPr>
          <p:cNvPr id="379" name="Google Shape;379;p41"/>
          <p:cNvCxnSpPr/>
          <p:nvPr/>
        </p:nvCxnSpPr>
        <p:spPr>
          <a:xfrm rot="10800000">
            <a:off x="5651529" y="39459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380" name="Google Shape;380;p41"/>
          <p:cNvCxnSpPr/>
          <p:nvPr/>
        </p:nvCxnSpPr>
        <p:spPr>
          <a:xfrm>
            <a:off x="5564974" y="4047387"/>
            <a:ext cx="1866900" cy="3300"/>
          </a:xfrm>
          <a:prstGeom prst="straightConnector1">
            <a:avLst/>
          </a:prstGeom>
          <a:noFill/>
          <a:ln cap="flat" cmpd="sng" w="9525">
            <a:solidFill>
              <a:schemeClr val="dk2"/>
            </a:solidFill>
            <a:prstDash val="solid"/>
            <a:round/>
            <a:headEnd len="sm" w="sm" type="none"/>
            <a:tailEnd len="med" w="med" type="triangle"/>
          </a:ln>
        </p:spPr>
      </p:cxnSp>
      <p:pic>
        <p:nvPicPr>
          <p:cNvPr descr="Icon&#10;&#10;Description automatically generated" id="381" name="Google Shape;381;p41"/>
          <p:cNvPicPr preferRelativeResize="0"/>
          <p:nvPr/>
        </p:nvPicPr>
        <p:blipFill rotWithShape="1">
          <a:blip r:embed="rId4">
            <a:alphaModFix/>
          </a:blip>
          <a:srcRect b="0" l="0" r="0" t="0"/>
          <a:stretch/>
        </p:blipFill>
        <p:spPr>
          <a:xfrm>
            <a:off x="855526" y="392135"/>
            <a:ext cx="283427" cy="421620"/>
          </a:xfrm>
          <a:prstGeom prst="rect">
            <a:avLst/>
          </a:prstGeom>
          <a:noFill/>
          <a:ln>
            <a:noFill/>
          </a:ln>
        </p:spPr>
      </p:pic>
      <p:pic>
        <p:nvPicPr>
          <p:cNvPr descr="Graphical user interface, application, Teams&#10;&#10;Description automatically generated" id="382" name="Google Shape;382;p41"/>
          <p:cNvPicPr preferRelativeResize="0"/>
          <p:nvPr/>
        </p:nvPicPr>
        <p:blipFill rotWithShape="1">
          <a:blip r:embed="rId5">
            <a:alphaModFix/>
          </a:blip>
          <a:srcRect b="0" l="0" r="0" t="0"/>
          <a:stretch/>
        </p:blipFill>
        <p:spPr>
          <a:xfrm>
            <a:off x="748743" y="1471318"/>
            <a:ext cx="512556" cy="490921"/>
          </a:xfrm>
          <a:prstGeom prst="rect">
            <a:avLst/>
          </a:prstGeom>
          <a:noFill/>
          <a:ln>
            <a:noFill/>
          </a:ln>
        </p:spPr>
      </p:pic>
      <p:pic>
        <p:nvPicPr>
          <p:cNvPr descr="Icon&#10;&#10;Description automatically generated" id="383" name="Google Shape;383;p41"/>
          <p:cNvPicPr preferRelativeResize="0"/>
          <p:nvPr/>
        </p:nvPicPr>
        <p:blipFill rotWithShape="1">
          <a:blip r:embed="rId6">
            <a:alphaModFix/>
          </a:blip>
          <a:srcRect b="0" l="0" r="0" t="0"/>
          <a:stretch/>
        </p:blipFill>
        <p:spPr>
          <a:xfrm>
            <a:off x="796990" y="2652222"/>
            <a:ext cx="410763" cy="440851"/>
          </a:xfrm>
          <a:prstGeom prst="rect">
            <a:avLst/>
          </a:prstGeom>
          <a:noFill/>
          <a:ln>
            <a:noFill/>
          </a:ln>
        </p:spPr>
      </p:pic>
      <p:pic>
        <p:nvPicPr>
          <p:cNvPr descr="Graphical user interface, application, Teams&#10;&#10;Description automatically generated" id="384" name="Google Shape;384;p41"/>
          <p:cNvPicPr preferRelativeResize="0"/>
          <p:nvPr/>
        </p:nvPicPr>
        <p:blipFill rotWithShape="1">
          <a:blip r:embed="rId7">
            <a:alphaModFix/>
          </a:blip>
          <a:srcRect b="0" l="0" r="0" t="0"/>
          <a:stretch/>
        </p:blipFill>
        <p:spPr>
          <a:xfrm>
            <a:off x="7801231" y="433433"/>
            <a:ext cx="716693" cy="410432"/>
          </a:xfrm>
          <a:prstGeom prst="rect">
            <a:avLst/>
          </a:prstGeom>
          <a:noFill/>
          <a:ln>
            <a:noFill/>
          </a:ln>
        </p:spPr>
      </p:pic>
      <p:pic>
        <p:nvPicPr>
          <p:cNvPr descr="Graphical user interface, application, icon, Teams&#10;&#10;Description automatically generated" id="385" name="Google Shape;385;p41"/>
          <p:cNvPicPr preferRelativeResize="0"/>
          <p:nvPr/>
        </p:nvPicPr>
        <p:blipFill rotWithShape="1">
          <a:blip r:embed="rId8">
            <a:alphaModFix/>
          </a:blip>
          <a:srcRect b="0" l="0" r="0" t="0"/>
          <a:stretch/>
        </p:blipFill>
        <p:spPr>
          <a:xfrm>
            <a:off x="7859526" y="1477727"/>
            <a:ext cx="588628" cy="478101"/>
          </a:xfrm>
          <a:prstGeom prst="rect">
            <a:avLst/>
          </a:prstGeom>
          <a:noFill/>
          <a:ln>
            <a:noFill/>
          </a:ln>
        </p:spPr>
      </p:pic>
      <p:pic>
        <p:nvPicPr>
          <p:cNvPr descr="Icon&#10;&#10;Description automatically generated" id="386" name="Google Shape;386;p41"/>
          <p:cNvPicPr preferRelativeResize="0"/>
          <p:nvPr/>
        </p:nvPicPr>
        <p:blipFill rotWithShape="1">
          <a:blip r:embed="rId9">
            <a:alphaModFix/>
          </a:blip>
          <a:srcRect b="0" l="0" r="0" t="0"/>
          <a:stretch/>
        </p:blipFill>
        <p:spPr>
          <a:xfrm>
            <a:off x="7911763" y="2614001"/>
            <a:ext cx="445440" cy="479072"/>
          </a:xfrm>
          <a:prstGeom prst="rect">
            <a:avLst/>
          </a:prstGeom>
          <a:noFill/>
          <a:ln>
            <a:noFill/>
          </a:ln>
        </p:spPr>
      </p:pic>
      <p:pic>
        <p:nvPicPr>
          <p:cNvPr descr="Icon&#10;&#10;Description automatically generated" id="387" name="Google Shape;387;p41"/>
          <p:cNvPicPr preferRelativeResize="0"/>
          <p:nvPr/>
        </p:nvPicPr>
        <p:blipFill rotWithShape="1">
          <a:blip r:embed="rId10">
            <a:alphaModFix/>
          </a:blip>
          <a:srcRect b="0" l="0" r="0" t="0"/>
          <a:stretch/>
        </p:blipFill>
        <p:spPr>
          <a:xfrm>
            <a:off x="7911763" y="3697362"/>
            <a:ext cx="552867" cy="401088"/>
          </a:xfrm>
          <a:prstGeom prst="rect">
            <a:avLst/>
          </a:prstGeom>
          <a:noFill/>
          <a:ln>
            <a:noFill/>
          </a:ln>
        </p:spPr>
      </p:pic>
      <p:sp>
        <p:nvSpPr>
          <p:cNvPr id="388" name="Google Shape;388;p41"/>
          <p:cNvSpPr txBox="1"/>
          <p:nvPr/>
        </p:nvSpPr>
        <p:spPr>
          <a:xfrm>
            <a:off x="265557" y="2310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lang="en" sz="1800">
                <a:solidFill>
                  <a:schemeClr val="dk1"/>
                </a:solidFill>
              </a:rPr>
              <a:t>Ecosystem Overview</a:t>
            </a:r>
            <a:endParaRPr b="1" i="0" sz="1800">
              <a:solidFill>
                <a:schemeClr val="dk1"/>
              </a:solidFill>
              <a:latin typeface="Arial"/>
              <a:ea typeface="Arial"/>
              <a:cs typeface="Arial"/>
              <a:sym typeface="Arial"/>
            </a:endParaRPr>
          </a:p>
        </p:txBody>
      </p:sp>
      <p:sp>
        <p:nvSpPr>
          <p:cNvPr id="389" name="Google Shape;389;p41"/>
          <p:cNvSpPr/>
          <p:nvPr/>
        </p:nvSpPr>
        <p:spPr>
          <a:xfrm>
            <a:off x="2893175" y="4758874"/>
            <a:ext cx="1422900" cy="3435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0" lIns="0" spcFirstLastPara="1" rIns="0" wrap="square" tIns="0">
            <a:noAutofit/>
          </a:bodyPr>
          <a:lstStyle/>
          <a:p>
            <a:pPr indent="0" lvl="0" marL="0" marR="0" rtl="0" algn="ctr">
              <a:spcBef>
                <a:spcPts val="0"/>
              </a:spcBef>
              <a:spcAft>
                <a:spcPts val="0"/>
              </a:spcAft>
              <a:buNone/>
            </a:pPr>
            <a:r>
              <a:rPr b="1" lang="en" sz="800">
                <a:solidFill>
                  <a:srgbClr val="0096D7"/>
                </a:solidFill>
              </a:rPr>
              <a:t>Locations using Fluent Store</a:t>
            </a:r>
            <a:endParaRPr sz="1300"/>
          </a:p>
          <a:p>
            <a:pPr indent="0" lvl="0" marL="0" marR="0" rtl="0" algn="ctr">
              <a:spcBef>
                <a:spcPts val="0"/>
              </a:spcBef>
              <a:spcAft>
                <a:spcPts val="0"/>
              </a:spcAft>
              <a:buNone/>
            </a:pPr>
            <a:r>
              <a:rPr lang="en" sz="750">
                <a:solidFill>
                  <a:srgbClr val="0096D7"/>
                </a:solidFill>
              </a:rPr>
              <a:t>Stores</a:t>
            </a:r>
            <a:endParaRPr/>
          </a:p>
        </p:txBody>
      </p:sp>
      <p:sp>
        <p:nvSpPr>
          <p:cNvPr id="390" name="Google Shape;390;p41"/>
          <p:cNvSpPr/>
          <p:nvPr/>
        </p:nvSpPr>
        <p:spPr>
          <a:xfrm>
            <a:off x="4393200" y="4758875"/>
            <a:ext cx="1653300" cy="343500"/>
          </a:xfrm>
          <a:prstGeom prst="rect">
            <a:avLst/>
          </a:prstGeom>
          <a:solidFill>
            <a:schemeClr val="lt2"/>
          </a:solidFill>
          <a:ln cap="flat" cmpd="sng" w="9525">
            <a:solidFill>
              <a:srgbClr val="D9D9D9"/>
            </a:solidFill>
            <a:prstDash val="solid"/>
            <a:round/>
            <a:headEnd len="sm" w="sm" type="none"/>
            <a:tailEnd len="sm" w="sm" type="none"/>
          </a:ln>
        </p:spPr>
        <p:txBody>
          <a:bodyPr anchorCtr="0" anchor="t" bIns="0" lIns="0" spcFirstLastPara="1" rIns="0" wrap="square" tIns="0">
            <a:noAutofit/>
          </a:bodyPr>
          <a:lstStyle/>
          <a:p>
            <a:pPr indent="0" lvl="0" marL="0" marR="0" rtl="0" algn="ctr">
              <a:spcBef>
                <a:spcPts val="0"/>
              </a:spcBef>
              <a:spcAft>
                <a:spcPts val="0"/>
              </a:spcAft>
              <a:buNone/>
            </a:pPr>
            <a:r>
              <a:rPr b="1" lang="en" sz="800">
                <a:solidFill>
                  <a:srgbClr val="0096D7"/>
                </a:solidFill>
              </a:rPr>
              <a:t>Locations not using Fluent Store</a:t>
            </a:r>
            <a:endParaRPr sz="1300"/>
          </a:p>
          <a:p>
            <a:pPr indent="0" lvl="0" marL="0" marR="0" rtl="0" algn="ctr">
              <a:spcBef>
                <a:spcPts val="0"/>
              </a:spcBef>
              <a:spcAft>
                <a:spcPts val="0"/>
              </a:spcAft>
              <a:buNone/>
            </a:pPr>
            <a:r>
              <a:rPr lang="en" sz="750">
                <a:solidFill>
                  <a:srgbClr val="0096D7"/>
                </a:solidFill>
              </a:rPr>
              <a:t>Stores</a:t>
            </a:r>
            <a:endParaRPr/>
          </a:p>
        </p:txBody>
      </p:sp>
      <p:cxnSp>
        <p:nvCxnSpPr>
          <p:cNvPr id="391" name="Google Shape;391;p41"/>
          <p:cNvCxnSpPr/>
          <p:nvPr/>
        </p:nvCxnSpPr>
        <p:spPr>
          <a:xfrm rot="10800000">
            <a:off x="3764975" y="4443600"/>
            <a:ext cx="2700" cy="333000"/>
          </a:xfrm>
          <a:prstGeom prst="straightConnector1">
            <a:avLst/>
          </a:prstGeom>
          <a:noFill/>
          <a:ln cap="flat" cmpd="sng" w="9525">
            <a:solidFill>
              <a:schemeClr val="dk2"/>
            </a:solidFill>
            <a:prstDash val="solid"/>
            <a:round/>
            <a:headEnd len="sm" w="sm" type="triangle"/>
            <a:tailEnd len="med" w="med" type="triangle"/>
          </a:ln>
        </p:spPr>
      </p:cxnSp>
      <p:sp>
        <p:nvSpPr>
          <p:cNvPr id="392" name="Google Shape;392;p41"/>
          <p:cNvSpPr txBox="1"/>
          <p:nvPr/>
        </p:nvSpPr>
        <p:spPr>
          <a:xfrm>
            <a:off x="3153025" y="4504163"/>
            <a:ext cx="552900" cy="187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2"/>
                </a:solidFill>
              </a:rPr>
              <a:t>Integrated</a:t>
            </a:r>
            <a:endParaRPr sz="700">
              <a:solidFill>
                <a:schemeClr val="dk2"/>
              </a:solidFill>
              <a:latin typeface="Arial"/>
              <a:ea typeface="Arial"/>
              <a:cs typeface="Arial"/>
              <a:sym typeface="Arial"/>
            </a:endParaRPr>
          </a:p>
        </p:txBody>
      </p:sp>
      <p:cxnSp>
        <p:nvCxnSpPr>
          <p:cNvPr id="393" name="Google Shape;393;p41"/>
          <p:cNvCxnSpPr/>
          <p:nvPr/>
        </p:nvCxnSpPr>
        <p:spPr>
          <a:xfrm rot="10800000">
            <a:off x="5014500" y="4443600"/>
            <a:ext cx="2700" cy="333000"/>
          </a:xfrm>
          <a:prstGeom prst="straightConnector1">
            <a:avLst/>
          </a:prstGeom>
          <a:noFill/>
          <a:ln cap="flat" cmpd="sng" w="9525">
            <a:solidFill>
              <a:schemeClr val="dk2"/>
            </a:solidFill>
            <a:prstDash val="solid"/>
            <a:round/>
            <a:headEnd len="sm" w="sm" type="triangle"/>
            <a:tailEnd len="med" w="med" type="none"/>
          </a:ln>
        </p:spPr>
      </p:cxnSp>
      <p:cxnSp>
        <p:nvCxnSpPr>
          <p:cNvPr id="394" name="Google Shape;394;p41"/>
          <p:cNvCxnSpPr>
            <a:endCxn id="390" idx="0"/>
          </p:cNvCxnSpPr>
          <p:nvPr/>
        </p:nvCxnSpPr>
        <p:spPr>
          <a:xfrm>
            <a:off x="5213550" y="4436675"/>
            <a:ext cx="6300" cy="322200"/>
          </a:xfrm>
          <a:prstGeom prst="straightConnector1">
            <a:avLst/>
          </a:prstGeom>
          <a:noFill/>
          <a:ln cap="flat" cmpd="sng" w="9525">
            <a:solidFill>
              <a:srgbClr val="0096D7"/>
            </a:solidFill>
            <a:prstDash val="solid"/>
            <a:round/>
            <a:headEnd len="sm" w="sm" type="triangle"/>
            <a:tailEnd len="med" w="med" type="none"/>
          </a:ln>
        </p:spPr>
      </p:cxnSp>
      <p:sp>
        <p:nvSpPr>
          <p:cNvPr id="395" name="Google Shape;395;p41"/>
          <p:cNvSpPr txBox="1"/>
          <p:nvPr/>
        </p:nvSpPr>
        <p:spPr>
          <a:xfrm>
            <a:off x="4411275" y="4473125"/>
            <a:ext cx="552900" cy="24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2"/>
                </a:solidFill>
              </a:rPr>
              <a:t>Fulfilment Request</a:t>
            </a:r>
            <a:endParaRPr sz="700">
              <a:solidFill>
                <a:schemeClr val="dk2"/>
              </a:solidFill>
              <a:latin typeface="Arial"/>
              <a:ea typeface="Arial"/>
              <a:cs typeface="Arial"/>
              <a:sym typeface="Arial"/>
            </a:endParaRPr>
          </a:p>
        </p:txBody>
      </p:sp>
      <p:sp>
        <p:nvSpPr>
          <p:cNvPr id="396" name="Google Shape;396;p41"/>
          <p:cNvSpPr txBox="1"/>
          <p:nvPr/>
        </p:nvSpPr>
        <p:spPr>
          <a:xfrm>
            <a:off x="5250600" y="4473113"/>
            <a:ext cx="552900" cy="2493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0096D7"/>
                </a:solidFill>
                <a:latin typeface="Arial"/>
                <a:ea typeface="Arial"/>
                <a:cs typeface="Arial"/>
                <a:sym typeface="Arial"/>
              </a:rPr>
              <a:t>Fulfillment updates</a:t>
            </a:r>
            <a:endParaRPr sz="700">
              <a:solidFill>
                <a:srgbClr val="0096D7"/>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1" name="Shape 1351"/>
        <p:cNvGrpSpPr/>
        <p:nvPr/>
      </p:nvGrpSpPr>
      <p:grpSpPr>
        <a:xfrm>
          <a:off x="0" y="0"/>
          <a:ext cx="0" cy="0"/>
          <a:chOff x="0" y="0"/>
          <a:chExt cx="0" cy="0"/>
        </a:xfrm>
      </p:grpSpPr>
      <p:sp>
        <p:nvSpPr>
          <p:cNvPr id="1352" name="Google Shape;1352;p8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
              <a:t>Best Practices</a:t>
            </a:r>
            <a:endParaRPr/>
          </a:p>
        </p:txBody>
      </p:sp>
      <p:sp>
        <p:nvSpPr>
          <p:cNvPr id="1353" name="Google Shape;1353;p8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
              <a:t>SUBJECT 2</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sp>
        <p:nvSpPr>
          <p:cNvPr id="1359" name="Google Shape;1359;p87"/>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0" lvl="0" marL="0" rtl="0" algn="l">
              <a:lnSpc>
                <a:spcPct val="100000"/>
              </a:lnSpc>
              <a:spcBef>
                <a:spcPts val="300"/>
              </a:spcBef>
              <a:spcAft>
                <a:spcPts val="225"/>
              </a:spcAft>
              <a:buSzPts val="1500"/>
              <a:buNone/>
            </a:pPr>
            <a:r>
              <a:rPr lang="en"/>
              <a:t>Best Practices: Don’t do a big bang, take an MVP approach</a:t>
            </a:r>
            <a:endParaRPr/>
          </a:p>
        </p:txBody>
      </p:sp>
      <p:sp>
        <p:nvSpPr>
          <p:cNvPr id="1360" name="Google Shape;1360;p8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
              <a:t>Where do you start?</a:t>
            </a:r>
            <a:endParaRPr/>
          </a:p>
        </p:txBody>
      </p:sp>
      <p:grpSp>
        <p:nvGrpSpPr>
          <p:cNvPr id="1361" name="Google Shape;1361;p87"/>
          <p:cNvGrpSpPr/>
          <p:nvPr/>
        </p:nvGrpSpPr>
        <p:grpSpPr>
          <a:xfrm>
            <a:off x="6609654" y="1441142"/>
            <a:ext cx="2153400" cy="2216825"/>
            <a:chOff x="6609654" y="1441142"/>
            <a:chExt cx="2153400" cy="2216825"/>
          </a:xfrm>
        </p:grpSpPr>
        <p:sp>
          <p:nvSpPr>
            <p:cNvPr id="1362" name="Google Shape;1362;p87"/>
            <p:cNvSpPr/>
            <p:nvPr/>
          </p:nvSpPr>
          <p:spPr>
            <a:xfrm>
              <a:off x="6609654" y="2399167"/>
              <a:ext cx="2153400" cy="12588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Take an</a:t>
              </a:r>
              <a:br>
                <a:rPr b="1" i="0" lang="en" sz="1400" u="none" cap="none" strike="noStrike">
                  <a:solidFill>
                    <a:srgbClr val="000000"/>
                  </a:solidFill>
                  <a:latin typeface="Arial"/>
                  <a:ea typeface="Arial"/>
                  <a:cs typeface="Arial"/>
                  <a:sym typeface="Arial"/>
                </a:rPr>
              </a:br>
              <a:r>
                <a:rPr b="1" i="0" lang="en" sz="1400" u="none" cap="none" strike="noStrike">
                  <a:solidFill>
                    <a:srgbClr val="000000"/>
                  </a:solidFill>
                  <a:latin typeface="Arial"/>
                  <a:ea typeface="Arial"/>
                  <a:cs typeface="Arial"/>
                  <a:sym typeface="Arial"/>
                </a:rPr>
                <a:t>Experimental Approach</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Allow time for change management / adoption and process optimization </a:t>
              </a:r>
              <a:endParaRPr b="1" i="0" sz="1000" u="none" cap="none" strike="noStrike">
                <a:solidFill>
                  <a:srgbClr val="000000"/>
                </a:solidFill>
                <a:latin typeface="Arial"/>
                <a:ea typeface="Arial"/>
                <a:cs typeface="Arial"/>
                <a:sym typeface="Arial"/>
              </a:endParaRPr>
            </a:p>
          </p:txBody>
        </p:sp>
        <p:sp>
          <p:nvSpPr>
            <p:cNvPr id="1363" name="Google Shape;1363;p87"/>
            <p:cNvSpPr/>
            <p:nvPr/>
          </p:nvSpPr>
          <p:spPr>
            <a:xfrm>
              <a:off x="6876307" y="1771340"/>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1364" name="Google Shape;1364;p87"/>
            <p:cNvPicPr preferRelativeResize="0"/>
            <p:nvPr/>
          </p:nvPicPr>
          <p:blipFill rotWithShape="1">
            <a:blip r:embed="rId3">
              <a:alphaModFix/>
            </a:blip>
            <a:srcRect b="12212" l="0" r="0" t="12678"/>
            <a:stretch/>
          </p:blipFill>
          <p:spPr>
            <a:xfrm>
              <a:off x="7215734" y="1441142"/>
              <a:ext cx="991989" cy="745066"/>
            </a:xfrm>
            <a:prstGeom prst="rect">
              <a:avLst/>
            </a:prstGeom>
            <a:noFill/>
            <a:ln>
              <a:noFill/>
            </a:ln>
          </p:spPr>
        </p:pic>
      </p:grpSp>
      <p:grpSp>
        <p:nvGrpSpPr>
          <p:cNvPr id="1365" name="Google Shape;1365;p87"/>
          <p:cNvGrpSpPr/>
          <p:nvPr/>
        </p:nvGrpSpPr>
        <p:grpSpPr>
          <a:xfrm>
            <a:off x="4543777" y="1324763"/>
            <a:ext cx="2026200" cy="1939304"/>
            <a:chOff x="4543777" y="1324763"/>
            <a:chExt cx="2026200" cy="1939304"/>
          </a:xfrm>
        </p:grpSpPr>
        <p:sp>
          <p:nvSpPr>
            <p:cNvPr id="1366" name="Google Shape;1366;p87"/>
            <p:cNvSpPr/>
            <p:nvPr/>
          </p:nvSpPr>
          <p:spPr>
            <a:xfrm>
              <a:off x="4543777" y="2399167"/>
              <a:ext cx="2026200" cy="8649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Connect</a:t>
              </a:r>
              <a:br>
                <a:rPr b="1" i="0" lang="en" sz="1400" u="none" cap="none" strike="noStrike">
                  <a:solidFill>
                    <a:srgbClr val="000000"/>
                  </a:solidFill>
                  <a:latin typeface="Arial"/>
                  <a:ea typeface="Arial"/>
                  <a:cs typeface="Arial"/>
                  <a:sym typeface="Arial"/>
                </a:rPr>
              </a:br>
              <a:r>
                <a:rPr b="1" i="0" lang="en" sz="1400" u="none" cap="none" strike="noStrike">
                  <a:solidFill>
                    <a:srgbClr val="000000"/>
                  </a:solidFill>
                  <a:latin typeface="Arial"/>
                  <a:ea typeface="Arial"/>
                  <a:cs typeface="Arial"/>
                  <a:sym typeface="Arial"/>
                </a:rPr>
                <a:t>Heads in phases</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Add new heads over </a:t>
              </a:r>
              <a:br>
                <a:rPr b="0" i="0" lang="en" sz="1000" u="none" cap="none" strike="noStrike">
                  <a:solidFill>
                    <a:srgbClr val="000000"/>
                  </a:solidFill>
                  <a:latin typeface="Arial"/>
                  <a:ea typeface="Arial"/>
                  <a:cs typeface="Arial"/>
                  <a:sym typeface="Arial"/>
                </a:rPr>
              </a:br>
              <a:r>
                <a:rPr b="0" i="0" lang="en" sz="1000" u="none" cap="none" strike="noStrike">
                  <a:solidFill>
                    <a:srgbClr val="000000"/>
                  </a:solidFill>
                  <a:latin typeface="Arial"/>
                  <a:ea typeface="Arial"/>
                  <a:cs typeface="Arial"/>
                  <a:sym typeface="Arial"/>
                </a:rPr>
                <a:t>time</a:t>
              </a:r>
              <a:endParaRPr b="0" i="0" sz="1400" u="none" cap="none" strike="noStrike">
                <a:solidFill>
                  <a:srgbClr val="000000"/>
                </a:solidFill>
                <a:latin typeface="Arial"/>
                <a:ea typeface="Arial"/>
                <a:cs typeface="Arial"/>
                <a:sym typeface="Arial"/>
              </a:endParaRPr>
            </a:p>
          </p:txBody>
        </p:sp>
        <p:sp>
          <p:nvSpPr>
            <p:cNvPr id="1367" name="Google Shape;1367;p87"/>
            <p:cNvSpPr/>
            <p:nvPr/>
          </p:nvSpPr>
          <p:spPr>
            <a:xfrm>
              <a:off x="4779391" y="1797926"/>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con&#10;&#10;Description automatically generated" id="1368" name="Google Shape;1368;p87"/>
            <p:cNvPicPr preferRelativeResize="0"/>
            <p:nvPr/>
          </p:nvPicPr>
          <p:blipFill rotWithShape="1">
            <a:blip r:embed="rId4">
              <a:alphaModFix/>
            </a:blip>
            <a:srcRect b="0" l="0" r="0" t="0"/>
            <a:stretch/>
          </p:blipFill>
          <p:spPr>
            <a:xfrm>
              <a:off x="5102713" y="1324763"/>
              <a:ext cx="1094331" cy="1094331"/>
            </a:xfrm>
            <a:prstGeom prst="rect">
              <a:avLst/>
            </a:prstGeom>
            <a:noFill/>
            <a:ln>
              <a:noFill/>
            </a:ln>
          </p:spPr>
        </p:pic>
      </p:grpSp>
      <p:grpSp>
        <p:nvGrpSpPr>
          <p:cNvPr id="1369" name="Google Shape;1369;p87"/>
          <p:cNvGrpSpPr/>
          <p:nvPr/>
        </p:nvGrpSpPr>
        <p:grpSpPr>
          <a:xfrm>
            <a:off x="2435565" y="1271674"/>
            <a:ext cx="2026200" cy="1992393"/>
            <a:chOff x="2435565" y="1271674"/>
            <a:chExt cx="2026200" cy="1992393"/>
          </a:xfrm>
        </p:grpSpPr>
        <p:sp>
          <p:nvSpPr>
            <p:cNvPr id="1370" name="Google Shape;1370;p87"/>
            <p:cNvSpPr/>
            <p:nvPr/>
          </p:nvSpPr>
          <p:spPr>
            <a:xfrm>
              <a:off x="2435565" y="2399167"/>
              <a:ext cx="2026200" cy="8649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Prove</a:t>
              </a:r>
              <a:br>
                <a:rPr b="1" i="0" lang="en" sz="1400" u="none" cap="none" strike="noStrike">
                  <a:solidFill>
                    <a:srgbClr val="000000"/>
                  </a:solidFill>
                  <a:latin typeface="Arial"/>
                  <a:ea typeface="Arial"/>
                  <a:cs typeface="Arial"/>
                  <a:sym typeface="Arial"/>
                </a:rPr>
              </a:br>
              <a:r>
                <a:rPr b="1" i="0" lang="en" sz="1400" u="none" cap="none" strike="noStrike">
                  <a:solidFill>
                    <a:srgbClr val="000000"/>
                  </a:solidFill>
                  <a:latin typeface="Arial"/>
                  <a:ea typeface="Arial"/>
                  <a:cs typeface="Arial"/>
                  <a:sym typeface="Arial"/>
                </a:rPr>
                <a:t>the Model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Get it right, then lift and drop to other processes and locations</a:t>
              </a:r>
              <a:endParaRPr b="0" i="0" sz="1000" u="none" cap="none" strike="noStrike">
                <a:solidFill>
                  <a:srgbClr val="000000"/>
                </a:solidFill>
                <a:latin typeface="Arial"/>
                <a:ea typeface="Arial"/>
                <a:cs typeface="Arial"/>
                <a:sym typeface="Arial"/>
              </a:endParaRPr>
            </a:p>
          </p:txBody>
        </p:sp>
        <p:sp>
          <p:nvSpPr>
            <p:cNvPr id="1371" name="Google Shape;1371;p87"/>
            <p:cNvSpPr/>
            <p:nvPr/>
          </p:nvSpPr>
          <p:spPr>
            <a:xfrm>
              <a:off x="2688448" y="1797926"/>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A picture containing pool ball&#10;&#10;Description automatically generated" id="1372" name="Google Shape;1372;p87"/>
            <p:cNvPicPr preferRelativeResize="0"/>
            <p:nvPr/>
          </p:nvPicPr>
          <p:blipFill rotWithShape="1">
            <a:blip r:embed="rId5">
              <a:alphaModFix/>
            </a:blip>
            <a:srcRect b="0" l="0" r="0" t="0"/>
            <a:stretch/>
          </p:blipFill>
          <p:spPr>
            <a:xfrm>
              <a:off x="2879217" y="1271674"/>
              <a:ext cx="1217442" cy="1217442"/>
            </a:xfrm>
            <a:prstGeom prst="rect">
              <a:avLst/>
            </a:prstGeom>
            <a:noFill/>
            <a:ln>
              <a:noFill/>
            </a:ln>
          </p:spPr>
        </p:pic>
      </p:grpSp>
      <p:grpSp>
        <p:nvGrpSpPr>
          <p:cNvPr id="1373" name="Google Shape;1373;p87"/>
          <p:cNvGrpSpPr/>
          <p:nvPr/>
        </p:nvGrpSpPr>
        <p:grpSpPr>
          <a:xfrm>
            <a:off x="327353" y="1503399"/>
            <a:ext cx="2026200" cy="1914568"/>
            <a:chOff x="327353" y="1503399"/>
            <a:chExt cx="2026200" cy="1914568"/>
          </a:xfrm>
        </p:grpSpPr>
        <p:sp>
          <p:nvSpPr>
            <p:cNvPr id="1374" name="Google Shape;1374;p87"/>
            <p:cNvSpPr/>
            <p:nvPr/>
          </p:nvSpPr>
          <p:spPr>
            <a:xfrm>
              <a:off x="327353" y="2399167"/>
              <a:ext cx="2026200" cy="10188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Prioritize</a:t>
              </a:r>
              <a:br>
                <a:rPr b="1" i="0" lang="en" sz="1400" u="none" cap="none" strike="noStrike">
                  <a:solidFill>
                    <a:srgbClr val="000000"/>
                  </a:solidFill>
                  <a:latin typeface="Arial"/>
                  <a:ea typeface="Arial"/>
                  <a:cs typeface="Arial"/>
                  <a:sym typeface="Arial"/>
                </a:rPr>
              </a:br>
              <a:r>
                <a:rPr b="1" i="0" lang="en" sz="1400" u="none" cap="none" strike="noStrike">
                  <a:solidFill>
                    <a:srgbClr val="000000"/>
                  </a:solidFill>
                  <a:latin typeface="Arial"/>
                  <a:ea typeface="Arial"/>
                  <a:cs typeface="Arial"/>
                  <a:sym typeface="Arial"/>
                </a:rPr>
                <a:t>ROI</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Start where you will get the fastest ROI so you can justify future projects</a:t>
              </a:r>
              <a:endParaRPr b="0" i="0" sz="1400" u="none" cap="none" strike="noStrike">
                <a:solidFill>
                  <a:srgbClr val="000000"/>
                </a:solidFill>
                <a:latin typeface="Arial"/>
                <a:ea typeface="Arial"/>
                <a:cs typeface="Arial"/>
                <a:sym typeface="Arial"/>
              </a:endParaRPr>
            </a:p>
          </p:txBody>
        </p:sp>
        <p:sp>
          <p:nvSpPr>
            <p:cNvPr id="1375" name="Google Shape;1375;p87"/>
            <p:cNvSpPr/>
            <p:nvPr/>
          </p:nvSpPr>
          <p:spPr>
            <a:xfrm>
              <a:off x="543240" y="1797926"/>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id="1376" name="Google Shape;1376;p87"/>
            <p:cNvPicPr preferRelativeResize="0"/>
            <p:nvPr/>
          </p:nvPicPr>
          <p:blipFill rotWithShape="1">
            <a:blip r:embed="rId6">
              <a:alphaModFix/>
            </a:blip>
            <a:srcRect b="29854" l="0" r="0" t="23716"/>
            <a:stretch/>
          </p:blipFill>
          <p:spPr>
            <a:xfrm>
              <a:off x="589954" y="1503399"/>
              <a:ext cx="1422401" cy="6604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373"/>
                                        </p:tgtEl>
                                        <p:attrNameLst>
                                          <p:attrName>style.visibility</p:attrName>
                                        </p:attrNameLst>
                                      </p:cBhvr>
                                      <p:to>
                                        <p:strVal val="visible"/>
                                      </p:to>
                                    </p:set>
                                    <p:animEffect filter="fade" transition="in">
                                      <p:cBhvr>
                                        <p:cTn dur="500"/>
                                        <p:tgtEl>
                                          <p:spTgt spid="13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9"/>
                                        </p:tgtEl>
                                        <p:attrNameLst>
                                          <p:attrName>style.visibility</p:attrName>
                                        </p:attrNameLst>
                                      </p:cBhvr>
                                      <p:to>
                                        <p:strVal val="visible"/>
                                      </p:to>
                                    </p:set>
                                    <p:animEffect filter="fade" transition="in">
                                      <p:cBhvr>
                                        <p:cTn dur="500"/>
                                        <p:tgtEl>
                                          <p:spTgt spid="1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5"/>
                                        </p:tgtEl>
                                        <p:attrNameLst>
                                          <p:attrName>style.visibility</p:attrName>
                                        </p:attrNameLst>
                                      </p:cBhvr>
                                      <p:to>
                                        <p:strVal val="visible"/>
                                      </p:to>
                                    </p:set>
                                    <p:animEffect filter="fade" transition="in">
                                      <p:cBhvr>
                                        <p:cTn dur="500"/>
                                        <p:tgtEl>
                                          <p:spTgt spid="13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61"/>
                                        </p:tgtEl>
                                        <p:attrNameLst>
                                          <p:attrName>style.visibility</p:attrName>
                                        </p:attrNameLst>
                                      </p:cBhvr>
                                      <p:to>
                                        <p:strVal val="visible"/>
                                      </p:to>
                                    </p:set>
                                    <p:animEffect filter="fade" transition="in">
                                      <p:cBhvr>
                                        <p:cTn dur="500"/>
                                        <p:tgtEl>
                                          <p:spTgt spid="13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0" name="Shape 1380"/>
        <p:cNvGrpSpPr/>
        <p:nvPr/>
      </p:nvGrpSpPr>
      <p:grpSpPr>
        <a:xfrm>
          <a:off x="0" y="0"/>
          <a:ext cx="0" cy="0"/>
          <a:chOff x="0" y="0"/>
          <a:chExt cx="0" cy="0"/>
        </a:xfrm>
      </p:grpSpPr>
      <p:sp>
        <p:nvSpPr>
          <p:cNvPr id="1381" name="Google Shape;1381;p8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
              <a:t>How does Fluent Order Management Support Incremental Rollouts?</a:t>
            </a:r>
            <a:endParaRPr/>
          </a:p>
        </p:txBody>
      </p:sp>
      <p:grpSp>
        <p:nvGrpSpPr>
          <p:cNvPr id="1382" name="Google Shape;1382;p88"/>
          <p:cNvGrpSpPr/>
          <p:nvPr/>
        </p:nvGrpSpPr>
        <p:grpSpPr>
          <a:xfrm>
            <a:off x="4791456" y="966096"/>
            <a:ext cx="1737300" cy="2413229"/>
            <a:chOff x="4791456" y="966096"/>
            <a:chExt cx="1737300" cy="2413229"/>
          </a:xfrm>
        </p:grpSpPr>
        <p:sp>
          <p:nvSpPr>
            <p:cNvPr id="1383" name="Google Shape;1383;p88"/>
            <p:cNvSpPr/>
            <p:nvPr/>
          </p:nvSpPr>
          <p:spPr>
            <a:xfrm>
              <a:off x="4902627" y="1792772"/>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Graphical user interface, application, icon&#10;&#10;Description automatically generated" id="1384" name="Google Shape;1384;p88"/>
            <p:cNvPicPr preferRelativeResize="0"/>
            <p:nvPr/>
          </p:nvPicPr>
          <p:blipFill rotWithShape="1">
            <a:blip r:embed="rId3">
              <a:alphaModFix/>
            </a:blip>
            <a:srcRect b="0" l="0" r="0" t="0"/>
            <a:stretch/>
          </p:blipFill>
          <p:spPr>
            <a:xfrm>
              <a:off x="4902627" y="966096"/>
              <a:ext cx="1540483" cy="1540483"/>
            </a:xfrm>
            <a:prstGeom prst="rect">
              <a:avLst/>
            </a:prstGeom>
            <a:noFill/>
            <a:ln>
              <a:noFill/>
            </a:ln>
          </p:spPr>
        </p:pic>
        <p:sp>
          <p:nvSpPr>
            <p:cNvPr id="1385" name="Google Shape;1385;p88"/>
            <p:cNvSpPr/>
            <p:nvPr/>
          </p:nvSpPr>
          <p:spPr>
            <a:xfrm>
              <a:off x="4791456" y="2554625"/>
              <a:ext cx="1737300" cy="8247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SDK</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Software Development Kit lets you create new rules to use in your workflows</a:t>
              </a:r>
              <a:endParaRPr b="0" i="0" sz="1400" u="none" cap="none" strike="noStrike">
                <a:solidFill>
                  <a:srgbClr val="000000"/>
                </a:solidFill>
                <a:latin typeface="Arial"/>
                <a:ea typeface="Arial"/>
                <a:cs typeface="Arial"/>
                <a:sym typeface="Arial"/>
              </a:endParaRPr>
            </a:p>
          </p:txBody>
        </p:sp>
      </p:grpSp>
      <p:grpSp>
        <p:nvGrpSpPr>
          <p:cNvPr id="1386" name="Google Shape;1386;p88"/>
          <p:cNvGrpSpPr/>
          <p:nvPr/>
        </p:nvGrpSpPr>
        <p:grpSpPr>
          <a:xfrm>
            <a:off x="354082" y="1021840"/>
            <a:ext cx="2026200" cy="2661972"/>
            <a:chOff x="354082" y="1021840"/>
            <a:chExt cx="2026200" cy="2661972"/>
          </a:xfrm>
        </p:grpSpPr>
        <p:sp>
          <p:nvSpPr>
            <p:cNvPr id="1387" name="Google Shape;1387;p88"/>
            <p:cNvSpPr/>
            <p:nvPr/>
          </p:nvSpPr>
          <p:spPr>
            <a:xfrm>
              <a:off x="543240" y="1797926"/>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8" name="Google Shape;1388;p88"/>
            <p:cNvSpPr/>
            <p:nvPr/>
          </p:nvSpPr>
          <p:spPr>
            <a:xfrm>
              <a:off x="354082" y="2511112"/>
              <a:ext cx="2026200" cy="11727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Configurable Workflow Templates</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Business process templates let you implement quickly and rollout to new brands or regions faster</a:t>
              </a:r>
              <a:endParaRPr b="0" i="0" sz="1400" u="none" cap="none" strike="noStrike">
                <a:solidFill>
                  <a:srgbClr val="000000"/>
                </a:solidFill>
                <a:latin typeface="Arial"/>
                <a:ea typeface="Arial"/>
                <a:cs typeface="Arial"/>
                <a:sym typeface="Arial"/>
              </a:endParaRPr>
            </a:p>
          </p:txBody>
        </p:sp>
        <p:pic>
          <p:nvPicPr>
            <p:cNvPr descr="A picture containing background pattern&#10;&#10;Description automatically generated" id="1389" name="Google Shape;1389;p88"/>
            <p:cNvPicPr preferRelativeResize="0"/>
            <p:nvPr/>
          </p:nvPicPr>
          <p:blipFill rotWithShape="1">
            <a:blip r:embed="rId4">
              <a:alphaModFix/>
            </a:blip>
            <a:srcRect b="0" l="0" r="0" t="0"/>
            <a:stretch/>
          </p:blipFill>
          <p:spPr>
            <a:xfrm>
              <a:off x="542721" y="1021840"/>
              <a:ext cx="1432556" cy="1432556"/>
            </a:xfrm>
            <a:prstGeom prst="rect">
              <a:avLst/>
            </a:prstGeom>
            <a:noFill/>
            <a:ln>
              <a:noFill/>
            </a:ln>
          </p:spPr>
        </p:pic>
      </p:grpSp>
      <p:grpSp>
        <p:nvGrpSpPr>
          <p:cNvPr id="1390" name="Google Shape;1390;p88"/>
          <p:cNvGrpSpPr/>
          <p:nvPr/>
        </p:nvGrpSpPr>
        <p:grpSpPr>
          <a:xfrm>
            <a:off x="6956455" y="1105786"/>
            <a:ext cx="2026200" cy="2578026"/>
            <a:chOff x="6956455" y="1105786"/>
            <a:chExt cx="2026200" cy="2578026"/>
          </a:xfrm>
        </p:grpSpPr>
        <p:sp>
          <p:nvSpPr>
            <p:cNvPr id="1391" name="Google Shape;1391;p88"/>
            <p:cNvSpPr/>
            <p:nvPr/>
          </p:nvSpPr>
          <p:spPr>
            <a:xfrm>
              <a:off x="7050124" y="1792771"/>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Icon&#10;&#10;Description automatically generated" id="1392" name="Google Shape;1392;p88"/>
            <p:cNvPicPr preferRelativeResize="0"/>
            <p:nvPr/>
          </p:nvPicPr>
          <p:blipFill rotWithShape="1">
            <a:blip r:embed="rId5">
              <a:alphaModFix/>
            </a:blip>
            <a:srcRect b="0" l="0" r="0" t="0"/>
            <a:stretch/>
          </p:blipFill>
          <p:spPr>
            <a:xfrm>
              <a:off x="7239813" y="1105786"/>
              <a:ext cx="1348611" cy="1348611"/>
            </a:xfrm>
            <a:prstGeom prst="rect">
              <a:avLst/>
            </a:prstGeom>
            <a:noFill/>
            <a:ln>
              <a:noFill/>
            </a:ln>
          </p:spPr>
        </p:pic>
        <p:sp>
          <p:nvSpPr>
            <p:cNvPr id="1393" name="Google Shape;1393;p88"/>
            <p:cNvSpPr/>
            <p:nvPr/>
          </p:nvSpPr>
          <p:spPr>
            <a:xfrm>
              <a:off x="6956455" y="2511112"/>
              <a:ext cx="2026200" cy="11727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Locations and Networks</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Flexible location management let you easily test new processes at a few locations before rolling them out to others</a:t>
              </a:r>
              <a:endParaRPr b="0" i="0" sz="1400" u="none" cap="none" strike="noStrike">
                <a:solidFill>
                  <a:srgbClr val="000000"/>
                </a:solidFill>
                <a:latin typeface="Arial"/>
                <a:ea typeface="Arial"/>
                <a:cs typeface="Arial"/>
                <a:sym typeface="Arial"/>
              </a:endParaRPr>
            </a:p>
          </p:txBody>
        </p:sp>
      </p:grpSp>
      <p:grpSp>
        <p:nvGrpSpPr>
          <p:cNvPr id="1394" name="Google Shape;1394;p88"/>
          <p:cNvGrpSpPr/>
          <p:nvPr/>
        </p:nvGrpSpPr>
        <p:grpSpPr>
          <a:xfrm>
            <a:off x="2731283" y="967876"/>
            <a:ext cx="1639800" cy="2709613"/>
            <a:chOff x="2731283" y="967876"/>
            <a:chExt cx="1639800" cy="2709613"/>
          </a:xfrm>
        </p:grpSpPr>
        <p:sp>
          <p:nvSpPr>
            <p:cNvPr id="1395" name="Google Shape;1395;p88"/>
            <p:cNvSpPr/>
            <p:nvPr/>
          </p:nvSpPr>
          <p:spPr>
            <a:xfrm>
              <a:off x="2731284" y="1792773"/>
              <a:ext cx="1551300" cy="5049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96" name="Google Shape;1396;p88"/>
            <p:cNvSpPr/>
            <p:nvPr/>
          </p:nvSpPr>
          <p:spPr>
            <a:xfrm>
              <a:off x="2731283" y="2504789"/>
              <a:ext cx="1639800" cy="1172700"/>
            </a:xfrm>
            <a:prstGeom prst="rect">
              <a:avLst/>
            </a:prstGeom>
            <a:noFill/>
            <a:ln>
              <a:noFill/>
            </a:ln>
          </p:spPr>
          <p:txBody>
            <a:bodyPr anchorCtr="0" anchor="t" bIns="45700" lIns="91425" spcFirstLastPara="1" rIns="91425" wrap="square" tIns="45700">
              <a:noAutofit/>
            </a:bodyPr>
            <a:lstStyle/>
            <a:p>
              <a:pPr indent="0" lvl="0" marL="9525" marR="0" rtl="0" algn="ctr">
                <a:lnSpc>
                  <a:spcPct val="9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Rule</a:t>
              </a:r>
              <a:br>
                <a:rPr b="1" i="0" lang="en" sz="1400" u="none" cap="none" strike="noStrike">
                  <a:solidFill>
                    <a:srgbClr val="000000"/>
                  </a:solidFill>
                  <a:latin typeface="Arial"/>
                  <a:ea typeface="Arial"/>
                  <a:cs typeface="Arial"/>
                  <a:sym typeface="Arial"/>
                </a:rPr>
              </a:br>
              <a:r>
                <a:rPr b="1" i="0" lang="en" sz="1400" u="none" cap="none" strike="noStrike">
                  <a:solidFill>
                    <a:srgbClr val="000000"/>
                  </a:solidFill>
                  <a:latin typeface="Arial"/>
                  <a:ea typeface="Arial"/>
                  <a:cs typeface="Arial"/>
                  <a:sym typeface="Arial"/>
                </a:rPr>
                <a:t>Library</a:t>
              </a:r>
              <a:endParaRPr b="0" i="0" sz="1400" u="none" cap="none" strike="noStrike">
                <a:solidFill>
                  <a:srgbClr val="000000"/>
                </a:solidFill>
                <a:latin typeface="Arial"/>
                <a:ea typeface="Arial"/>
                <a:cs typeface="Arial"/>
                <a:sym typeface="Arial"/>
              </a:endParaRPr>
            </a:p>
            <a:p>
              <a:pPr indent="0" lvl="0" marL="9525" marR="0" rtl="0" algn="ctr">
                <a:lnSpc>
                  <a:spcPct val="100000"/>
                </a:lnSpc>
                <a:spcBef>
                  <a:spcPts val="60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Library of business rules that can be configured to support your business processes</a:t>
              </a:r>
              <a:endParaRPr b="0" i="0" sz="1400" u="none" cap="none" strike="noStrike">
                <a:solidFill>
                  <a:srgbClr val="000000"/>
                </a:solidFill>
                <a:latin typeface="Arial"/>
                <a:ea typeface="Arial"/>
                <a:cs typeface="Arial"/>
                <a:sym typeface="Arial"/>
              </a:endParaRPr>
            </a:p>
          </p:txBody>
        </p:sp>
        <p:sp>
          <p:nvSpPr>
            <p:cNvPr id="1397" name="Google Shape;1397;p88"/>
            <p:cNvSpPr/>
            <p:nvPr/>
          </p:nvSpPr>
          <p:spPr>
            <a:xfrm rot="10800000">
              <a:off x="3200744" y="1540373"/>
              <a:ext cx="715500" cy="504900"/>
            </a:xfrm>
            <a:prstGeom prst="round2SameRect">
              <a:avLst>
                <a:gd fmla="val 3734" name="adj1"/>
                <a:gd fmla="val 0" name="adj2"/>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Graphical user interface, application, Teams&#10;&#10;Description automatically generated" id="1398" name="Google Shape;1398;p88"/>
            <p:cNvPicPr preferRelativeResize="0"/>
            <p:nvPr/>
          </p:nvPicPr>
          <p:blipFill rotWithShape="1">
            <a:blip r:embed="rId6">
              <a:alphaModFix/>
            </a:blip>
            <a:srcRect b="0" l="0" r="0" t="0"/>
            <a:stretch/>
          </p:blipFill>
          <p:spPr>
            <a:xfrm>
              <a:off x="2783165" y="967876"/>
              <a:ext cx="1540483" cy="1540483"/>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386"/>
                                        </p:tgtEl>
                                        <p:attrNameLst>
                                          <p:attrName>style.visibility</p:attrName>
                                        </p:attrNameLst>
                                      </p:cBhvr>
                                      <p:to>
                                        <p:strVal val="visible"/>
                                      </p:to>
                                    </p:set>
                                    <p:animEffect filter="fade" transition="in">
                                      <p:cBhvr>
                                        <p:cTn dur="500"/>
                                        <p:tgtEl>
                                          <p:spTgt spid="13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4"/>
                                        </p:tgtEl>
                                        <p:attrNameLst>
                                          <p:attrName>style.visibility</p:attrName>
                                        </p:attrNameLst>
                                      </p:cBhvr>
                                      <p:to>
                                        <p:strVal val="visible"/>
                                      </p:to>
                                    </p:set>
                                    <p:animEffect filter="fade" transition="in">
                                      <p:cBhvr>
                                        <p:cTn dur="500"/>
                                        <p:tgtEl>
                                          <p:spTgt spid="13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2"/>
                                        </p:tgtEl>
                                        <p:attrNameLst>
                                          <p:attrName>style.visibility</p:attrName>
                                        </p:attrNameLst>
                                      </p:cBhvr>
                                      <p:to>
                                        <p:strVal val="visible"/>
                                      </p:to>
                                    </p:set>
                                    <p:animEffect filter="fade" transition="in">
                                      <p:cBhvr>
                                        <p:cTn dur="500"/>
                                        <p:tgtEl>
                                          <p:spTgt spid="13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0"/>
                                        </p:tgtEl>
                                        <p:attrNameLst>
                                          <p:attrName>style.visibility</p:attrName>
                                        </p:attrNameLst>
                                      </p:cBhvr>
                                      <p:to>
                                        <p:strVal val="visible"/>
                                      </p:to>
                                    </p:set>
                                    <p:animEffect filter="fade" transition="in">
                                      <p:cBhvr>
                                        <p:cTn dur="500"/>
                                        <p:tgtEl>
                                          <p:spTgt spid="13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2" name="Shape 1402"/>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406" name="Shape 1406"/>
        <p:cNvGrpSpPr/>
        <p:nvPr/>
      </p:nvGrpSpPr>
      <p:grpSpPr>
        <a:xfrm>
          <a:off x="0" y="0"/>
          <a:ext cx="0" cy="0"/>
          <a:chOff x="0" y="0"/>
          <a:chExt cx="0" cy="0"/>
        </a:xfrm>
      </p:grpSpPr>
      <p:sp>
        <p:nvSpPr>
          <p:cNvPr id="1407" name="Google Shape;1407;p90"/>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These slides contain information which is the property of Fluent Retail Pty Ltd (</a:t>
            </a:r>
            <a:r>
              <a:rPr b="1" i="1" lang="en" sz="1200">
                <a:solidFill>
                  <a:schemeClr val="lt1"/>
                </a:solidFill>
              </a:rPr>
              <a:t>Fluent</a:t>
            </a:r>
            <a:r>
              <a:rPr i="1" lang="en"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800"/>
              <a:buFont typeface="Arial"/>
              <a:buNone/>
            </a:pPr>
            <a:r>
              <a:rPr i="1" lang="en"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300"/>
              </a:spcBef>
              <a:spcAft>
                <a:spcPts val="0"/>
              </a:spcAft>
              <a:buClr>
                <a:schemeClr val="accent6"/>
              </a:buClr>
              <a:buSzPts val="1400"/>
              <a:buFont typeface="Arial"/>
              <a:buNone/>
            </a:pPr>
            <a:r>
              <a:t/>
            </a:r>
            <a:endParaRPr/>
          </a:p>
        </p:txBody>
      </p:sp>
      <p:sp>
        <p:nvSpPr>
          <p:cNvPr id="1408" name="Google Shape;1408;p9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 sz="1400">
                <a:solidFill>
                  <a:schemeClr val="dk2"/>
                </a:solidFill>
              </a:rPr>
              <a:t>Legal Disclaimer</a:t>
            </a:r>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42"/>
          <p:cNvSpPr/>
          <p:nvPr/>
        </p:nvSpPr>
        <p:spPr>
          <a:xfrm>
            <a:off x="0" y="1037968"/>
            <a:ext cx="9144000" cy="3608100"/>
          </a:xfrm>
          <a:prstGeom prst="rect">
            <a:avLst/>
          </a:prstGeom>
          <a:solidFill>
            <a:schemeClr val="lt2"/>
          </a:solidFill>
          <a:ln>
            <a:noFill/>
          </a:ln>
        </p:spPr>
        <p:txBody>
          <a:bodyPr anchorCtr="0" anchor="t" bIns="68575" lIns="137150" spcFirstLastPara="1" rIns="137150" wrap="square" tIns="182875">
            <a:noAutofit/>
          </a:bodyPr>
          <a:lstStyle/>
          <a:p>
            <a:pPr indent="0" lvl="0" marL="0" marR="0" rtl="0" algn="ctr">
              <a:lnSpc>
                <a:spcPct val="100000"/>
              </a:lnSpc>
              <a:spcBef>
                <a:spcPts val="0"/>
              </a:spcBef>
              <a:spcAft>
                <a:spcPts val="0"/>
              </a:spcAft>
              <a:buClr>
                <a:srgbClr val="000000"/>
              </a:buClr>
              <a:buSzPts val="1350"/>
              <a:buFont typeface="Arial"/>
              <a:buNone/>
            </a:pPr>
            <a:r>
              <a:rPr b="1" i="0" lang="en" sz="1350" u="none" cap="none" strike="noStrike">
                <a:solidFill>
                  <a:srgbClr val="552ABB"/>
                </a:solidFill>
                <a:latin typeface="Arial"/>
                <a:ea typeface="Arial"/>
                <a:cs typeface="Arial"/>
                <a:sym typeface="Arial"/>
              </a:rPr>
              <a:t>Future Ready Platform</a:t>
            </a:r>
            <a:endParaRPr b="0" i="0" sz="1400" u="none" cap="none" strike="noStrike">
              <a:solidFill>
                <a:srgbClr val="000000"/>
              </a:solidFill>
              <a:latin typeface="Arial"/>
              <a:ea typeface="Arial"/>
              <a:cs typeface="Arial"/>
              <a:sym typeface="Arial"/>
            </a:endParaRPr>
          </a:p>
        </p:txBody>
      </p:sp>
      <p:sp>
        <p:nvSpPr>
          <p:cNvPr id="402" name="Google Shape;402;p4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
              <a:t>Modern Architecture</a:t>
            </a:r>
            <a:endParaRPr/>
          </a:p>
        </p:txBody>
      </p:sp>
      <p:sp>
        <p:nvSpPr>
          <p:cNvPr id="403" name="Google Shape;403;p42"/>
          <p:cNvSpPr/>
          <p:nvPr/>
        </p:nvSpPr>
        <p:spPr>
          <a:xfrm>
            <a:off x="3472397" y="2803472"/>
            <a:ext cx="2001300" cy="525600"/>
          </a:xfrm>
          <a:prstGeom prst="cube">
            <a:avLst>
              <a:gd fmla="val 65348" name="adj"/>
            </a:avLst>
          </a:prstGeom>
          <a:solidFill>
            <a:srgbClr val="FFA300"/>
          </a:solidFill>
          <a:ln>
            <a:noFill/>
          </a:ln>
        </p:spPr>
        <p:txBody>
          <a:bodyPr anchorCtr="0" anchor="ctr" bIns="51425" lIns="102850" spcFirstLastPara="1" rIns="102850" wrap="square" tIns="51425">
            <a:noAutofit/>
          </a:bodyPr>
          <a:lstStyle/>
          <a:p>
            <a:pPr indent="0" lvl="0" marL="0" marR="0" rtl="0" algn="ctr">
              <a:lnSpc>
                <a:spcPct val="100000"/>
              </a:lnSpc>
              <a:spcBef>
                <a:spcPts val="0"/>
              </a:spcBef>
              <a:spcAft>
                <a:spcPts val="0"/>
              </a:spcAft>
              <a:buClr>
                <a:srgbClr val="000000"/>
              </a:buClr>
              <a:buSzPts val="750"/>
              <a:buFont typeface="Arial"/>
              <a:buNone/>
            </a:pPr>
            <a:r>
              <a:rPr b="1" i="0" lang="en" sz="750" u="none" cap="none" strike="noStrike">
                <a:solidFill>
                  <a:schemeClr val="lt1"/>
                </a:solidFill>
                <a:latin typeface="Arial"/>
                <a:ea typeface="Arial"/>
                <a:cs typeface="Arial"/>
                <a:sym typeface="Arial"/>
              </a:rPr>
              <a:t>SCALABLE ARCHITECTURE</a:t>
            </a:r>
            <a:endParaRPr b="1" i="0" sz="750" u="none" cap="none" strike="noStrike">
              <a:solidFill>
                <a:schemeClr val="dk1"/>
              </a:solidFill>
              <a:latin typeface="Arial"/>
              <a:ea typeface="Arial"/>
              <a:cs typeface="Arial"/>
              <a:sym typeface="Arial"/>
            </a:endParaRPr>
          </a:p>
        </p:txBody>
      </p:sp>
      <p:sp>
        <p:nvSpPr>
          <p:cNvPr id="404" name="Google Shape;404;p42"/>
          <p:cNvSpPr/>
          <p:nvPr/>
        </p:nvSpPr>
        <p:spPr>
          <a:xfrm>
            <a:off x="3472397" y="2563592"/>
            <a:ext cx="2001300" cy="525600"/>
          </a:xfrm>
          <a:prstGeom prst="cube">
            <a:avLst>
              <a:gd fmla="val 65348" name="adj"/>
            </a:avLst>
          </a:prstGeom>
          <a:solidFill>
            <a:srgbClr val="005924"/>
          </a:solidFill>
          <a:ln>
            <a:noFill/>
          </a:ln>
        </p:spPr>
        <p:txBody>
          <a:bodyPr anchorCtr="0" anchor="ctr" bIns="51425" lIns="102850" spcFirstLastPara="1" rIns="102850" wrap="square" tIns="51425">
            <a:noAutofit/>
          </a:bodyPr>
          <a:lstStyle/>
          <a:p>
            <a:pPr indent="0" lvl="0" marL="0" marR="0" rtl="0" algn="ctr">
              <a:lnSpc>
                <a:spcPct val="100000"/>
              </a:lnSpc>
              <a:spcBef>
                <a:spcPts val="0"/>
              </a:spcBef>
              <a:spcAft>
                <a:spcPts val="0"/>
              </a:spcAft>
              <a:buClr>
                <a:srgbClr val="000000"/>
              </a:buClr>
              <a:buSzPts val="750"/>
              <a:buFont typeface="Arial"/>
              <a:buNone/>
            </a:pPr>
            <a:r>
              <a:rPr b="1" i="0" lang="en" sz="750" u="none" cap="none" strike="noStrike">
                <a:solidFill>
                  <a:schemeClr val="lt1"/>
                </a:solidFill>
                <a:latin typeface="Arial"/>
                <a:ea typeface="Arial"/>
                <a:cs typeface="Arial"/>
                <a:sym typeface="Arial"/>
              </a:rPr>
              <a:t>ORCHESTRATION ENGINE</a:t>
            </a:r>
            <a:endParaRPr b="1" i="0" sz="750" u="none" cap="none" strike="noStrike">
              <a:solidFill>
                <a:schemeClr val="dk1"/>
              </a:solidFill>
              <a:latin typeface="Arial"/>
              <a:ea typeface="Arial"/>
              <a:cs typeface="Arial"/>
              <a:sym typeface="Arial"/>
            </a:endParaRPr>
          </a:p>
        </p:txBody>
      </p:sp>
      <p:sp>
        <p:nvSpPr>
          <p:cNvPr id="405" name="Google Shape;405;p42"/>
          <p:cNvSpPr/>
          <p:nvPr/>
        </p:nvSpPr>
        <p:spPr>
          <a:xfrm>
            <a:off x="3472397" y="2323711"/>
            <a:ext cx="2001300" cy="525600"/>
          </a:xfrm>
          <a:prstGeom prst="cube">
            <a:avLst>
              <a:gd fmla="val 71778" name="adj"/>
            </a:avLst>
          </a:prstGeom>
          <a:solidFill>
            <a:schemeClr val="accent1"/>
          </a:solidFill>
          <a:ln>
            <a:noFill/>
          </a:ln>
        </p:spPr>
        <p:txBody>
          <a:bodyPr anchorCtr="0" anchor="ctr" bIns="51425" lIns="102850" spcFirstLastPara="1" rIns="102850" wrap="square" tIns="51425">
            <a:noAutofit/>
          </a:bodyPr>
          <a:lstStyle/>
          <a:p>
            <a:pPr indent="0" lvl="0" marL="0" marR="0" rtl="0" algn="ctr">
              <a:lnSpc>
                <a:spcPct val="100000"/>
              </a:lnSpc>
              <a:spcBef>
                <a:spcPts val="0"/>
              </a:spcBef>
              <a:spcAft>
                <a:spcPts val="0"/>
              </a:spcAft>
              <a:buClr>
                <a:srgbClr val="000000"/>
              </a:buClr>
              <a:buSzPts val="750"/>
              <a:buFont typeface="Arial"/>
              <a:buNone/>
            </a:pPr>
            <a:r>
              <a:rPr b="1" i="0" lang="en" sz="750" u="none" cap="none" strike="noStrike">
                <a:solidFill>
                  <a:schemeClr val="lt1"/>
                </a:solidFill>
                <a:latin typeface="Arial"/>
                <a:ea typeface="Arial"/>
                <a:cs typeface="Arial"/>
                <a:sym typeface="Arial"/>
              </a:rPr>
              <a:t>API LAYER</a:t>
            </a:r>
            <a:endParaRPr b="1" i="0" sz="750" u="none" cap="none" strike="noStrike">
              <a:solidFill>
                <a:schemeClr val="dk1"/>
              </a:solidFill>
              <a:latin typeface="Arial"/>
              <a:ea typeface="Arial"/>
              <a:cs typeface="Arial"/>
              <a:sym typeface="Arial"/>
            </a:endParaRPr>
          </a:p>
        </p:txBody>
      </p:sp>
      <p:sp>
        <p:nvSpPr>
          <p:cNvPr id="406" name="Google Shape;406;p42"/>
          <p:cNvSpPr/>
          <p:nvPr/>
        </p:nvSpPr>
        <p:spPr>
          <a:xfrm>
            <a:off x="3472397" y="2117779"/>
            <a:ext cx="2001300" cy="525600"/>
          </a:xfrm>
          <a:prstGeom prst="cube">
            <a:avLst>
              <a:gd fmla="val 69206" name="adj"/>
            </a:avLst>
          </a:prstGeom>
          <a:solidFill>
            <a:srgbClr val="552ABB"/>
          </a:solidFill>
          <a:ln>
            <a:noFill/>
          </a:ln>
        </p:spPr>
        <p:txBody>
          <a:bodyPr anchorCtr="0" anchor="ctr" bIns="51425" lIns="102850" spcFirstLastPara="1" rIns="102850" wrap="square" tIns="51425">
            <a:noAutofit/>
          </a:bodyPr>
          <a:lstStyle/>
          <a:p>
            <a:pPr indent="0" lvl="0" marL="0" marR="0" rtl="0" algn="ctr">
              <a:lnSpc>
                <a:spcPct val="100000"/>
              </a:lnSpc>
              <a:spcBef>
                <a:spcPts val="0"/>
              </a:spcBef>
              <a:spcAft>
                <a:spcPts val="0"/>
              </a:spcAft>
              <a:buClr>
                <a:srgbClr val="000000"/>
              </a:buClr>
              <a:buSzPts val="750"/>
              <a:buFont typeface="Arial"/>
              <a:buNone/>
            </a:pPr>
            <a:r>
              <a:rPr b="1" i="0" lang="en" sz="750" u="none" cap="none" strike="noStrike">
                <a:solidFill>
                  <a:schemeClr val="lt1"/>
                </a:solidFill>
                <a:latin typeface="Arial"/>
                <a:ea typeface="Arial"/>
                <a:cs typeface="Arial"/>
                <a:sym typeface="Arial"/>
              </a:rPr>
              <a:t>APP LAYER</a:t>
            </a:r>
            <a:endParaRPr b="1" i="0" sz="750" u="none" cap="none" strike="noStrike">
              <a:solidFill>
                <a:schemeClr val="dk1"/>
              </a:solidFill>
              <a:latin typeface="Arial"/>
              <a:ea typeface="Arial"/>
              <a:cs typeface="Arial"/>
              <a:sym typeface="Arial"/>
            </a:endParaRPr>
          </a:p>
        </p:txBody>
      </p:sp>
      <p:sp>
        <p:nvSpPr>
          <p:cNvPr id="407" name="Google Shape;407;p42"/>
          <p:cNvSpPr/>
          <p:nvPr/>
        </p:nvSpPr>
        <p:spPr>
          <a:xfrm>
            <a:off x="6371813" y="1830990"/>
            <a:ext cx="2124900" cy="1149900"/>
          </a:xfrm>
          <a:prstGeom prst="roundRect">
            <a:avLst>
              <a:gd fmla="val 0" name="adj"/>
            </a:avLst>
          </a:prstGeom>
          <a:solidFill>
            <a:schemeClr val="lt2"/>
          </a:solidFill>
          <a:ln>
            <a:noFill/>
          </a:ln>
        </p:spPr>
        <p:txBody>
          <a:bodyPr anchorCtr="0" anchor="t" bIns="51425" lIns="102850" spcFirstLastPara="1" rIns="102850" wrap="square" tIns="51425">
            <a:noAutofit/>
          </a:bodyPr>
          <a:lstStyle/>
          <a:p>
            <a:pPr indent="0" lvl="0" marL="0" marR="0" rtl="0" algn="l">
              <a:lnSpc>
                <a:spcPct val="90000"/>
              </a:lnSpc>
              <a:spcBef>
                <a:spcPts val="0"/>
              </a:spcBef>
              <a:spcAft>
                <a:spcPts val="0"/>
              </a:spcAft>
              <a:buClr>
                <a:srgbClr val="000000"/>
              </a:buClr>
              <a:buSzPts val="1350"/>
              <a:buFont typeface="Arial"/>
              <a:buNone/>
            </a:pPr>
            <a:r>
              <a:rPr b="1" i="0" lang="en" sz="1350" u="none" cap="none" strike="noStrike">
                <a:solidFill>
                  <a:srgbClr val="000000"/>
                </a:solidFill>
                <a:latin typeface="Arial"/>
                <a:ea typeface="Arial"/>
                <a:cs typeface="Arial"/>
                <a:sym typeface="Arial"/>
              </a:rPr>
              <a:t>API Layer</a:t>
            </a:r>
            <a:endParaRPr b="0" i="0" sz="1350" u="none" cap="none" strike="noStrike">
              <a:solidFill>
                <a:srgbClr val="000000"/>
              </a:solidFill>
              <a:latin typeface="Arial"/>
              <a:ea typeface="Arial"/>
              <a:cs typeface="Arial"/>
              <a:sym typeface="Arial"/>
            </a:endParaRPr>
          </a:p>
          <a:p>
            <a:pPr indent="0" lvl="0" marL="0" marR="0" rtl="0" algn="l">
              <a:lnSpc>
                <a:spcPct val="100000"/>
              </a:lnSpc>
              <a:spcBef>
                <a:spcPts val="375"/>
              </a:spcBef>
              <a:spcAft>
                <a:spcPts val="0"/>
              </a:spcAft>
              <a:buClr>
                <a:srgbClr val="000000"/>
              </a:buClr>
              <a:buSzPts val="1050"/>
              <a:buFont typeface="Arial"/>
              <a:buNone/>
            </a:pPr>
            <a:r>
              <a:rPr b="0" i="0" lang="en" sz="1050" u="none" cap="none" strike="noStrike">
                <a:solidFill>
                  <a:srgbClr val="000000"/>
                </a:solidFill>
                <a:latin typeface="Arial"/>
                <a:ea typeface="Arial"/>
                <a:cs typeface="Arial"/>
                <a:sym typeface="Arial"/>
              </a:rPr>
              <a:t>GraphQL and REST APIs let you connect with any application or channel</a:t>
            </a:r>
            <a:endParaRPr b="0" i="0" sz="1050" u="none" cap="none" strike="noStrike">
              <a:solidFill>
                <a:srgbClr val="000000"/>
              </a:solidFill>
              <a:latin typeface="Arial"/>
              <a:ea typeface="Arial"/>
              <a:cs typeface="Arial"/>
              <a:sym typeface="Arial"/>
            </a:endParaRPr>
          </a:p>
        </p:txBody>
      </p:sp>
      <p:sp>
        <p:nvSpPr>
          <p:cNvPr id="408" name="Google Shape;408;p42"/>
          <p:cNvSpPr/>
          <p:nvPr/>
        </p:nvSpPr>
        <p:spPr>
          <a:xfrm>
            <a:off x="526925" y="1760005"/>
            <a:ext cx="2210100" cy="1149900"/>
          </a:xfrm>
          <a:prstGeom prst="roundRect">
            <a:avLst>
              <a:gd fmla="val 0" name="adj"/>
            </a:avLst>
          </a:prstGeom>
          <a:solidFill>
            <a:schemeClr val="lt2"/>
          </a:solidFill>
          <a:ln>
            <a:noFill/>
          </a:ln>
        </p:spPr>
        <p:txBody>
          <a:bodyPr anchorCtr="0" anchor="t" bIns="51425" lIns="102850" spcFirstLastPara="1" rIns="102850" wrap="square" tIns="51425">
            <a:noAutofit/>
          </a:bodyPr>
          <a:lstStyle/>
          <a:p>
            <a:pPr indent="0" lvl="0" marL="0" marR="0" rtl="0" algn="l">
              <a:lnSpc>
                <a:spcPct val="90000"/>
              </a:lnSpc>
              <a:spcBef>
                <a:spcPts val="0"/>
              </a:spcBef>
              <a:spcAft>
                <a:spcPts val="0"/>
              </a:spcAft>
              <a:buClr>
                <a:srgbClr val="000000"/>
              </a:buClr>
              <a:buSzPts val="1350"/>
              <a:buFont typeface="Arial"/>
              <a:buNone/>
            </a:pPr>
            <a:r>
              <a:rPr b="1" i="0" lang="en" sz="1350" u="none" cap="none" strike="noStrike">
                <a:solidFill>
                  <a:srgbClr val="000000"/>
                </a:solidFill>
                <a:latin typeface="Arial"/>
                <a:ea typeface="Arial"/>
                <a:cs typeface="Arial"/>
                <a:sym typeface="Arial"/>
              </a:rPr>
              <a:t>App Layer</a:t>
            </a:r>
            <a:endParaRPr b="0" i="0" sz="1350" u="none" cap="none" strike="noStrike">
              <a:solidFill>
                <a:srgbClr val="000000"/>
              </a:solidFill>
              <a:latin typeface="Arial"/>
              <a:ea typeface="Arial"/>
              <a:cs typeface="Arial"/>
              <a:sym typeface="Arial"/>
            </a:endParaRPr>
          </a:p>
          <a:p>
            <a:pPr indent="0" lvl="0" marL="0" marR="0" rtl="0" algn="l">
              <a:lnSpc>
                <a:spcPct val="100000"/>
              </a:lnSpc>
              <a:spcBef>
                <a:spcPts val="375"/>
              </a:spcBef>
              <a:spcAft>
                <a:spcPts val="0"/>
              </a:spcAft>
              <a:buClr>
                <a:srgbClr val="000000"/>
              </a:buClr>
              <a:buSzPts val="1050"/>
              <a:buFont typeface="Arial"/>
              <a:buNone/>
            </a:pPr>
            <a:r>
              <a:rPr b="0" i="0" lang="en" sz="1050" u="none" cap="none" strike="noStrike">
                <a:solidFill>
                  <a:srgbClr val="000000"/>
                </a:solidFill>
                <a:latin typeface="Arial"/>
                <a:ea typeface="Arial"/>
                <a:cs typeface="Arial"/>
                <a:sym typeface="Arial"/>
              </a:rPr>
              <a:t>Customize the UX to enhance your staff experience and boost productivity</a:t>
            </a:r>
            <a:endParaRPr b="0" i="0" sz="1050" u="none" cap="none" strike="noStrike">
              <a:solidFill>
                <a:srgbClr val="000000"/>
              </a:solidFill>
              <a:latin typeface="Arial"/>
              <a:ea typeface="Arial"/>
              <a:cs typeface="Arial"/>
              <a:sym typeface="Arial"/>
            </a:endParaRPr>
          </a:p>
        </p:txBody>
      </p:sp>
      <p:sp>
        <p:nvSpPr>
          <p:cNvPr id="409" name="Google Shape;409;p42"/>
          <p:cNvSpPr/>
          <p:nvPr/>
        </p:nvSpPr>
        <p:spPr>
          <a:xfrm>
            <a:off x="526925" y="3256860"/>
            <a:ext cx="2521200" cy="1023000"/>
          </a:xfrm>
          <a:prstGeom prst="roundRect">
            <a:avLst>
              <a:gd fmla="val 0" name="adj"/>
            </a:avLst>
          </a:prstGeom>
          <a:solidFill>
            <a:schemeClr val="lt2"/>
          </a:solidFill>
          <a:ln>
            <a:noFill/>
          </a:ln>
        </p:spPr>
        <p:txBody>
          <a:bodyPr anchorCtr="0" anchor="t" bIns="51425" lIns="102850" spcFirstLastPara="1" rIns="102850" wrap="square" tIns="51425">
            <a:noAutofit/>
          </a:bodyPr>
          <a:lstStyle/>
          <a:p>
            <a:pPr indent="0" lvl="0" marL="0" marR="0" rtl="0" algn="l">
              <a:lnSpc>
                <a:spcPct val="90000"/>
              </a:lnSpc>
              <a:spcBef>
                <a:spcPts val="0"/>
              </a:spcBef>
              <a:spcAft>
                <a:spcPts val="0"/>
              </a:spcAft>
              <a:buClr>
                <a:srgbClr val="000000"/>
              </a:buClr>
              <a:buSzPts val="1350"/>
              <a:buFont typeface="Arial"/>
              <a:buNone/>
            </a:pPr>
            <a:r>
              <a:rPr b="1" i="0" lang="en" sz="1350" u="none" cap="none" strike="noStrike">
                <a:solidFill>
                  <a:srgbClr val="000000"/>
                </a:solidFill>
                <a:latin typeface="Arial"/>
                <a:ea typeface="Arial"/>
                <a:cs typeface="Arial"/>
                <a:sym typeface="Arial"/>
              </a:rPr>
              <a:t>Orchestration Engine</a:t>
            </a:r>
            <a:endParaRPr b="1" i="0" sz="1350" u="none" cap="none" strike="noStrike">
              <a:solidFill>
                <a:srgbClr val="000000"/>
              </a:solidFill>
              <a:latin typeface="Arial"/>
              <a:ea typeface="Arial"/>
              <a:cs typeface="Arial"/>
              <a:sym typeface="Arial"/>
            </a:endParaRPr>
          </a:p>
          <a:p>
            <a:pPr indent="0" lvl="0" marL="0" marR="0" rtl="0" algn="l">
              <a:lnSpc>
                <a:spcPct val="100000"/>
              </a:lnSpc>
              <a:spcBef>
                <a:spcPts val="375"/>
              </a:spcBef>
              <a:spcAft>
                <a:spcPts val="0"/>
              </a:spcAft>
              <a:buClr>
                <a:srgbClr val="000000"/>
              </a:buClr>
              <a:buSzPts val="1050"/>
              <a:buFont typeface="Arial"/>
              <a:buNone/>
            </a:pPr>
            <a:r>
              <a:rPr b="0" i="0" lang="en" sz="1050" u="none" cap="none" strike="noStrike">
                <a:solidFill>
                  <a:srgbClr val="000000"/>
                </a:solidFill>
                <a:latin typeface="Arial"/>
                <a:ea typeface="Arial"/>
                <a:cs typeface="Arial"/>
                <a:sym typeface="Arial"/>
              </a:rPr>
              <a:t>Configure and build workflows to manage orders, processes and event triggers</a:t>
            </a:r>
            <a:endParaRPr b="0" i="0" sz="1050" u="none" cap="none" strike="noStrike">
              <a:solidFill>
                <a:srgbClr val="000000"/>
              </a:solidFill>
              <a:latin typeface="Arial"/>
              <a:ea typeface="Arial"/>
              <a:cs typeface="Arial"/>
              <a:sym typeface="Arial"/>
            </a:endParaRPr>
          </a:p>
        </p:txBody>
      </p:sp>
      <p:sp>
        <p:nvSpPr>
          <p:cNvPr id="410" name="Google Shape;410;p42"/>
          <p:cNvSpPr/>
          <p:nvPr/>
        </p:nvSpPr>
        <p:spPr>
          <a:xfrm>
            <a:off x="6371813" y="3247237"/>
            <a:ext cx="2424000" cy="1023000"/>
          </a:xfrm>
          <a:prstGeom prst="roundRect">
            <a:avLst>
              <a:gd fmla="val 0" name="adj"/>
            </a:avLst>
          </a:prstGeom>
          <a:solidFill>
            <a:schemeClr val="lt2"/>
          </a:solidFill>
          <a:ln>
            <a:noFill/>
          </a:ln>
        </p:spPr>
        <p:txBody>
          <a:bodyPr anchorCtr="0" anchor="t" bIns="51425" lIns="102850" spcFirstLastPara="1" rIns="102850" wrap="square" tIns="51425">
            <a:noAutofit/>
          </a:bodyPr>
          <a:lstStyle/>
          <a:p>
            <a:pPr indent="0" lvl="0" marL="0" marR="0" rtl="0" algn="l">
              <a:lnSpc>
                <a:spcPct val="90000"/>
              </a:lnSpc>
              <a:spcBef>
                <a:spcPts val="0"/>
              </a:spcBef>
              <a:spcAft>
                <a:spcPts val="0"/>
              </a:spcAft>
              <a:buClr>
                <a:srgbClr val="000000"/>
              </a:buClr>
              <a:buSzPts val="1350"/>
              <a:buFont typeface="Arial"/>
              <a:buNone/>
            </a:pPr>
            <a:r>
              <a:rPr b="1" i="0" lang="en" sz="1350" u="none" cap="none" strike="noStrike">
                <a:solidFill>
                  <a:srgbClr val="000000"/>
                </a:solidFill>
                <a:latin typeface="Arial"/>
                <a:ea typeface="Arial"/>
                <a:cs typeface="Arial"/>
                <a:sym typeface="Arial"/>
              </a:rPr>
              <a:t>Scalable Architecture</a:t>
            </a:r>
            <a:endParaRPr b="0" i="0" sz="1350" u="none" cap="none" strike="noStrike">
              <a:solidFill>
                <a:srgbClr val="000000"/>
              </a:solidFill>
              <a:latin typeface="Arial"/>
              <a:ea typeface="Arial"/>
              <a:cs typeface="Arial"/>
              <a:sym typeface="Arial"/>
            </a:endParaRPr>
          </a:p>
          <a:p>
            <a:pPr indent="0" lvl="0" marL="0" marR="0" rtl="0" algn="l">
              <a:lnSpc>
                <a:spcPct val="100000"/>
              </a:lnSpc>
              <a:spcBef>
                <a:spcPts val="375"/>
              </a:spcBef>
              <a:spcAft>
                <a:spcPts val="0"/>
              </a:spcAft>
              <a:buClr>
                <a:srgbClr val="000000"/>
              </a:buClr>
              <a:buSzPts val="1050"/>
              <a:buFont typeface="Arial"/>
              <a:buNone/>
            </a:pPr>
            <a:r>
              <a:rPr b="0" i="0" lang="en" sz="1050" u="none" cap="none" strike="noStrike">
                <a:solidFill>
                  <a:srgbClr val="000000"/>
                </a:solidFill>
                <a:latin typeface="Arial"/>
                <a:ea typeface="Arial"/>
                <a:cs typeface="Arial"/>
                <a:sym typeface="Arial"/>
              </a:rPr>
              <a:t>Provides on-demand scale, global availability and zero downtime releases</a:t>
            </a:r>
            <a:endParaRPr b="0" i="0" sz="1050" u="none" cap="none" strike="noStrike">
              <a:solidFill>
                <a:srgbClr val="000000"/>
              </a:solidFill>
              <a:latin typeface="Arial"/>
              <a:ea typeface="Arial"/>
              <a:cs typeface="Arial"/>
              <a:sym typeface="Arial"/>
            </a:endParaRPr>
          </a:p>
        </p:txBody>
      </p:sp>
      <p:cxnSp>
        <p:nvCxnSpPr>
          <p:cNvPr id="411" name="Google Shape;411;p42"/>
          <p:cNvCxnSpPr>
            <a:endCxn id="406" idx="2"/>
          </p:cNvCxnSpPr>
          <p:nvPr/>
        </p:nvCxnSpPr>
        <p:spPr>
          <a:xfrm>
            <a:off x="1556897" y="1915052"/>
            <a:ext cx="1915500" cy="647400"/>
          </a:xfrm>
          <a:prstGeom prst="bentConnector3">
            <a:avLst>
              <a:gd fmla="val 73655" name="adj1"/>
            </a:avLst>
          </a:prstGeom>
          <a:noFill/>
          <a:ln cap="flat" cmpd="sng" w="9525">
            <a:solidFill>
              <a:srgbClr val="674EA7"/>
            </a:solidFill>
            <a:prstDash val="dot"/>
            <a:round/>
            <a:headEnd len="sm" w="sm" type="none"/>
            <a:tailEnd len="sm" w="sm" type="none"/>
          </a:ln>
        </p:spPr>
      </p:cxnSp>
      <p:cxnSp>
        <p:nvCxnSpPr>
          <p:cNvPr id="412" name="Google Shape;412;p42"/>
          <p:cNvCxnSpPr>
            <a:endCxn id="404" idx="2"/>
          </p:cNvCxnSpPr>
          <p:nvPr/>
        </p:nvCxnSpPr>
        <p:spPr>
          <a:xfrm flipH="1" rot="10800000">
            <a:off x="2454797" y="2998127"/>
            <a:ext cx="1017600" cy="433800"/>
          </a:xfrm>
          <a:prstGeom prst="bentConnector3">
            <a:avLst>
              <a:gd fmla="val 50004" name="adj1"/>
            </a:avLst>
          </a:prstGeom>
          <a:noFill/>
          <a:ln cap="flat" cmpd="sng" w="9525">
            <a:solidFill>
              <a:srgbClr val="674EA7"/>
            </a:solidFill>
            <a:prstDash val="dot"/>
            <a:round/>
            <a:headEnd len="sm" w="sm" type="none"/>
            <a:tailEnd len="sm" w="sm" type="none"/>
          </a:ln>
        </p:spPr>
      </p:cxnSp>
      <p:cxnSp>
        <p:nvCxnSpPr>
          <p:cNvPr id="413" name="Google Shape;413;p42"/>
          <p:cNvCxnSpPr>
            <a:endCxn id="405" idx="5"/>
          </p:cNvCxnSpPr>
          <p:nvPr/>
        </p:nvCxnSpPr>
        <p:spPr>
          <a:xfrm flipH="1">
            <a:off x="5473697" y="1976678"/>
            <a:ext cx="933300" cy="421200"/>
          </a:xfrm>
          <a:prstGeom prst="bentConnector3">
            <a:avLst>
              <a:gd fmla="val 50003" name="adj1"/>
            </a:avLst>
          </a:prstGeom>
          <a:noFill/>
          <a:ln cap="flat" cmpd="sng" w="9525">
            <a:solidFill>
              <a:srgbClr val="674EA7"/>
            </a:solidFill>
            <a:prstDash val="dot"/>
            <a:round/>
            <a:headEnd len="sm" w="sm" type="none"/>
            <a:tailEnd len="sm" w="sm" type="none"/>
          </a:ln>
        </p:spPr>
      </p:cxnSp>
      <p:cxnSp>
        <p:nvCxnSpPr>
          <p:cNvPr id="414" name="Google Shape;414;p42"/>
          <p:cNvCxnSpPr>
            <a:endCxn id="403" idx="5"/>
          </p:cNvCxnSpPr>
          <p:nvPr/>
        </p:nvCxnSpPr>
        <p:spPr>
          <a:xfrm rot="10800000">
            <a:off x="5473697" y="2894538"/>
            <a:ext cx="933300" cy="475800"/>
          </a:xfrm>
          <a:prstGeom prst="bentConnector3">
            <a:avLst>
              <a:gd fmla="val 50003" name="adj1"/>
            </a:avLst>
          </a:prstGeom>
          <a:noFill/>
          <a:ln cap="flat" cmpd="sng" w="9525">
            <a:solidFill>
              <a:srgbClr val="674EA7"/>
            </a:solidFill>
            <a:prstDash val="dot"/>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
              <a:t>Platform Architecture</a:t>
            </a:r>
            <a:endParaRPr/>
          </a:p>
        </p:txBody>
      </p:sp>
      <p:sp>
        <p:nvSpPr>
          <p:cNvPr id="420" name="Google Shape;420;p43"/>
          <p:cNvSpPr/>
          <p:nvPr/>
        </p:nvSpPr>
        <p:spPr>
          <a:xfrm>
            <a:off x="1712889" y="900536"/>
            <a:ext cx="6668700" cy="6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96D7"/>
                </a:solidFill>
                <a:latin typeface="Arial"/>
                <a:ea typeface="Arial"/>
                <a:cs typeface="Arial"/>
                <a:sym typeface="Arial"/>
              </a:rPr>
              <a:t>UIs</a:t>
            </a:r>
            <a:endParaRPr b="0" i="0" sz="1400" u="none" cap="none" strike="noStrike">
              <a:solidFill>
                <a:srgbClr val="000000"/>
              </a:solidFill>
              <a:latin typeface="Arial"/>
              <a:ea typeface="Arial"/>
              <a:cs typeface="Arial"/>
              <a:sym typeface="Arial"/>
            </a:endParaRPr>
          </a:p>
        </p:txBody>
      </p:sp>
      <p:sp>
        <p:nvSpPr>
          <p:cNvPr id="421" name="Google Shape;421;p43"/>
          <p:cNvSpPr/>
          <p:nvPr/>
        </p:nvSpPr>
        <p:spPr>
          <a:xfrm>
            <a:off x="1712892" y="4227645"/>
            <a:ext cx="6668700" cy="7299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96D7"/>
                </a:solidFill>
                <a:latin typeface="Arial"/>
                <a:ea typeface="Arial"/>
                <a:cs typeface="Arial"/>
                <a:sym typeface="Arial"/>
              </a:rPr>
              <a:t>Data</a:t>
            </a:r>
            <a:r>
              <a:rPr b="0" i="0" lang="en" sz="1000" u="none" cap="none" strike="noStrike">
                <a:solidFill>
                  <a:srgbClr val="0096D7"/>
                </a:solidFill>
                <a:latin typeface="Arial"/>
                <a:ea typeface="Arial"/>
                <a:cs typeface="Arial"/>
                <a:sym typeface="Arial"/>
              </a:rPr>
              <a:t> </a:t>
            </a:r>
            <a:r>
              <a:rPr b="1" i="0" lang="en" sz="1000" u="none" cap="none" strike="noStrike">
                <a:solidFill>
                  <a:srgbClr val="0096D7"/>
                </a:solidFill>
                <a:latin typeface="Arial"/>
                <a:ea typeface="Arial"/>
                <a:cs typeface="Arial"/>
                <a:sym typeface="Arial"/>
              </a:rPr>
              <a:t>Layer</a:t>
            </a:r>
            <a:endParaRPr b="0" i="0" sz="1000" u="none" cap="none" strike="noStrike">
              <a:solidFill>
                <a:srgbClr val="0096D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p:txBody>
      </p:sp>
      <p:sp>
        <p:nvSpPr>
          <p:cNvPr id="422" name="Google Shape;422;p43"/>
          <p:cNvSpPr/>
          <p:nvPr/>
        </p:nvSpPr>
        <p:spPr>
          <a:xfrm>
            <a:off x="1712892" y="3249700"/>
            <a:ext cx="6668400" cy="9153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96D7"/>
                </a:solidFill>
                <a:latin typeface="Arial"/>
                <a:ea typeface="Arial"/>
                <a:cs typeface="Arial"/>
                <a:sym typeface="Arial"/>
              </a:rPr>
              <a:t>Orchestration Engine</a:t>
            </a:r>
            <a:endParaRPr b="1" i="0" sz="1000" u="none" cap="none" strike="noStrike">
              <a:solidFill>
                <a:srgbClr val="0096D7"/>
              </a:solidFill>
              <a:latin typeface="Arial"/>
              <a:ea typeface="Arial"/>
              <a:cs typeface="Arial"/>
              <a:sym typeface="Arial"/>
            </a:endParaRPr>
          </a:p>
        </p:txBody>
      </p:sp>
      <p:sp>
        <p:nvSpPr>
          <p:cNvPr id="423" name="Google Shape;423;p43"/>
          <p:cNvSpPr/>
          <p:nvPr/>
        </p:nvSpPr>
        <p:spPr>
          <a:xfrm>
            <a:off x="3606477" y="3359695"/>
            <a:ext cx="3539100" cy="685500"/>
          </a:xfrm>
          <a:prstGeom prst="roundRect">
            <a:avLst>
              <a:gd fmla="val 0" name="adj"/>
            </a:avLst>
          </a:prstGeom>
          <a:solidFill>
            <a:schemeClr val="lt1"/>
          </a:solidFill>
          <a:ln cap="flat" cmpd="sng" w="12700">
            <a:solidFill>
              <a:srgbClr val="7030A0"/>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chemeClr val="lt1"/>
              </a:solidFill>
              <a:latin typeface="Arial"/>
              <a:ea typeface="Arial"/>
              <a:cs typeface="Arial"/>
              <a:sym typeface="Arial"/>
            </a:endParaRPr>
          </a:p>
        </p:txBody>
      </p:sp>
      <p:sp>
        <p:nvSpPr>
          <p:cNvPr id="424" name="Google Shape;424;p43"/>
          <p:cNvSpPr txBox="1"/>
          <p:nvPr/>
        </p:nvSpPr>
        <p:spPr>
          <a:xfrm rot="-5400000">
            <a:off x="-1364500" y="2706241"/>
            <a:ext cx="4049100" cy="444000"/>
          </a:xfrm>
          <a:prstGeom prst="rect">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0287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FFFFFF"/>
                </a:solidFill>
                <a:latin typeface="Arial"/>
                <a:ea typeface="Arial"/>
                <a:cs typeface="Arial"/>
                <a:sym typeface="Arial"/>
              </a:rPr>
              <a:t>Elastic Scaling. Multi-tenanted. Localized.</a:t>
            </a:r>
            <a:endParaRPr b="0" i="0" sz="900" u="none" cap="none" strike="noStrike">
              <a:solidFill>
                <a:srgbClr val="FFFFFF"/>
              </a:solidFill>
              <a:latin typeface="Arial"/>
              <a:ea typeface="Arial"/>
              <a:cs typeface="Arial"/>
              <a:sym typeface="Arial"/>
            </a:endParaRPr>
          </a:p>
        </p:txBody>
      </p:sp>
      <p:sp>
        <p:nvSpPr>
          <p:cNvPr id="425" name="Google Shape;425;p43"/>
          <p:cNvSpPr txBox="1"/>
          <p:nvPr/>
        </p:nvSpPr>
        <p:spPr>
          <a:xfrm>
            <a:off x="3323958" y="1307419"/>
            <a:ext cx="1594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Fluent O</a:t>
            </a:r>
            <a:r>
              <a:rPr b="0" i="0" lang="en" sz="900" u="none" cap="none" strike="noStrike">
                <a:solidFill>
                  <a:srgbClr val="26005C"/>
                </a:solidFill>
                <a:latin typeface="Arial"/>
                <a:ea typeface="Arial"/>
                <a:cs typeface="Arial"/>
                <a:sym typeface="Arial"/>
              </a:rPr>
              <a:t>rder Management</a:t>
            </a:r>
            <a:endParaRPr b="0" i="0" sz="900" u="none" cap="none" strike="noStrike">
              <a:solidFill>
                <a:srgbClr val="26005C"/>
              </a:solidFill>
              <a:latin typeface="Arial"/>
              <a:ea typeface="Arial"/>
              <a:cs typeface="Arial"/>
              <a:sym typeface="Arial"/>
            </a:endParaRPr>
          </a:p>
        </p:txBody>
      </p:sp>
      <p:sp>
        <p:nvSpPr>
          <p:cNvPr id="426" name="Google Shape;426;p43"/>
          <p:cNvSpPr txBox="1"/>
          <p:nvPr/>
        </p:nvSpPr>
        <p:spPr>
          <a:xfrm>
            <a:off x="5855279" y="1307415"/>
            <a:ext cx="13863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Fluent Store</a:t>
            </a:r>
            <a:endParaRPr b="0" i="0" sz="900" u="none" cap="none" strike="noStrike">
              <a:solidFill>
                <a:srgbClr val="26005C"/>
              </a:solidFill>
              <a:latin typeface="Arial"/>
              <a:ea typeface="Arial"/>
              <a:cs typeface="Arial"/>
              <a:sym typeface="Arial"/>
            </a:endParaRPr>
          </a:p>
        </p:txBody>
      </p:sp>
      <p:sp>
        <p:nvSpPr>
          <p:cNvPr id="427" name="Google Shape;427;p43"/>
          <p:cNvSpPr txBox="1"/>
          <p:nvPr/>
        </p:nvSpPr>
        <p:spPr>
          <a:xfrm>
            <a:off x="4681843" y="4704363"/>
            <a:ext cx="12501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Plugin Repository</a:t>
            </a:r>
            <a:endParaRPr b="0" i="0" sz="900" u="none" cap="none" strike="noStrike">
              <a:solidFill>
                <a:srgbClr val="26005C"/>
              </a:solidFill>
              <a:latin typeface="Arial"/>
              <a:ea typeface="Arial"/>
              <a:cs typeface="Arial"/>
              <a:sym typeface="Arial"/>
            </a:endParaRPr>
          </a:p>
        </p:txBody>
      </p:sp>
      <p:sp>
        <p:nvSpPr>
          <p:cNvPr id="428" name="Google Shape;428;p43"/>
          <p:cNvSpPr txBox="1"/>
          <p:nvPr/>
        </p:nvSpPr>
        <p:spPr>
          <a:xfrm>
            <a:off x="3538616" y="4704353"/>
            <a:ext cx="11151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Entity Datastore</a:t>
            </a:r>
            <a:endParaRPr b="0" i="0" sz="900" u="none" cap="none" strike="noStrike">
              <a:solidFill>
                <a:srgbClr val="26005C"/>
              </a:solidFill>
              <a:latin typeface="Arial"/>
              <a:ea typeface="Arial"/>
              <a:cs typeface="Arial"/>
              <a:sym typeface="Arial"/>
            </a:endParaRPr>
          </a:p>
        </p:txBody>
      </p:sp>
      <p:sp>
        <p:nvSpPr>
          <p:cNvPr id="429" name="Google Shape;429;p43"/>
          <p:cNvSpPr txBox="1"/>
          <p:nvPr/>
        </p:nvSpPr>
        <p:spPr>
          <a:xfrm>
            <a:off x="6031352" y="4706956"/>
            <a:ext cx="9882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Event Datastore</a:t>
            </a:r>
            <a:endParaRPr b="0" i="0" sz="900" u="none" cap="none" strike="noStrike">
              <a:solidFill>
                <a:srgbClr val="26005C"/>
              </a:solidFill>
              <a:latin typeface="Arial"/>
              <a:ea typeface="Arial"/>
              <a:cs typeface="Arial"/>
              <a:sym typeface="Arial"/>
            </a:endParaRPr>
          </a:p>
        </p:txBody>
      </p:sp>
      <p:sp>
        <p:nvSpPr>
          <p:cNvPr id="430" name="Google Shape;430;p43"/>
          <p:cNvSpPr txBox="1"/>
          <p:nvPr/>
        </p:nvSpPr>
        <p:spPr>
          <a:xfrm>
            <a:off x="3744289" y="3795822"/>
            <a:ext cx="7026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UI Engine</a:t>
            </a:r>
            <a:endParaRPr b="0" i="0" sz="900" u="none" cap="none" strike="noStrike">
              <a:solidFill>
                <a:srgbClr val="26005C"/>
              </a:solidFill>
              <a:latin typeface="Arial"/>
              <a:ea typeface="Arial"/>
              <a:cs typeface="Arial"/>
              <a:sym typeface="Arial"/>
            </a:endParaRPr>
          </a:p>
        </p:txBody>
      </p:sp>
      <p:sp>
        <p:nvSpPr>
          <p:cNvPr id="431" name="Google Shape;431;p43"/>
          <p:cNvSpPr txBox="1"/>
          <p:nvPr/>
        </p:nvSpPr>
        <p:spPr>
          <a:xfrm>
            <a:off x="6228299" y="3786785"/>
            <a:ext cx="59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Events</a:t>
            </a:r>
            <a:endParaRPr b="0" i="0" sz="900" u="none" cap="none" strike="noStrike">
              <a:solidFill>
                <a:srgbClr val="26005C"/>
              </a:solidFill>
              <a:latin typeface="Arial"/>
              <a:ea typeface="Arial"/>
              <a:cs typeface="Arial"/>
              <a:sym typeface="Arial"/>
            </a:endParaRPr>
          </a:p>
        </p:txBody>
      </p:sp>
      <p:cxnSp>
        <p:nvCxnSpPr>
          <p:cNvPr id="432" name="Google Shape;432;p43"/>
          <p:cNvCxnSpPr/>
          <p:nvPr/>
        </p:nvCxnSpPr>
        <p:spPr>
          <a:xfrm>
            <a:off x="737054" y="1173500"/>
            <a:ext cx="0" cy="3652200"/>
          </a:xfrm>
          <a:prstGeom prst="straightConnector1">
            <a:avLst/>
          </a:prstGeom>
          <a:noFill/>
          <a:ln cap="flat" cmpd="sng" w="9525">
            <a:solidFill>
              <a:srgbClr val="FFFFFF"/>
            </a:solidFill>
            <a:prstDash val="solid"/>
            <a:miter lim="800000"/>
            <a:headEnd len="med" w="med" type="triangle"/>
            <a:tailEnd len="med" w="med" type="triangle"/>
          </a:ln>
        </p:spPr>
      </p:cxnSp>
      <p:sp>
        <p:nvSpPr>
          <p:cNvPr id="433" name="Google Shape;433;p43"/>
          <p:cNvSpPr/>
          <p:nvPr/>
        </p:nvSpPr>
        <p:spPr>
          <a:xfrm>
            <a:off x="942352" y="903933"/>
            <a:ext cx="713700" cy="40533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434" name="Google Shape;434;p43"/>
          <p:cNvSpPr txBox="1"/>
          <p:nvPr/>
        </p:nvSpPr>
        <p:spPr>
          <a:xfrm>
            <a:off x="844575" y="2736125"/>
            <a:ext cx="86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26005C"/>
                </a:solidFill>
                <a:latin typeface="Arial"/>
                <a:ea typeface="Arial"/>
                <a:cs typeface="Arial"/>
                <a:sym typeface="Arial"/>
              </a:rPr>
              <a:t>Connectors</a:t>
            </a:r>
            <a:endParaRPr b="1" i="0" sz="900" u="none" cap="none" strike="noStrike">
              <a:solidFill>
                <a:srgbClr val="26005C"/>
              </a:solidFill>
              <a:latin typeface="Arial"/>
              <a:ea typeface="Arial"/>
              <a:cs typeface="Arial"/>
              <a:sym typeface="Arial"/>
            </a:endParaRPr>
          </a:p>
        </p:txBody>
      </p:sp>
      <p:pic>
        <p:nvPicPr>
          <p:cNvPr descr="A picture containing graphical user interface&#10;&#10;Description automatically generated" id="435" name="Google Shape;435;p43"/>
          <p:cNvPicPr preferRelativeResize="0"/>
          <p:nvPr/>
        </p:nvPicPr>
        <p:blipFill rotWithShape="1">
          <a:blip r:embed="rId3">
            <a:alphaModFix/>
          </a:blip>
          <a:srcRect b="0" l="0" r="0" t="0"/>
          <a:stretch/>
        </p:blipFill>
        <p:spPr>
          <a:xfrm>
            <a:off x="3872106" y="981383"/>
            <a:ext cx="446925" cy="307121"/>
          </a:xfrm>
          <a:prstGeom prst="rect">
            <a:avLst/>
          </a:prstGeom>
          <a:noFill/>
          <a:ln>
            <a:noFill/>
          </a:ln>
        </p:spPr>
      </p:pic>
      <p:pic>
        <p:nvPicPr>
          <p:cNvPr descr="Icon&#10;&#10;Description automatically generated" id="436" name="Google Shape;436;p43"/>
          <p:cNvPicPr preferRelativeResize="0"/>
          <p:nvPr/>
        </p:nvPicPr>
        <p:blipFill rotWithShape="1">
          <a:blip r:embed="rId4">
            <a:alphaModFix/>
          </a:blip>
          <a:srcRect b="0" l="0" r="0" t="0"/>
          <a:stretch/>
        </p:blipFill>
        <p:spPr>
          <a:xfrm>
            <a:off x="6451041" y="991379"/>
            <a:ext cx="208867" cy="334267"/>
          </a:xfrm>
          <a:prstGeom prst="rect">
            <a:avLst/>
          </a:prstGeom>
          <a:noFill/>
          <a:ln>
            <a:noFill/>
          </a:ln>
        </p:spPr>
      </p:pic>
      <p:sp>
        <p:nvSpPr>
          <p:cNvPr id="437" name="Google Shape;437;p43"/>
          <p:cNvSpPr/>
          <p:nvPr/>
        </p:nvSpPr>
        <p:spPr>
          <a:xfrm>
            <a:off x="1712892" y="2518664"/>
            <a:ext cx="6668400" cy="6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96D7"/>
                </a:solidFill>
                <a:latin typeface="Arial"/>
                <a:ea typeface="Arial"/>
                <a:cs typeface="Arial"/>
                <a:sym typeface="Arial"/>
              </a:rPr>
              <a:t>APIs</a:t>
            </a:r>
            <a:endParaRPr b="1" i="0" sz="1000" u="none" cap="none" strike="noStrike">
              <a:solidFill>
                <a:srgbClr val="0096D7"/>
              </a:solidFill>
              <a:latin typeface="Arial"/>
              <a:ea typeface="Arial"/>
              <a:cs typeface="Arial"/>
              <a:sym typeface="Arial"/>
            </a:endParaRPr>
          </a:p>
        </p:txBody>
      </p:sp>
      <p:sp>
        <p:nvSpPr>
          <p:cNvPr id="438" name="Google Shape;438;p43"/>
          <p:cNvSpPr txBox="1"/>
          <p:nvPr/>
        </p:nvSpPr>
        <p:spPr>
          <a:xfrm>
            <a:off x="6169620" y="2914382"/>
            <a:ext cx="7575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GraphQL</a:t>
            </a:r>
            <a:endParaRPr b="0" i="0" sz="900" u="none" cap="none" strike="noStrike">
              <a:solidFill>
                <a:srgbClr val="26005C"/>
              </a:solidFill>
              <a:latin typeface="Arial"/>
              <a:ea typeface="Arial"/>
              <a:cs typeface="Arial"/>
              <a:sym typeface="Arial"/>
            </a:endParaRPr>
          </a:p>
        </p:txBody>
      </p:sp>
      <p:sp>
        <p:nvSpPr>
          <p:cNvPr id="439" name="Google Shape;439;p43"/>
          <p:cNvSpPr txBox="1"/>
          <p:nvPr/>
        </p:nvSpPr>
        <p:spPr>
          <a:xfrm>
            <a:off x="3852758" y="2910803"/>
            <a:ext cx="5244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REST</a:t>
            </a:r>
            <a:endParaRPr b="0" i="0" sz="900" u="none" cap="none" strike="noStrike">
              <a:solidFill>
                <a:srgbClr val="26005C"/>
              </a:solidFill>
              <a:latin typeface="Arial"/>
              <a:ea typeface="Arial"/>
              <a:cs typeface="Arial"/>
              <a:sym typeface="Arial"/>
            </a:endParaRPr>
          </a:p>
        </p:txBody>
      </p:sp>
      <p:pic>
        <p:nvPicPr>
          <p:cNvPr descr="Icon&#10;&#10;Description automatically generated" id="440" name="Google Shape;440;p43"/>
          <p:cNvPicPr preferRelativeResize="0"/>
          <p:nvPr/>
        </p:nvPicPr>
        <p:blipFill rotWithShape="1">
          <a:blip r:embed="rId5">
            <a:alphaModFix/>
          </a:blip>
          <a:srcRect b="0" l="0" r="0" t="0"/>
          <a:stretch/>
        </p:blipFill>
        <p:spPr>
          <a:xfrm>
            <a:off x="3918340" y="2640175"/>
            <a:ext cx="412195" cy="274776"/>
          </a:xfrm>
          <a:prstGeom prst="rect">
            <a:avLst/>
          </a:prstGeom>
          <a:noFill/>
          <a:ln>
            <a:noFill/>
          </a:ln>
        </p:spPr>
      </p:pic>
      <p:pic>
        <p:nvPicPr>
          <p:cNvPr descr="Graphical user interface, icon&#10;&#10;Description automatically generated" id="441" name="Google Shape;441;p43"/>
          <p:cNvPicPr preferRelativeResize="0"/>
          <p:nvPr/>
        </p:nvPicPr>
        <p:blipFill rotWithShape="1">
          <a:blip r:embed="rId6">
            <a:alphaModFix/>
          </a:blip>
          <a:srcRect b="0" l="0" r="0" t="0"/>
          <a:stretch/>
        </p:blipFill>
        <p:spPr>
          <a:xfrm>
            <a:off x="6349375" y="2622535"/>
            <a:ext cx="412195" cy="307117"/>
          </a:xfrm>
          <a:prstGeom prst="rect">
            <a:avLst/>
          </a:prstGeom>
          <a:noFill/>
          <a:ln>
            <a:noFill/>
          </a:ln>
        </p:spPr>
      </p:pic>
      <p:pic>
        <p:nvPicPr>
          <p:cNvPr descr="Icon&#10;&#10;Description automatically generated" id="442" name="Google Shape;442;p43"/>
          <p:cNvPicPr preferRelativeResize="0"/>
          <p:nvPr/>
        </p:nvPicPr>
        <p:blipFill rotWithShape="1">
          <a:blip r:embed="rId7">
            <a:alphaModFix/>
          </a:blip>
          <a:srcRect b="21235" l="0" r="0" t="0"/>
          <a:stretch/>
        </p:blipFill>
        <p:spPr>
          <a:xfrm>
            <a:off x="4894396" y="3208397"/>
            <a:ext cx="832289" cy="614807"/>
          </a:xfrm>
          <a:prstGeom prst="rect">
            <a:avLst/>
          </a:prstGeom>
          <a:noFill/>
          <a:ln>
            <a:noFill/>
          </a:ln>
        </p:spPr>
      </p:pic>
      <p:pic>
        <p:nvPicPr>
          <p:cNvPr id="443" name="Google Shape;443;p43"/>
          <p:cNvPicPr preferRelativeResize="0"/>
          <p:nvPr/>
        </p:nvPicPr>
        <p:blipFill rotWithShape="1">
          <a:blip r:embed="rId8">
            <a:alphaModFix/>
          </a:blip>
          <a:srcRect b="0" l="0" r="0" t="0"/>
          <a:stretch/>
        </p:blipFill>
        <p:spPr>
          <a:xfrm>
            <a:off x="6315691" y="3435194"/>
            <a:ext cx="423535" cy="354505"/>
          </a:xfrm>
          <a:prstGeom prst="rect">
            <a:avLst/>
          </a:prstGeom>
          <a:noFill/>
          <a:ln>
            <a:noFill/>
          </a:ln>
        </p:spPr>
      </p:pic>
      <p:pic>
        <p:nvPicPr>
          <p:cNvPr descr="A planet in space&#10;&#10;Description automatically generated with medium confidence" id="444" name="Google Shape;444;p43"/>
          <p:cNvPicPr preferRelativeResize="0"/>
          <p:nvPr/>
        </p:nvPicPr>
        <p:blipFill rotWithShape="1">
          <a:blip r:embed="rId9">
            <a:alphaModFix/>
          </a:blip>
          <a:srcRect b="0" l="0" r="0" t="0"/>
          <a:stretch/>
        </p:blipFill>
        <p:spPr>
          <a:xfrm>
            <a:off x="5103846" y="4312827"/>
            <a:ext cx="413378" cy="380250"/>
          </a:xfrm>
          <a:prstGeom prst="rect">
            <a:avLst/>
          </a:prstGeom>
          <a:noFill/>
          <a:ln>
            <a:noFill/>
          </a:ln>
        </p:spPr>
      </p:pic>
      <p:pic>
        <p:nvPicPr>
          <p:cNvPr descr="A planet in space&#10;&#10;Description automatically generated with medium confidence" id="445" name="Google Shape;445;p43"/>
          <p:cNvPicPr preferRelativeResize="0"/>
          <p:nvPr/>
        </p:nvPicPr>
        <p:blipFill rotWithShape="1">
          <a:blip r:embed="rId9">
            <a:alphaModFix/>
          </a:blip>
          <a:srcRect b="0" l="0" r="0" t="0"/>
          <a:stretch/>
        </p:blipFill>
        <p:spPr>
          <a:xfrm>
            <a:off x="3888877" y="4312817"/>
            <a:ext cx="413378" cy="380250"/>
          </a:xfrm>
          <a:prstGeom prst="rect">
            <a:avLst/>
          </a:prstGeom>
          <a:noFill/>
          <a:ln>
            <a:noFill/>
          </a:ln>
        </p:spPr>
      </p:pic>
      <p:pic>
        <p:nvPicPr>
          <p:cNvPr descr="A planet in space&#10;&#10;Description automatically generated with medium confidence" id="446" name="Google Shape;446;p43"/>
          <p:cNvPicPr preferRelativeResize="0"/>
          <p:nvPr/>
        </p:nvPicPr>
        <p:blipFill rotWithShape="1">
          <a:blip r:embed="rId9">
            <a:alphaModFix/>
          </a:blip>
          <a:srcRect b="0" l="0" r="0" t="0"/>
          <a:stretch/>
        </p:blipFill>
        <p:spPr>
          <a:xfrm>
            <a:off x="6318798" y="4307874"/>
            <a:ext cx="413378" cy="380250"/>
          </a:xfrm>
          <a:prstGeom prst="rect">
            <a:avLst/>
          </a:prstGeom>
          <a:noFill/>
          <a:ln>
            <a:noFill/>
          </a:ln>
        </p:spPr>
      </p:pic>
      <p:pic>
        <p:nvPicPr>
          <p:cNvPr descr="A picture containing icon&#10;&#10;Description automatically generated" id="447" name="Google Shape;447;p43"/>
          <p:cNvPicPr preferRelativeResize="0"/>
          <p:nvPr/>
        </p:nvPicPr>
        <p:blipFill rotWithShape="1">
          <a:blip r:embed="rId10">
            <a:alphaModFix/>
          </a:blip>
          <a:srcRect b="0" l="0" r="0" t="0"/>
          <a:stretch/>
        </p:blipFill>
        <p:spPr>
          <a:xfrm>
            <a:off x="1039216" y="2193495"/>
            <a:ext cx="459727" cy="542631"/>
          </a:xfrm>
          <a:prstGeom prst="rect">
            <a:avLst/>
          </a:prstGeom>
          <a:noFill/>
          <a:ln>
            <a:noFill/>
          </a:ln>
        </p:spPr>
      </p:pic>
      <p:sp>
        <p:nvSpPr>
          <p:cNvPr id="448" name="Google Shape;448;p43"/>
          <p:cNvSpPr txBox="1"/>
          <p:nvPr/>
        </p:nvSpPr>
        <p:spPr>
          <a:xfrm>
            <a:off x="4852095" y="3795822"/>
            <a:ext cx="86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Flow Engine</a:t>
            </a:r>
            <a:endParaRPr b="0" i="0" sz="900" u="none" cap="none" strike="noStrike">
              <a:solidFill>
                <a:srgbClr val="26005C"/>
              </a:solidFill>
              <a:latin typeface="Arial"/>
              <a:ea typeface="Arial"/>
              <a:cs typeface="Arial"/>
              <a:sym typeface="Arial"/>
            </a:endParaRPr>
          </a:p>
        </p:txBody>
      </p:sp>
      <p:pic>
        <p:nvPicPr>
          <p:cNvPr descr="Icon&#10;&#10;Description automatically generated" id="449" name="Google Shape;449;p43"/>
          <p:cNvPicPr preferRelativeResize="0"/>
          <p:nvPr/>
        </p:nvPicPr>
        <p:blipFill rotWithShape="1">
          <a:blip r:embed="rId7">
            <a:alphaModFix/>
          </a:blip>
          <a:srcRect b="21235" l="0" r="-4329" t="0"/>
          <a:stretch/>
        </p:blipFill>
        <p:spPr>
          <a:xfrm>
            <a:off x="3685685" y="3218676"/>
            <a:ext cx="868314" cy="614807"/>
          </a:xfrm>
          <a:prstGeom prst="rect">
            <a:avLst/>
          </a:prstGeom>
          <a:noFill/>
          <a:ln>
            <a:noFill/>
          </a:ln>
        </p:spPr>
      </p:pic>
      <p:sp>
        <p:nvSpPr>
          <p:cNvPr id="450" name="Google Shape;450;p43"/>
          <p:cNvSpPr/>
          <p:nvPr/>
        </p:nvSpPr>
        <p:spPr>
          <a:xfrm>
            <a:off x="1712893" y="1624594"/>
            <a:ext cx="6668700" cy="8298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rgbClr val="0096D7"/>
                </a:solidFill>
                <a:latin typeface="Arial"/>
                <a:ea typeface="Arial"/>
                <a:cs typeface="Arial"/>
                <a:sym typeface="Arial"/>
              </a:rPr>
              <a:t>OMX</a:t>
            </a:r>
            <a:endParaRPr b="1" i="0" sz="1000" u="none" cap="none" strike="noStrike">
              <a:solidFill>
                <a:srgbClr val="0096D7"/>
              </a:solidFill>
              <a:latin typeface="Arial"/>
              <a:ea typeface="Arial"/>
              <a:cs typeface="Arial"/>
              <a:sym typeface="Arial"/>
            </a:endParaRPr>
          </a:p>
        </p:txBody>
      </p:sp>
      <p:sp>
        <p:nvSpPr>
          <p:cNvPr id="451" name="Google Shape;451;p43"/>
          <p:cNvSpPr/>
          <p:nvPr/>
        </p:nvSpPr>
        <p:spPr>
          <a:xfrm>
            <a:off x="5398596" y="1706193"/>
            <a:ext cx="23379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chemeClr val="dk2"/>
                </a:solidFill>
                <a:latin typeface="Arial"/>
                <a:ea typeface="Arial"/>
                <a:cs typeface="Arial"/>
                <a:sym typeface="Arial"/>
              </a:rPr>
              <a:t>EXTEND</a:t>
            </a:r>
            <a:endParaRPr b="0" i="0" sz="1400" u="none" cap="none" strike="noStrike">
              <a:solidFill>
                <a:srgbClr val="000000"/>
              </a:solidFill>
              <a:latin typeface="Arial"/>
              <a:ea typeface="Arial"/>
              <a:cs typeface="Arial"/>
              <a:sym typeface="Arial"/>
            </a:endParaRPr>
          </a:p>
        </p:txBody>
      </p:sp>
      <p:sp>
        <p:nvSpPr>
          <p:cNvPr id="452" name="Google Shape;452;p43"/>
          <p:cNvSpPr txBox="1"/>
          <p:nvPr/>
        </p:nvSpPr>
        <p:spPr>
          <a:xfrm>
            <a:off x="5634825" y="213644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UI SDK</a:t>
            </a:r>
            <a:endParaRPr b="0" i="0" sz="900" u="none" cap="none" strike="noStrike">
              <a:solidFill>
                <a:srgbClr val="26005C"/>
              </a:solidFill>
              <a:latin typeface="Arial"/>
              <a:ea typeface="Arial"/>
              <a:cs typeface="Arial"/>
              <a:sym typeface="Arial"/>
            </a:endParaRPr>
          </a:p>
        </p:txBody>
      </p:sp>
      <p:sp>
        <p:nvSpPr>
          <p:cNvPr id="453" name="Google Shape;453;p43"/>
          <p:cNvSpPr txBox="1"/>
          <p:nvPr/>
        </p:nvSpPr>
        <p:spPr>
          <a:xfrm>
            <a:off x="6621102" y="213644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Rules SDK</a:t>
            </a:r>
            <a:endParaRPr b="0" i="0" sz="900" u="none" cap="none" strike="noStrike">
              <a:solidFill>
                <a:srgbClr val="26005C"/>
              </a:solidFill>
              <a:latin typeface="Arial"/>
              <a:ea typeface="Arial"/>
              <a:cs typeface="Arial"/>
              <a:sym typeface="Arial"/>
            </a:endParaRPr>
          </a:p>
        </p:txBody>
      </p:sp>
      <p:pic>
        <p:nvPicPr>
          <p:cNvPr descr="Icon&#10;&#10;Description automatically generated" id="454" name="Google Shape;454;p43"/>
          <p:cNvPicPr preferRelativeResize="0"/>
          <p:nvPr/>
        </p:nvPicPr>
        <p:blipFill rotWithShape="1">
          <a:blip r:embed="rId11">
            <a:alphaModFix/>
          </a:blip>
          <a:srcRect b="18770" l="19854" r="20106" t="20067"/>
          <a:stretch/>
        </p:blipFill>
        <p:spPr>
          <a:xfrm>
            <a:off x="5856812" y="1835964"/>
            <a:ext cx="317601" cy="340084"/>
          </a:xfrm>
          <a:prstGeom prst="rect">
            <a:avLst/>
          </a:prstGeom>
          <a:noFill/>
          <a:ln>
            <a:noFill/>
          </a:ln>
        </p:spPr>
      </p:pic>
      <p:pic>
        <p:nvPicPr>
          <p:cNvPr descr="Icon&#10;&#10;Description automatically generated" id="455" name="Google Shape;455;p43"/>
          <p:cNvPicPr preferRelativeResize="0"/>
          <p:nvPr/>
        </p:nvPicPr>
        <p:blipFill rotWithShape="1">
          <a:blip r:embed="rId11">
            <a:alphaModFix/>
          </a:blip>
          <a:srcRect b="18770" l="19854" r="20106" t="20067"/>
          <a:stretch/>
        </p:blipFill>
        <p:spPr>
          <a:xfrm>
            <a:off x="6881047" y="1835970"/>
            <a:ext cx="317601" cy="340084"/>
          </a:xfrm>
          <a:prstGeom prst="rect">
            <a:avLst/>
          </a:prstGeom>
          <a:noFill/>
          <a:ln>
            <a:noFill/>
          </a:ln>
        </p:spPr>
      </p:pic>
      <p:sp>
        <p:nvSpPr>
          <p:cNvPr id="456" name="Google Shape;456;p43"/>
          <p:cNvSpPr/>
          <p:nvPr/>
        </p:nvSpPr>
        <p:spPr>
          <a:xfrm>
            <a:off x="2912919" y="1704524"/>
            <a:ext cx="23379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chemeClr val="dk2"/>
                </a:solidFill>
                <a:latin typeface="Arial"/>
                <a:ea typeface="Arial"/>
                <a:cs typeface="Arial"/>
                <a:sym typeface="Arial"/>
              </a:rPr>
              <a:t>CONFIGURE</a:t>
            </a:r>
            <a:endParaRPr b="0" i="0" sz="1400" u="none" cap="none" strike="noStrike">
              <a:solidFill>
                <a:srgbClr val="000000"/>
              </a:solidFill>
              <a:latin typeface="Arial"/>
              <a:ea typeface="Arial"/>
              <a:cs typeface="Arial"/>
              <a:sym typeface="Arial"/>
            </a:endParaRPr>
          </a:p>
        </p:txBody>
      </p:sp>
      <p:sp>
        <p:nvSpPr>
          <p:cNvPr id="457" name="Google Shape;457;p43"/>
          <p:cNvSpPr txBox="1"/>
          <p:nvPr/>
        </p:nvSpPr>
        <p:spPr>
          <a:xfrm>
            <a:off x="3110772" y="2123692"/>
            <a:ext cx="9156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UI Builder</a:t>
            </a:r>
            <a:endParaRPr b="0" i="0" sz="900" u="none" cap="none" strike="noStrike">
              <a:solidFill>
                <a:srgbClr val="26005C"/>
              </a:solidFill>
              <a:latin typeface="Arial"/>
              <a:ea typeface="Arial"/>
              <a:cs typeface="Arial"/>
              <a:sym typeface="Arial"/>
            </a:endParaRPr>
          </a:p>
        </p:txBody>
      </p:sp>
      <p:sp>
        <p:nvSpPr>
          <p:cNvPr id="458" name="Google Shape;458;p43"/>
          <p:cNvSpPr txBox="1"/>
          <p:nvPr/>
        </p:nvSpPr>
        <p:spPr>
          <a:xfrm>
            <a:off x="4204176" y="212369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 sz="900" u="none" cap="none" strike="noStrike">
                <a:solidFill>
                  <a:srgbClr val="26005C"/>
                </a:solidFill>
                <a:latin typeface="Arial"/>
                <a:ea typeface="Arial"/>
                <a:cs typeface="Arial"/>
                <a:sym typeface="Arial"/>
              </a:rPr>
              <a:t>Flow Builder</a:t>
            </a:r>
            <a:endParaRPr b="0" i="0" sz="900" u="none" cap="none" strike="noStrike">
              <a:solidFill>
                <a:srgbClr val="26005C"/>
              </a:solidFill>
              <a:latin typeface="Arial"/>
              <a:ea typeface="Arial"/>
              <a:cs typeface="Arial"/>
              <a:sym typeface="Arial"/>
            </a:endParaRPr>
          </a:p>
        </p:txBody>
      </p:sp>
      <p:pic>
        <p:nvPicPr>
          <p:cNvPr descr="Graphical user interface, application, Teams&#10;&#10;Description automatically generated" id="459" name="Google Shape;459;p43"/>
          <p:cNvPicPr preferRelativeResize="0"/>
          <p:nvPr/>
        </p:nvPicPr>
        <p:blipFill rotWithShape="1">
          <a:blip r:embed="rId12">
            <a:alphaModFix/>
          </a:blip>
          <a:srcRect b="0" l="0" r="0" t="0"/>
          <a:stretch/>
        </p:blipFill>
        <p:spPr>
          <a:xfrm>
            <a:off x="3323958" y="1775833"/>
            <a:ext cx="459731" cy="459733"/>
          </a:xfrm>
          <a:prstGeom prst="rect">
            <a:avLst/>
          </a:prstGeom>
          <a:noFill/>
          <a:ln>
            <a:noFill/>
          </a:ln>
        </p:spPr>
      </p:pic>
      <p:pic>
        <p:nvPicPr>
          <p:cNvPr descr="A picture containing background pattern&#10;&#10;Description automatically generated" id="460" name="Google Shape;460;p43"/>
          <p:cNvPicPr preferRelativeResize="0"/>
          <p:nvPr/>
        </p:nvPicPr>
        <p:blipFill rotWithShape="1">
          <a:blip r:embed="rId13">
            <a:alphaModFix/>
          </a:blip>
          <a:srcRect b="0" l="0" r="0" t="0"/>
          <a:stretch/>
        </p:blipFill>
        <p:spPr>
          <a:xfrm>
            <a:off x="4204175" y="1620894"/>
            <a:ext cx="713812" cy="713815"/>
          </a:xfrm>
          <a:prstGeom prst="rect">
            <a:avLst/>
          </a:prstGeom>
          <a:noFill/>
          <a:ln>
            <a:noFill/>
          </a:ln>
        </p:spPr>
      </p:pic>
      <p:sp>
        <p:nvSpPr>
          <p:cNvPr id="461" name="Google Shape;461;p43"/>
          <p:cNvSpPr/>
          <p:nvPr/>
        </p:nvSpPr>
        <p:spPr>
          <a:xfrm>
            <a:off x="1712749" y="704700"/>
            <a:ext cx="6668700" cy="1659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lang="en" sz="1000">
                <a:solidFill>
                  <a:srgbClr val="0096D7"/>
                </a:solidFill>
              </a:rPr>
              <a:t>SSO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44"/>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400"/>
              <a:buFont typeface="Calibri"/>
              <a:buNone/>
            </a:pPr>
            <a:r>
              <a:rPr lang="en"/>
              <a:t>Microservices</a:t>
            </a:r>
            <a:endParaRPr/>
          </a:p>
        </p:txBody>
      </p:sp>
      <p:pic>
        <p:nvPicPr>
          <p:cNvPr id="467" name="Google Shape;467;p44"/>
          <p:cNvPicPr preferRelativeResize="0"/>
          <p:nvPr/>
        </p:nvPicPr>
        <p:blipFill rotWithShape="1">
          <a:blip r:embed="rId3">
            <a:alphaModFix/>
          </a:blip>
          <a:srcRect b="0" l="13735" r="15683" t="17389"/>
          <a:stretch/>
        </p:blipFill>
        <p:spPr>
          <a:xfrm>
            <a:off x="354075" y="1075825"/>
            <a:ext cx="4511026" cy="3488400"/>
          </a:xfrm>
          <a:prstGeom prst="rect">
            <a:avLst/>
          </a:prstGeom>
          <a:noFill/>
          <a:ln>
            <a:noFill/>
          </a:ln>
        </p:spPr>
      </p:pic>
      <p:sp>
        <p:nvSpPr>
          <p:cNvPr id="468" name="Google Shape;468;p44"/>
          <p:cNvSpPr txBox="1"/>
          <p:nvPr/>
        </p:nvSpPr>
        <p:spPr>
          <a:xfrm>
            <a:off x="5188525" y="1281450"/>
            <a:ext cx="3387000" cy="2439000"/>
          </a:xfrm>
          <a:prstGeom prst="rect">
            <a:avLst/>
          </a:prstGeom>
          <a:noFill/>
          <a:ln>
            <a:noFill/>
          </a:ln>
        </p:spPr>
        <p:txBody>
          <a:bodyPr anchorCtr="0" anchor="t" bIns="45700" lIns="91425" spcFirstLastPara="1" rIns="91425" wrap="square" tIns="45700">
            <a:noAutofit/>
          </a:bodyPr>
          <a:lstStyle/>
          <a:p>
            <a:pPr indent="-139700" lvl="0" marL="177800" marR="0" rtl="0" algn="l">
              <a:lnSpc>
                <a:spcPct val="111250"/>
              </a:lnSpc>
              <a:spcBef>
                <a:spcPts val="200"/>
              </a:spcBef>
              <a:spcAft>
                <a:spcPts val="0"/>
              </a:spcAft>
              <a:buNone/>
            </a:pPr>
            <a:r>
              <a:rPr b="1" lang="en" sz="1200">
                <a:solidFill>
                  <a:schemeClr val="dk2"/>
                </a:solidFill>
                <a:latin typeface="Calibri"/>
                <a:ea typeface="Calibri"/>
                <a:cs typeface="Calibri"/>
                <a:sym typeface="Calibri"/>
              </a:rPr>
              <a:t>Services</a:t>
            </a:r>
            <a:endParaRPr sz="1100">
              <a:solidFill>
                <a:schemeClr val="dk2"/>
              </a:solidFill>
              <a:latin typeface="Calibri"/>
              <a:ea typeface="Calibri"/>
              <a:cs typeface="Calibri"/>
              <a:sym typeface="Calibri"/>
            </a:endParaRPr>
          </a:p>
          <a:p>
            <a:pPr indent="-127000" lvl="2" marL="177800" marR="0" rtl="0" algn="l">
              <a:lnSpc>
                <a:spcPct val="127142"/>
              </a:lnSpc>
              <a:spcBef>
                <a:spcPts val="5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Each environment consists of a set of microservices </a:t>
            </a:r>
            <a:endParaRPr b="0" i="0" sz="1000" u="none" cap="none" strike="noStrike">
              <a:solidFill>
                <a:schemeClr val="dk1"/>
              </a:solidFill>
              <a:latin typeface="Calibri"/>
              <a:ea typeface="Calibri"/>
              <a:cs typeface="Calibri"/>
              <a:sym typeface="Calibri"/>
            </a:endParaRPr>
          </a:p>
          <a:p>
            <a:pPr indent="-127000" lvl="2" marL="177800" marR="0" rtl="0" algn="l">
              <a:lnSpc>
                <a:spcPct val="127142"/>
              </a:lnSpc>
              <a:spcBef>
                <a:spcPts val="5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Microservices are shared across the environment and can execute requests on behalf of any account</a:t>
            </a:r>
            <a:endParaRPr b="0" i="0" sz="1000" u="none" cap="none" strike="noStrike">
              <a:solidFill>
                <a:schemeClr val="dk1"/>
              </a:solidFill>
              <a:latin typeface="Calibri"/>
              <a:ea typeface="Calibri"/>
              <a:cs typeface="Calibri"/>
              <a:sym typeface="Calibri"/>
            </a:endParaRPr>
          </a:p>
          <a:p>
            <a:pPr indent="-127000" lvl="2" marL="177800" marR="0" rtl="0" algn="l">
              <a:lnSpc>
                <a:spcPct val="127142"/>
              </a:lnSpc>
              <a:spcBef>
                <a:spcPts val="5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Each microservice scales independently based on demand metrics</a:t>
            </a:r>
            <a:endParaRPr b="0" i="0" sz="1000" u="none" cap="none" strike="noStrike">
              <a:solidFill>
                <a:schemeClr val="dk1"/>
              </a:solidFill>
              <a:latin typeface="Calibri"/>
              <a:ea typeface="Calibri"/>
              <a:cs typeface="Calibri"/>
              <a:sym typeface="Calibri"/>
            </a:endParaRPr>
          </a:p>
          <a:p>
            <a:pPr indent="-127000" lvl="2" marL="177800" marR="0" rtl="0" algn="l">
              <a:lnSpc>
                <a:spcPct val="127142"/>
              </a:lnSpc>
              <a:spcBef>
                <a:spcPts val="1000"/>
              </a:spcBef>
              <a:spcAft>
                <a:spcPts val="0"/>
              </a:spcAft>
              <a:buClr>
                <a:schemeClr val="dk1"/>
              </a:buClr>
              <a:buSzPts val="800"/>
              <a:buFont typeface="Calibri"/>
              <a:buChar char="•"/>
            </a:pPr>
            <a:r>
              <a:rPr b="0" i="0" lang="en" sz="1000" u="none" cap="none" strike="noStrike">
                <a:solidFill>
                  <a:schemeClr val="dk1"/>
                </a:solidFill>
                <a:latin typeface="Calibri"/>
                <a:ea typeface="Calibri"/>
                <a:cs typeface="Calibri"/>
                <a:sym typeface="Calibri"/>
              </a:rPr>
              <a:t>Auto-scaling across multiple Availability Zones delivers </a:t>
            </a:r>
            <a:r>
              <a:rPr b="0" i="0" lang="en" sz="1000" u="none" cap="none" strike="noStrike">
                <a:solidFill>
                  <a:srgbClr val="202224"/>
                </a:solidFill>
                <a:latin typeface="Calibri"/>
                <a:ea typeface="Calibri"/>
                <a:cs typeface="Calibri"/>
                <a:sym typeface="Calibri"/>
              </a:rPr>
              <a:t>strong resiliency, backup and failover.</a:t>
            </a:r>
            <a:endParaRPr b="0" i="0" sz="1000" u="none" cap="none" strike="noStrike">
              <a:solidFill>
                <a:srgbClr val="202224"/>
              </a:solidFill>
              <a:latin typeface="Calibri"/>
              <a:ea typeface="Calibri"/>
              <a:cs typeface="Calibri"/>
              <a:sym typeface="Calibri"/>
            </a:endParaRPr>
          </a:p>
          <a:p>
            <a:pPr indent="0" lvl="0" marL="457200" marR="0" rtl="0" algn="l">
              <a:spcBef>
                <a:spcPts val="1000"/>
              </a:spcBef>
              <a:spcAft>
                <a:spcPts val="0"/>
              </a:spcAft>
              <a:buNone/>
            </a:pPr>
            <a:r>
              <a:t/>
            </a:r>
            <a:endParaRPr sz="1300">
              <a:solidFill>
                <a:srgbClr val="202224"/>
              </a:solidFill>
              <a:latin typeface="Calibri"/>
              <a:ea typeface="Calibri"/>
              <a:cs typeface="Calibri"/>
              <a:sym typeface="Calibri"/>
            </a:endParaRPr>
          </a:p>
          <a:p>
            <a:pPr indent="-190500" lvl="0" marL="279400" marR="0" rtl="0" algn="l">
              <a:spcBef>
                <a:spcPts val="1300"/>
              </a:spcBef>
              <a:spcAft>
                <a:spcPts val="1300"/>
              </a:spcAft>
              <a:buNone/>
            </a:pPr>
            <a:r>
              <a:t/>
            </a:r>
            <a:endParaRPr sz="13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72" name="Shape 472"/>
        <p:cNvGrpSpPr/>
        <p:nvPr/>
      </p:nvGrpSpPr>
      <p:grpSpPr>
        <a:xfrm>
          <a:off x="0" y="0"/>
          <a:ext cx="0" cy="0"/>
          <a:chOff x="0" y="0"/>
          <a:chExt cx="0" cy="0"/>
        </a:xfrm>
      </p:grpSpPr>
      <p:sp>
        <p:nvSpPr>
          <p:cNvPr id="473" name="Google Shape;473;p45"/>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
              <a:t>Environment</a:t>
            </a:r>
            <a:endParaRPr/>
          </a:p>
        </p:txBody>
      </p:sp>
      <p:sp>
        <p:nvSpPr>
          <p:cNvPr id="474" name="Google Shape;474;p45"/>
          <p:cNvSpPr txBox="1"/>
          <p:nvPr/>
        </p:nvSpPr>
        <p:spPr>
          <a:xfrm>
            <a:off x="5911475" y="1115675"/>
            <a:ext cx="2571300" cy="3000000"/>
          </a:xfrm>
          <a:prstGeom prst="rect">
            <a:avLst/>
          </a:prstGeom>
          <a:noFill/>
          <a:ln>
            <a:noFill/>
          </a:ln>
        </p:spPr>
        <p:txBody>
          <a:bodyPr anchorCtr="0" anchor="t" bIns="91425" lIns="91425" spcFirstLastPara="1" rIns="91425" wrap="square" tIns="91425">
            <a:noAutofit/>
          </a:bodyPr>
          <a:lstStyle/>
          <a:p>
            <a:pPr indent="-139700" lvl="2" marL="177800" rtl="0" algn="l">
              <a:lnSpc>
                <a:spcPct val="111250"/>
              </a:lnSpc>
              <a:spcBef>
                <a:spcPts val="200"/>
              </a:spcBef>
              <a:spcAft>
                <a:spcPts val="0"/>
              </a:spcAft>
              <a:buNone/>
            </a:pPr>
            <a:r>
              <a:rPr b="1" lang="en" sz="1200">
                <a:solidFill>
                  <a:schemeClr val="dk2"/>
                </a:solidFill>
              </a:rPr>
              <a:t>Fluent Environment</a:t>
            </a:r>
            <a:endParaRPr b="1" sz="1200">
              <a:solidFill>
                <a:schemeClr val="dk2"/>
              </a:solidFill>
            </a:endParaRPr>
          </a:p>
          <a:p>
            <a:pPr indent="-139700" lvl="2" marL="177800" rtl="0" algn="l">
              <a:lnSpc>
                <a:spcPct val="111250"/>
              </a:lnSpc>
              <a:spcBef>
                <a:spcPts val="200"/>
              </a:spcBef>
              <a:spcAft>
                <a:spcPts val="0"/>
              </a:spcAft>
              <a:buNone/>
            </a:pPr>
            <a:r>
              <a:t/>
            </a:r>
            <a:endParaRPr b="1" sz="1200">
              <a:solidFill>
                <a:schemeClr val="dk2"/>
              </a:solidFill>
            </a:endParaRPr>
          </a:p>
          <a:p>
            <a:pPr indent="-127000" lvl="2" marL="177800" rtl="0" algn="l">
              <a:lnSpc>
                <a:spcPct val="127142"/>
              </a:lnSpc>
              <a:spcBef>
                <a:spcPts val="500"/>
              </a:spcBef>
              <a:spcAft>
                <a:spcPts val="0"/>
              </a:spcAft>
              <a:buClr>
                <a:schemeClr val="dk1"/>
              </a:buClr>
              <a:buSzPts val="1000"/>
              <a:buChar char="•"/>
            </a:pPr>
            <a:r>
              <a:rPr lang="en" sz="1000">
                <a:solidFill>
                  <a:schemeClr val="dk1"/>
                </a:solidFill>
              </a:rPr>
              <a:t>Fluent Environments represents an instance of the Fluent Order Management platform</a:t>
            </a:r>
            <a:endParaRPr sz="1000">
              <a:solidFill>
                <a:schemeClr val="dk1"/>
              </a:solidFill>
            </a:endParaRPr>
          </a:p>
          <a:p>
            <a:pPr indent="-127000" lvl="2" marL="177800" rtl="0" algn="l">
              <a:lnSpc>
                <a:spcPct val="127142"/>
              </a:lnSpc>
              <a:spcBef>
                <a:spcPts val="1000"/>
              </a:spcBef>
              <a:spcAft>
                <a:spcPts val="1000"/>
              </a:spcAft>
              <a:buClr>
                <a:schemeClr val="dk1"/>
              </a:buClr>
              <a:buSzPts val="1000"/>
              <a:buChar char="•"/>
            </a:pPr>
            <a:r>
              <a:rPr lang="en" sz="1000">
                <a:solidFill>
                  <a:schemeClr val="dk1"/>
                </a:solidFill>
              </a:rPr>
              <a:t>Fluent Environments can be either shared across multiple clients (multi-tenant) or dedicated to a single client</a:t>
            </a:r>
            <a:endParaRPr/>
          </a:p>
        </p:txBody>
      </p:sp>
      <p:pic>
        <p:nvPicPr>
          <p:cNvPr id="475" name="Google Shape;475;p45"/>
          <p:cNvPicPr preferRelativeResize="0"/>
          <p:nvPr/>
        </p:nvPicPr>
        <p:blipFill rotWithShape="1">
          <a:blip r:embed="rId3">
            <a:alphaModFix/>
          </a:blip>
          <a:srcRect b="0" l="4676" r="3807" t="0"/>
          <a:stretch/>
        </p:blipFill>
        <p:spPr>
          <a:xfrm>
            <a:off x="567375" y="1174900"/>
            <a:ext cx="5143502" cy="32845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