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10" r:id="rId5"/>
    <p:sldMasterId id="214748371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Lst>
  <p:sldSz cy="5143500" cx="9144000"/>
  <p:notesSz cx="6858000" cy="9144000"/>
  <p:embeddedFontLst>
    <p:embeddedFont>
      <p:font typeface="Roboto"/>
      <p:regular r:id="rId39"/>
      <p:bold r:id="rId40"/>
      <p:italic r:id="rId41"/>
      <p:boldItalic r:id="rId42"/>
    </p:embeddedFont>
    <p:embeddedFont>
      <p:font typeface="Lato"/>
      <p:regular r:id="rId43"/>
      <p:bold r:id="rId44"/>
      <p:italic r:id="rId45"/>
      <p:boldItalic r:id="rId46"/>
    </p:embeddedFont>
    <p:embeddedFont>
      <p:font typeface="Lato Light"/>
      <p:regular r:id="rId47"/>
      <p:bold r:id="rId48"/>
      <p:italic r:id="rId49"/>
      <p:boldItalic r:id="rId50"/>
    </p:embeddedFont>
    <p:embeddedFont>
      <p:font typeface="Arial Black"/>
      <p:regular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1208DFF-96BE-4417-8EE4-68F389496E1C}">
  <a:tblStyle styleId="{11208DFF-96BE-4417-8EE4-68F389496E1C}"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A64BF909-14D0-44A1-8137-3551D5FCB1CB}" styleName="Table_1">
    <a:wholeTbl>
      <a:tcTxStyle b="off" i="off">
        <a:font>
          <a:latin typeface="Arial"/>
          <a:ea typeface="Arial"/>
          <a:cs typeface="Arial"/>
        </a:font>
        <a:schemeClr val="dk1"/>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chemeClr val="accent2"/>
              </a:solidFill>
              <a:prstDash val="solid"/>
              <a:round/>
              <a:headEnd len="sm" w="sm" type="none"/>
              <a:tailEnd len="sm" w="sm" type="none"/>
            </a:ln>
          </a:insideH>
          <a:insideV>
            <a:ln cap="flat" cmpd="sng" w="9525">
              <a:solidFill>
                <a:schemeClr val="accent2"/>
              </a:solidFill>
              <a:prstDash val="solid"/>
              <a:round/>
              <a:headEnd len="sm" w="sm" type="none"/>
              <a:tailEnd len="sm" w="sm" type="none"/>
            </a:ln>
          </a:insideV>
        </a:tcBdr>
        <a:fill>
          <a:solidFill>
            <a:srgbClr val="FFFFFF">
              <a:alpha val="0"/>
            </a:srgbClr>
          </a:solidFill>
        </a:fill>
      </a:tcStyle>
    </a:wholeTbl>
    <a:band1H>
      <a:tcTxStyle/>
      <a:tcStyle>
        <a:fill>
          <a:solidFill>
            <a:schemeClr val="accent2">
              <a:alpha val="40000"/>
            </a:schemeClr>
          </a:solidFill>
        </a:fill>
      </a:tcStyle>
    </a:band1H>
    <a:band2H>
      <a:tcTxStyle/>
    </a:band2H>
    <a:band1V>
      <a:tcTxStyle/>
      <a:tcStyle>
        <a:tcBdr>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tcBdr>
        <a:fill>
          <a:solidFill>
            <a:schemeClr val="accent2">
              <a:alpha val="40000"/>
            </a:schemeClr>
          </a:solidFill>
        </a:fill>
      </a:tcStyle>
    </a:band1V>
    <a:band2V>
      <a:tcTxStyle/>
    </a:band2V>
    <a:lastCol>
      <a:tcTxStyle b="on" i="off"/>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chemeClr val="accent2"/>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lastCol>
    <a:firstCol>
      <a:tcTxStyle b="on" i="off"/>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chemeClr val="accent2"/>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firstCol>
    <a:lastRow>
      <a:tcTxStyle b="on" i="off"/>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n" i="off">
        <a:font>
          <a:latin typeface="Arial"/>
          <a:ea typeface="Arial"/>
          <a:cs typeface="Arial"/>
        </a:font>
        <a:schemeClr val="lt1"/>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l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accent2"/>
          </a:solidFill>
        </a:fill>
      </a:tcStyle>
    </a:firstRow>
    <a:neCell>
      <a:tcTxStyle/>
    </a:neCell>
    <a:nwCell>
      <a:tcTxStyle/>
    </a:nwCell>
  </a:tblStyle>
  <a:tblStyle styleId="{3AD9214F-63F2-4F42-BC48-63E17B97A6A6}" styleName="Table_2">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bold.fntdata"/><Relationship Id="rId42" Type="http://schemas.openxmlformats.org/officeDocument/2006/relationships/font" Target="fonts/Roboto-boldItalic.fntdata"/><Relationship Id="rId41" Type="http://schemas.openxmlformats.org/officeDocument/2006/relationships/font" Target="fonts/Roboto-italic.fntdata"/><Relationship Id="rId44" Type="http://schemas.openxmlformats.org/officeDocument/2006/relationships/font" Target="fonts/Lato-bold.fntdata"/><Relationship Id="rId43" Type="http://schemas.openxmlformats.org/officeDocument/2006/relationships/font" Target="fonts/Lato-regular.fntdata"/><Relationship Id="rId46" Type="http://schemas.openxmlformats.org/officeDocument/2006/relationships/font" Target="fonts/Lato-boldItalic.fntdata"/><Relationship Id="rId45" Type="http://schemas.openxmlformats.org/officeDocument/2006/relationships/font" Target="fonts/Lato-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LatoLight-bold.fntdata"/><Relationship Id="rId47" Type="http://schemas.openxmlformats.org/officeDocument/2006/relationships/font" Target="fonts/LatoLight-regular.fntdata"/><Relationship Id="rId49" Type="http://schemas.openxmlformats.org/officeDocument/2006/relationships/font" Target="fonts/LatoLight-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font" Target="fonts/Roboto-regular.fntdata"/><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ArialBlack-regular.fntdata"/><Relationship Id="rId50" Type="http://schemas.openxmlformats.org/officeDocument/2006/relationships/font" Target="fonts/LatoLight-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1" name="Google Shape;49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3" name="Google Shape;102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8" name="Shape 1078"/>
        <p:cNvGrpSpPr/>
        <p:nvPr/>
      </p:nvGrpSpPr>
      <p:grpSpPr>
        <a:xfrm>
          <a:off x="0" y="0"/>
          <a:ext cx="0" cy="0"/>
          <a:chOff x="0" y="0"/>
          <a:chExt cx="0" cy="0"/>
        </a:xfrm>
      </p:grpSpPr>
      <p:sp>
        <p:nvSpPr>
          <p:cNvPr id="1079" name="Google Shape;1079;p11: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80" name="Google Shape;108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6" name="Shape 1216"/>
        <p:cNvGrpSpPr/>
        <p:nvPr/>
      </p:nvGrpSpPr>
      <p:grpSpPr>
        <a:xfrm>
          <a:off x="0" y="0"/>
          <a:ext cx="0" cy="0"/>
          <a:chOff x="0" y="0"/>
          <a:chExt cx="0" cy="0"/>
        </a:xfrm>
      </p:grpSpPr>
      <p:sp>
        <p:nvSpPr>
          <p:cNvPr id="1217" name="Google Shape;121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18" name="Google Shape;1218;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6" name="Shape 1276"/>
        <p:cNvGrpSpPr/>
        <p:nvPr/>
      </p:nvGrpSpPr>
      <p:grpSpPr>
        <a:xfrm>
          <a:off x="0" y="0"/>
          <a:ext cx="0" cy="0"/>
          <a:chOff x="0" y="0"/>
          <a:chExt cx="0" cy="0"/>
        </a:xfrm>
      </p:grpSpPr>
      <p:sp>
        <p:nvSpPr>
          <p:cNvPr id="1277" name="Google Shape;1277;p1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78" name="Google Shape;12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2" name="Shape 1282"/>
        <p:cNvGrpSpPr/>
        <p:nvPr/>
      </p:nvGrpSpPr>
      <p:grpSpPr>
        <a:xfrm>
          <a:off x="0" y="0"/>
          <a:ext cx="0" cy="0"/>
          <a:chOff x="0" y="0"/>
          <a:chExt cx="0" cy="0"/>
        </a:xfrm>
      </p:grpSpPr>
      <p:sp>
        <p:nvSpPr>
          <p:cNvPr id="1283" name="Google Shape;1283;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1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p1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1" name="Google Shape;129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p1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6" name="Shape 1306"/>
        <p:cNvGrpSpPr/>
        <p:nvPr/>
      </p:nvGrpSpPr>
      <p:grpSpPr>
        <a:xfrm>
          <a:off x="0" y="0"/>
          <a:ext cx="0" cy="0"/>
          <a:chOff x="0" y="0"/>
          <a:chExt cx="0" cy="0"/>
        </a:xfrm>
      </p:grpSpPr>
      <p:sp>
        <p:nvSpPr>
          <p:cNvPr id="1307" name="Google Shape;1307;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1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6" name="Shape 1316"/>
        <p:cNvGrpSpPr/>
        <p:nvPr/>
      </p:nvGrpSpPr>
      <p:grpSpPr>
        <a:xfrm>
          <a:off x="0" y="0"/>
          <a:ext cx="0" cy="0"/>
          <a:chOff x="0" y="0"/>
          <a:chExt cx="0" cy="0"/>
        </a:xfrm>
      </p:grpSpPr>
      <p:sp>
        <p:nvSpPr>
          <p:cNvPr id="1317" name="Google Shape;1317;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8" name="Google Shape;1318;p1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5" name="Shape 1325"/>
        <p:cNvGrpSpPr/>
        <p:nvPr/>
      </p:nvGrpSpPr>
      <p:grpSpPr>
        <a:xfrm>
          <a:off x="0" y="0"/>
          <a:ext cx="0" cy="0"/>
          <a:chOff x="0" y="0"/>
          <a:chExt cx="0" cy="0"/>
        </a:xfrm>
      </p:grpSpPr>
      <p:sp>
        <p:nvSpPr>
          <p:cNvPr id="1326" name="Google Shape;1326;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7" name="Google Shape;1327;p1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7" name="Google Shape;49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4" name="Shape 1334"/>
        <p:cNvGrpSpPr/>
        <p:nvPr/>
      </p:nvGrpSpPr>
      <p:grpSpPr>
        <a:xfrm>
          <a:off x="0" y="0"/>
          <a:ext cx="0" cy="0"/>
          <a:chOff x="0" y="0"/>
          <a:chExt cx="0" cy="0"/>
        </a:xfrm>
      </p:grpSpPr>
      <p:sp>
        <p:nvSpPr>
          <p:cNvPr id="1335" name="Google Shape;1335;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2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p2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43" name="Google Shape;134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7" name="Shape 1347"/>
        <p:cNvGrpSpPr/>
        <p:nvPr/>
      </p:nvGrpSpPr>
      <p:grpSpPr>
        <a:xfrm>
          <a:off x="0" y="0"/>
          <a:ext cx="0" cy="0"/>
          <a:chOff x="0" y="0"/>
          <a:chExt cx="0" cy="0"/>
        </a:xfrm>
      </p:grpSpPr>
      <p:sp>
        <p:nvSpPr>
          <p:cNvPr id="1348" name="Google Shape;1348;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9" name="Google Shape;1349;p2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6" name="Shape 1356"/>
        <p:cNvGrpSpPr/>
        <p:nvPr/>
      </p:nvGrpSpPr>
      <p:grpSpPr>
        <a:xfrm>
          <a:off x="0" y="0"/>
          <a:ext cx="0" cy="0"/>
          <a:chOff x="0" y="0"/>
          <a:chExt cx="0" cy="0"/>
        </a:xfrm>
      </p:grpSpPr>
      <p:sp>
        <p:nvSpPr>
          <p:cNvPr id="1357" name="Google Shape;1357;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8" name="Google Shape;1358;p2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3" name="Shape 1373"/>
        <p:cNvGrpSpPr/>
        <p:nvPr/>
      </p:nvGrpSpPr>
      <p:grpSpPr>
        <a:xfrm>
          <a:off x="0" y="0"/>
          <a:ext cx="0" cy="0"/>
          <a:chOff x="0" y="0"/>
          <a:chExt cx="0" cy="0"/>
        </a:xfrm>
      </p:grpSpPr>
      <p:sp>
        <p:nvSpPr>
          <p:cNvPr id="1374" name="Google Shape;1374;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5" name="Google Shape;1375;p2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7" name="Shape 1387"/>
        <p:cNvGrpSpPr/>
        <p:nvPr/>
      </p:nvGrpSpPr>
      <p:grpSpPr>
        <a:xfrm>
          <a:off x="0" y="0"/>
          <a:ext cx="0" cy="0"/>
          <a:chOff x="0" y="0"/>
          <a:chExt cx="0" cy="0"/>
        </a:xfrm>
      </p:grpSpPr>
      <p:sp>
        <p:nvSpPr>
          <p:cNvPr id="1388" name="Google Shape;1388;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2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2" name="Shape 1402"/>
        <p:cNvGrpSpPr/>
        <p:nvPr/>
      </p:nvGrpSpPr>
      <p:grpSpPr>
        <a:xfrm>
          <a:off x="0" y="0"/>
          <a:ext cx="0" cy="0"/>
          <a:chOff x="0" y="0"/>
          <a:chExt cx="0" cy="0"/>
        </a:xfrm>
      </p:grpSpPr>
      <p:sp>
        <p:nvSpPr>
          <p:cNvPr id="1403" name="Google Shape;1403;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p2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0" name="Shape 1420"/>
        <p:cNvGrpSpPr/>
        <p:nvPr/>
      </p:nvGrpSpPr>
      <p:grpSpPr>
        <a:xfrm>
          <a:off x="0" y="0"/>
          <a:ext cx="0" cy="0"/>
          <a:chOff x="0" y="0"/>
          <a:chExt cx="0" cy="0"/>
        </a:xfrm>
      </p:grpSpPr>
      <p:sp>
        <p:nvSpPr>
          <p:cNvPr id="1421" name="Google Shape;1421;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22" name="Google Shape;1422;p2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6" name="Shape 1436"/>
        <p:cNvGrpSpPr/>
        <p:nvPr/>
      </p:nvGrpSpPr>
      <p:grpSpPr>
        <a:xfrm>
          <a:off x="0" y="0"/>
          <a:ext cx="0" cy="0"/>
          <a:chOff x="0" y="0"/>
          <a:chExt cx="0" cy="0"/>
        </a:xfrm>
      </p:grpSpPr>
      <p:sp>
        <p:nvSpPr>
          <p:cNvPr id="1437" name="Google Shape;1437;p2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38" name="Google Shape;1438;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2" name="Shape 1442"/>
        <p:cNvGrpSpPr/>
        <p:nvPr/>
      </p:nvGrpSpPr>
      <p:grpSpPr>
        <a:xfrm>
          <a:off x="0" y="0"/>
          <a:ext cx="0" cy="0"/>
          <a:chOff x="0" y="0"/>
          <a:chExt cx="0" cy="0"/>
        </a:xfrm>
      </p:grpSpPr>
      <p:sp>
        <p:nvSpPr>
          <p:cNvPr id="1443" name="Google Shape;1443;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4" name="Google Shape;1444;p2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114a211c81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4" name="Google Shape;504;g114a211c81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9" name="Shape 1449"/>
        <p:cNvGrpSpPr/>
        <p:nvPr/>
      </p:nvGrpSpPr>
      <p:grpSpPr>
        <a:xfrm>
          <a:off x="0" y="0"/>
          <a:ext cx="0" cy="0"/>
          <a:chOff x="0" y="0"/>
          <a:chExt cx="0" cy="0"/>
        </a:xfrm>
      </p:grpSpPr>
      <p:sp>
        <p:nvSpPr>
          <p:cNvPr id="1450" name="Google Shape;1450;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1" name="Google Shape;145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3" name="Shape 1453"/>
        <p:cNvGrpSpPr/>
        <p:nvPr/>
      </p:nvGrpSpPr>
      <p:grpSpPr>
        <a:xfrm>
          <a:off x="0" y="0"/>
          <a:ext cx="0" cy="0"/>
          <a:chOff x="0" y="0"/>
          <a:chExt cx="0" cy="0"/>
        </a:xfrm>
      </p:grpSpPr>
      <p:sp>
        <p:nvSpPr>
          <p:cNvPr id="1454" name="Google Shape;1454;g119570a7785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5" name="Google Shape;1455;g119570a7785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4" name="Google Shape;52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30" name="Google Shape;53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4" name="Shape 574"/>
        <p:cNvGrpSpPr/>
        <p:nvPr/>
      </p:nvGrpSpPr>
      <p:grpSpPr>
        <a:xfrm>
          <a:off x="0" y="0"/>
          <a:ext cx="0" cy="0"/>
          <a:chOff x="0" y="0"/>
          <a:chExt cx="0" cy="0"/>
        </a:xfrm>
      </p:grpSpPr>
      <p:sp>
        <p:nvSpPr>
          <p:cNvPr id="575" name="Google Shape;57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76" name="Google Shape;576;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p7:notes"/>
          <p:cNvSpPr txBox="1"/>
          <p:nvPr>
            <p:ph idx="1" type="body"/>
          </p:nvPr>
        </p:nvSpPr>
        <p:spPr>
          <a:xfrm>
            <a:off x="691886" y="4075768"/>
            <a:ext cx="5535000" cy="333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Arial"/>
              <a:buNone/>
            </a:pPr>
            <a:r>
              <a:t/>
            </a:r>
            <a:endParaRPr/>
          </a:p>
        </p:txBody>
      </p:sp>
      <p:sp>
        <p:nvSpPr>
          <p:cNvPr id="654" name="Google Shape;654;p7:notes"/>
          <p:cNvSpPr/>
          <p:nvPr>
            <p:ph idx="2" type="sldImg"/>
          </p:nvPr>
        </p:nvSpPr>
        <p:spPr>
          <a:xfrm>
            <a:off x="919163" y="1058863"/>
            <a:ext cx="5080000" cy="2857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7" name="Google Shape;82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1" name="Shape 881"/>
        <p:cNvGrpSpPr/>
        <p:nvPr/>
      </p:nvGrpSpPr>
      <p:grpSpPr>
        <a:xfrm>
          <a:off x="0" y="0"/>
          <a:ext cx="0" cy="0"/>
          <a:chOff x="0" y="0"/>
          <a:chExt cx="0" cy="0"/>
        </a:xfrm>
      </p:grpSpPr>
      <p:sp>
        <p:nvSpPr>
          <p:cNvPr id="882" name="Google Shape;882;p9: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3" name="Google Shape;88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8.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12.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2.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15.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jpg"/><Relationship Id="rId3"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17.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1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7.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0.pn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6" name="Shape 236"/>
        <p:cNvGrpSpPr/>
        <p:nvPr/>
      </p:nvGrpSpPr>
      <p:grpSpPr>
        <a:xfrm>
          <a:off x="0" y="0"/>
          <a:ext cx="0" cy="0"/>
          <a:chOff x="0" y="0"/>
          <a:chExt cx="0" cy="0"/>
        </a:xfrm>
      </p:grpSpPr>
      <p:pic>
        <p:nvPicPr>
          <p:cNvPr id="237" name="Google Shape;237;p3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38" name="Google Shape;238;p3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9" name="Google Shape;239;p3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0" name="Google Shape;240;p35"/>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1" name="Google Shape;241;p3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2" name="Google Shape;242;p35"/>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43" name="Shape 243"/>
        <p:cNvGrpSpPr/>
        <p:nvPr/>
      </p:nvGrpSpPr>
      <p:grpSpPr>
        <a:xfrm>
          <a:off x="0" y="0"/>
          <a:ext cx="0" cy="0"/>
          <a:chOff x="0" y="0"/>
          <a:chExt cx="0" cy="0"/>
        </a:xfrm>
      </p:grpSpPr>
      <p:sp>
        <p:nvSpPr>
          <p:cNvPr id="244" name="Google Shape;244;p36"/>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5" name="Google Shape;245;p3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46" name="Shape 246"/>
        <p:cNvGrpSpPr/>
        <p:nvPr/>
      </p:nvGrpSpPr>
      <p:grpSpPr>
        <a:xfrm>
          <a:off x="0" y="0"/>
          <a:ext cx="0" cy="0"/>
          <a:chOff x="0" y="0"/>
          <a:chExt cx="0" cy="0"/>
        </a:xfrm>
      </p:grpSpPr>
      <p:sp>
        <p:nvSpPr>
          <p:cNvPr id="247" name="Google Shape;247;p37"/>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8" name="Shape 248"/>
        <p:cNvGrpSpPr/>
        <p:nvPr/>
      </p:nvGrpSpPr>
      <p:grpSpPr>
        <a:xfrm>
          <a:off x="0" y="0"/>
          <a:ext cx="0" cy="0"/>
          <a:chOff x="0" y="0"/>
          <a:chExt cx="0" cy="0"/>
        </a:xfrm>
      </p:grpSpPr>
      <p:sp>
        <p:nvSpPr>
          <p:cNvPr id="249" name="Google Shape;249;p38"/>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0" name="Google Shape;250;p38"/>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p:txBody>
      </p:sp>
      <p:sp>
        <p:nvSpPr>
          <p:cNvPr id="251" name="Google Shape;251;p3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2" name="Google Shape;252;p3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54" name="Shape 254"/>
        <p:cNvGrpSpPr/>
        <p:nvPr/>
      </p:nvGrpSpPr>
      <p:grpSpPr>
        <a:xfrm>
          <a:off x="0" y="0"/>
          <a:ext cx="0" cy="0"/>
          <a:chOff x="0" y="0"/>
          <a:chExt cx="0" cy="0"/>
        </a:xfrm>
      </p:grpSpPr>
      <p:sp>
        <p:nvSpPr>
          <p:cNvPr id="255" name="Google Shape;255;p39"/>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6" name="Google Shape;256;p39"/>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7" name="Google Shape;257;p3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58" name="Shape 258"/>
        <p:cNvGrpSpPr/>
        <p:nvPr/>
      </p:nvGrpSpPr>
      <p:grpSpPr>
        <a:xfrm>
          <a:off x="0" y="0"/>
          <a:ext cx="0" cy="0"/>
          <a:chOff x="0" y="0"/>
          <a:chExt cx="0" cy="0"/>
        </a:xfrm>
      </p:grpSpPr>
      <p:sp>
        <p:nvSpPr>
          <p:cNvPr id="259" name="Google Shape;259;p40"/>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0" name="Google Shape;260;p40"/>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40"/>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2" name="Google Shape;262;p40"/>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3" name="Google Shape;263;p40"/>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4" name="Google Shape;264;p40"/>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5" name="Google Shape;265;p40"/>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6" name="Google Shape;266;p40"/>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7" name="Google Shape;267;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8" name="Google Shape;268;p40"/>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9" name="Google Shape;269;p40"/>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0" name="Google Shape;270;p40"/>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1" name="Google Shape;271;p40"/>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2" name="Google Shape;272;p40"/>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3" name="Google Shape;273;p40"/>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4" name="Google Shape;274;p40"/>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5" name="Google Shape;275;p40"/>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76" name="Google Shape;276;p40"/>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40"/>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40"/>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9" name="Google Shape;279;p40"/>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0" name="Google Shape;280;p40"/>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1" name="Google Shape;281;p40"/>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82" name="Google Shape;282;p40"/>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3" name="Google Shape;283;p40"/>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4" name="Google Shape;284;p40"/>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85" name="Google Shape;285;p40"/>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6" name="Google Shape;286;p40"/>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87" name="Google Shape;287;p40"/>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8" name="Google Shape;288;p40"/>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9" name="Google Shape;289;p40"/>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90" name="Google Shape;290;p40"/>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91" name="Shape 291"/>
        <p:cNvGrpSpPr/>
        <p:nvPr/>
      </p:nvGrpSpPr>
      <p:grpSpPr>
        <a:xfrm>
          <a:off x="0" y="0"/>
          <a:ext cx="0" cy="0"/>
          <a:chOff x="0" y="0"/>
          <a:chExt cx="0" cy="0"/>
        </a:xfrm>
      </p:grpSpPr>
      <p:sp>
        <p:nvSpPr>
          <p:cNvPr id="292" name="Google Shape;292;p41"/>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41"/>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41"/>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1"/>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1"/>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1"/>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8" name="Google Shape;298;p41"/>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9" name="Google Shape;299;p41"/>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0" name="Google Shape;300;p4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301" name="Shape 301"/>
        <p:cNvGrpSpPr/>
        <p:nvPr/>
      </p:nvGrpSpPr>
      <p:grpSpPr>
        <a:xfrm>
          <a:off x="0" y="0"/>
          <a:ext cx="0" cy="0"/>
          <a:chOff x="0" y="0"/>
          <a:chExt cx="0" cy="0"/>
        </a:xfrm>
      </p:grpSpPr>
      <p:sp>
        <p:nvSpPr>
          <p:cNvPr id="302" name="Google Shape;302;p42"/>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3" name="Google Shape;303;p42"/>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2"/>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2"/>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2"/>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7" name="Google Shape;307;p42"/>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8" name="Google Shape;308;p42"/>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2"/>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2"/>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2"/>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2"/>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3" name="Google Shape;313;p42"/>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15" name="Shape 315"/>
        <p:cNvGrpSpPr/>
        <p:nvPr/>
      </p:nvGrpSpPr>
      <p:grpSpPr>
        <a:xfrm>
          <a:off x="0" y="0"/>
          <a:ext cx="0" cy="0"/>
          <a:chOff x="0" y="0"/>
          <a:chExt cx="0" cy="0"/>
        </a:xfrm>
      </p:grpSpPr>
      <p:sp>
        <p:nvSpPr>
          <p:cNvPr id="316" name="Google Shape;316;p43"/>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7" name="Google Shape;317;p4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18" name="Shape 318"/>
        <p:cNvGrpSpPr/>
        <p:nvPr/>
      </p:nvGrpSpPr>
      <p:grpSpPr>
        <a:xfrm>
          <a:off x="0" y="0"/>
          <a:ext cx="0" cy="0"/>
          <a:chOff x="0" y="0"/>
          <a:chExt cx="0" cy="0"/>
        </a:xfrm>
      </p:grpSpPr>
      <p:sp>
        <p:nvSpPr>
          <p:cNvPr id="319" name="Google Shape;319;p44"/>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4"/>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4"/>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4"/>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3" name="Google Shape;323;p44"/>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25" name="Shape 325"/>
        <p:cNvGrpSpPr/>
        <p:nvPr/>
      </p:nvGrpSpPr>
      <p:grpSpPr>
        <a:xfrm>
          <a:off x="0" y="0"/>
          <a:ext cx="0" cy="0"/>
          <a:chOff x="0" y="0"/>
          <a:chExt cx="0" cy="0"/>
        </a:xfrm>
      </p:grpSpPr>
      <p:sp>
        <p:nvSpPr>
          <p:cNvPr id="326" name="Google Shape;326;p45"/>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7" name="Google Shape;327;p45"/>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5"/>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5"/>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5"/>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1" name="Google Shape;331;p45"/>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2" name="Google Shape;332;p45"/>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3" name="Google Shape;333;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34" name="Shape 334"/>
        <p:cNvGrpSpPr/>
        <p:nvPr/>
      </p:nvGrpSpPr>
      <p:grpSpPr>
        <a:xfrm>
          <a:off x="0" y="0"/>
          <a:ext cx="0" cy="0"/>
          <a:chOff x="0" y="0"/>
          <a:chExt cx="0" cy="0"/>
        </a:xfrm>
      </p:grpSpPr>
      <p:sp>
        <p:nvSpPr>
          <p:cNvPr id="335" name="Google Shape;335;p46"/>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6" name="Google Shape;336;p46"/>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6"/>
          <p:cNvSpPr/>
          <p:nvPr>
            <p:ph idx="3" type="pic"/>
          </p:nvPr>
        </p:nvSpPr>
        <p:spPr>
          <a:xfrm>
            <a:off x="352427" y="1369220"/>
            <a:ext cx="783300" cy="782100"/>
          </a:xfrm>
          <a:prstGeom prst="rect">
            <a:avLst/>
          </a:prstGeom>
          <a:noFill/>
          <a:ln>
            <a:noFill/>
          </a:ln>
        </p:spPr>
      </p:sp>
      <p:sp>
        <p:nvSpPr>
          <p:cNvPr id="338" name="Google Shape;338;p46"/>
          <p:cNvSpPr/>
          <p:nvPr>
            <p:ph idx="4" type="pic"/>
          </p:nvPr>
        </p:nvSpPr>
        <p:spPr>
          <a:xfrm>
            <a:off x="4806466" y="1369220"/>
            <a:ext cx="783300" cy="782100"/>
          </a:xfrm>
          <a:prstGeom prst="rect">
            <a:avLst/>
          </a:prstGeom>
          <a:noFill/>
          <a:ln>
            <a:noFill/>
          </a:ln>
        </p:spPr>
      </p:sp>
      <p:sp>
        <p:nvSpPr>
          <p:cNvPr id="339" name="Google Shape;339;p46"/>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41" name="Shape 341"/>
        <p:cNvGrpSpPr/>
        <p:nvPr/>
      </p:nvGrpSpPr>
      <p:grpSpPr>
        <a:xfrm>
          <a:off x="0" y="0"/>
          <a:ext cx="0" cy="0"/>
          <a:chOff x="0" y="0"/>
          <a:chExt cx="0" cy="0"/>
        </a:xfrm>
      </p:grpSpPr>
      <p:sp>
        <p:nvSpPr>
          <p:cNvPr id="342" name="Google Shape;342;p47"/>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3" name="Google Shape;343;p47"/>
          <p:cNvSpPr/>
          <p:nvPr>
            <p:ph idx="2" type="pic"/>
          </p:nvPr>
        </p:nvSpPr>
        <p:spPr>
          <a:xfrm>
            <a:off x="352427" y="1369220"/>
            <a:ext cx="783300" cy="782100"/>
          </a:xfrm>
          <a:prstGeom prst="rect">
            <a:avLst/>
          </a:prstGeom>
          <a:noFill/>
          <a:ln>
            <a:noFill/>
          </a:ln>
        </p:spPr>
      </p:sp>
      <p:sp>
        <p:nvSpPr>
          <p:cNvPr id="344" name="Google Shape;344;p47"/>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7"/>
          <p:cNvSpPr/>
          <p:nvPr>
            <p:ph idx="4" type="pic"/>
          </p:nvPr>
        </p:nvSpPr>
        <p:spPr>
          <a:xfrm>
            <a:off x="3226700" y="1369220"/>
            <a:ext cx="783300" cy="782100"/>
          </a:xfrm>
          <a:prstGeom prst="rect">
            <a:avLst/>
          </a:prstGeom>
          <a:noFill/>
          <a:ln>
            <a:noFill/>
          </a:ln>
        </p:spPr>
      </p:sp>
      <p:sp>
        <p:nvSpPr>
          <p:cNvPr id="346" name="Google Shape;346;p47"/>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7"/>
          <p:cNvSpPr/>
          <p:nvPr>
            <p:ph idx="6" type="pic"/>
          </p:nvPr>
        </p:nvSpPr>
        <p:spPr>
          <a:xfrm>
            <a:off x="6100794" y="1369220"/>
            <a:ext cx="783300" cy="782100"/>
          </a:xfrm>
          <a:prstGeom prst="rect">
            <a:avLst/>
          </a:prstGeom>
          <a:noFill/>
          <a:ln>
            <a:noFill/>
          </a:ln>
        </p:spPr>
      </p:sp>
      <p:sp>
        <p:nvSpPr>
          <p:cNvPr id="348" name="Google Shape;348;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50" name="Shape 350"/>
        <p:cNvGrpSpPr/>
        <p:nvPr/>
      </p:nvGrpSpPr>
      <p:grpSpPr>
        <a:xfrm>
          <a:off x="0" y="0"/>
          <a:ext cx="0" cy="0"/>
          <a:chOff x="0" y="0"/>
          <a:chExt cx="0" cy="0"/>
        </a:xfrm>
      </p:grpSpPr>
      <p:sp>
        <p:nvSpPr>
          <p:cNvPr id="351" name="Google Shape;351;p48"/>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8"/>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8"/>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8"/>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8"/>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6" name="Google Shape;356;p48"/>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7" name="Google Shape;357;p48"/>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59" name="Shape 359"/>
        <p:cNvGrpSpPr/>
        <p:nvPr/>
      </p:nvGrpSpPr>
      <p:grpSpPr>
        <a:xfrm>
          <a:off x="0" y="0"/>
          <a:ext cx="0" cy="0"/>
          <a:chOff x="0" y="0"/>
          <a:chExt cx="0" cy="0"/>
        </a:xfrm>
      </p:grpSpPr>
      <p:sp>
        <p:nvSpPr>
          <p:cNvPr id="360" name="Google Shape;360;p49"/>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9"/>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9"/>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9"/>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9"/>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9"/>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9"/>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9"/>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49"/>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9" name="Google Shape;369;p49"/>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0" name="Google Shape;370;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71" name="Shape 371"/>
        <p:cNvGrpSpPr/>
        <p:nvPr/>
      </p:nvGrpSpPr>
      <p:grpSpPr>
        <a:xfrm>
          <a:off x="0" y="0"/>
          <a:ext cx="0" cy="0"/>
          <a:chOff x="0" y="0"/>
          <a:chExt cx="0" cy="0"/>
        </a:xfrm>
      </p:grpSpPr>
      <p:sp>
        <p:nvSpPr>
          <p:cNvPr id="372" name="Google Shape;372;p50"/>
          <p:cNvSpPr/>
          <p:nvPr>
            <p:ph idx="2" type="pic"/>
          </p:nvPr>
        </p:nvSpPr>
        <p:spPr>
          <a:xfrm>
            <a:off x="352426" y="1369219"/>
            <a:ext cx="624600" cy="623700"/>
          </a:xfrm>
          <a:prstGeom prst="rect">
            <a:avLst/>
          </a:prstGeom>
          <a:noFill/>
          <a:ln>
            <a:noFill/>
          </a:ln>
        </p:spPr>
      </p:sp>
      <p:sp>
        <p:nvSpPr>
          <p:cNvPr id="373" name="Google Shape;373;p50"/>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50"/>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5" name="Google Shape;375;p50"/>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6" name="Google Shape;376;p5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7" name="Google Shape;377;p50"/>
          <p:cNvSpPr/>
          <p:nvPr>
            <p:ph idx="5" type="pic"/>
          </p:nvPr>
        </p:nvSpPr>
        <p:spPr>
          <a:xfrm>
            <a:off x="352426" y="3007519"/>
            <a:ext cx="624600" cy="623700"/>
          </a:xfrm>
          <a:prstGeom prst="rect">
            <a:avLst/>
          </a:prstGeom>
          <a:noFill/>
          <a:ln>
            <a:noFill/>
          </a:ln>
        </p:spPr>
      </p:sp>
      <p:sp>
        <p:nvSpPr>
          <p:cNvPr id="378" name="Google Shape;378;p50"/>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50"/>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50"/>
          <p:cNvSpPr/>
          <p:nvPr>
            <p:ph idx="8" type="pic"/>
          </p:nvPr>
        </p:nvSpPr>
        <p:spPr>
          <a:xfrm>
            <a:off x="4807100" y="1369219"/>
            <a:ext cx="624600" cy="623700"/>
          </a:xfrm>
          <a:prstGeom prst="rect">
            <a:avLst/>
          </a:prstGeom>
          <a:noFill/>
          <a:ln>
            <a:noFill/>
          </a:ln>
        </p:spPr>
      </p:sp>
      <p:sp>
        <p:nvSpPr>
          <p:cNvPr id="381" name="Google Shape;381;p50"/>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2" name="Google Shape;382;p50"/>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50"/>
          <p:cNvSpPr/>
          <p:nvPr>
            <p:ph idx="14" type="pic"/>
          </p:nvPr>
        </p:nvSpPr>
        <p:spPr>
          <a:xfrm>
            <a:off x="4807100" y="3007519"/>
            <a:ext cx="624600" cy="623700"/>
          </a:xfrm>
          <a:prstGeom prst="rect">
            <a:avLst/>
          </a:prstGeom>
          <a:noFill/>
          <a:ln>
            <a:noFill/>
          </a:ln>
        </p:spPr>
      </p:sp>
      <p:sp>
        <p:nvSpPr>
          <p:cNvPr id="384" name="Google Shape;384;p50"/>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50"/>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50"/>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7" name="Google Shape;387;p50"/>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8" name="Google Shape;388;p50"/>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9" name="Google Shape;389;p50"/>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90" name="Shape 390"/>
        <p:cNvGrpSpPr/>
        <p:nvPr/>
      </p:nvGrpSpPr>
      <p:grpSpPr>
        <a:xfrm>
          <a:off x="0" y="0"/>
          <a:ext cx="0" cy="0"/>
          <a:chOff x="0" y="0"/>
          <a:chExt cx="0" cy="0"/>
        </a:xfrm>
      </p:grpSpPr>
      <p:sp>
        <p:nvSpPr>
          <p:cNvPr id="391" name="Google Shape;391;p51"/>
          <p:cNvSpPr/>
          <p:nvPr>
            <p:ph idx="2" type="pic"/>
          </p:nvPr>
        </p:nvSpPr>
        <p:spPr>
          <a:xfrm>
            <a:off x="4806554" y="0"/>
            <a:ext cx="4337400" cy="5143500"/>
          </a:xfrm>
          <a:prstGeom prst="rect">
            <a:avLst/>
          </a:prstGeom>
          <a:noFill/>
          <a:ln>
            <a:noFill/>
          </a:ln>
        </p:spPr>
      </p:sp>
      <p:sp>
        <p:nvSpPr>
          <p:cNvPr id="392" name="Google Shape;392;p51"/>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3" name="Google Shape;393;p51"/>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4" name="Google Shape;394;p51"/>
          <p:cNvSpPr/>
          <p:nvPr>
            <p:ph idx="4" type="pic"/>
          </p:nvPr>
        </p:nvSpPr>
        <p:spPr>
          <a:xfrm>
            <a:off x="8320087" y="262855"/>
            <a:ext cx="494100" cy="445500"/>
          </a:xfrm>
          <a:prstGeom prst="rect">
            <a:avLst/>
          </a:prstGeom>
          <a:noFill/>
          <a:ln>
            <a:noFill/>
          </a:ln>
        </p:spPr>
      </p:sp>
      <p:sp>
        <p:nvSpPr>
          <p:cNvPr id="395" name="Google Shape;395;p51"/>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96" name="Shape 396"/>
        <p:cNvGrpSpPr/>
        <p:nvPr/>
      </p:nvGrpSpPr>
      <p:grpSpPr>
        <a:xfrm>
          <a:off x="0" y="0"/>
          <a:ext cx="0" cy="0"/>
          <a:chOff x="0" y="0"/>
          <a:chExt cx="0" cy="0"/>
        </a:xfrm>
      </p:grpSpPr>
      <p:sp>
        <p:nvSpPr>
          <p:cNvPr id="397" name="Google Shape;397;p52"/>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8" name="Google Shape;398;p52"/>
          <p:cNvSpPr/>
          <p:nvPr>
            <p:ph idx="2" type="pic"/>
          </p:nvPr>
        </p:nvSpPr>
        <p:spPr>
          <a:xfrm>
            <a:off x="352426" y="1369219"/>
            <a:ext cx="627300" cy="623700"/>
          </a:xfrm>
          <a:prstGeom prst="rect">
            <a:avLst/>
          </a:prstGeom>
          <a:noFill/>
          <a:ln>
            <a:noFill/>
          </a:ln>
        </p:spPr>
      </p:sp>
      <p:sp>
        <p:nvSpPr>
          <p:cNvPr id="399" name="Google Shape;399;p52"/>
          <p:cNvSpPr/>
          <p:nvPr>
            <p:ph idx="3" type="pic"/>
          </p:nvPr>
        </p:nvSpPr>
        <p:spPr>
          <a:xfrm>
            <a:off x="4806554" y="0"/>
            <a:ext cx="4337400" cy="5143500"/>
          </a:xfrm>
          <a:prstGeom prst="rect">
            <a:avLst/>
          </a:prstGeom>
          <a:noFill/>
          <a:ln>
            <a:noFill/>
          </a:ln>
        </p:spPr>
      </p:sp>
      <p:sp>
        <p:nvSpPr>
          <p:cNvPr id="400" name="Google Shape;400;p52"/>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1" name="Google Shape;401;p52"/>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2" name="Google Shape;402;p52"/>
          <p:cNvSpPr/>
          <p:nvPr>
            <p:ph idx="5" type="pic"/>
          </p:nvPr>
        </p:nvSpPr>
        <p:spPr>
          <a:xfrm>
            <a:off x="352426" y="2149648"/>
            <a:ext cx="627300" cy="626400"/>
          </a:xfrm>
          <a:prstGeom prst="rect">
            <a:avLst/>
          </a:prstGeom>
          <a:noFill/>
          <a:ln>
            <a:noFill/>
          </a:ln>
        </p:spPr>
      </p:sp>
      <p:sp>
        <p:nvSpPr>
          <p:cNvPr id="403" name="Google Shape;403;p52"/>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4" name="Google Shape;404;p52"/>
          <p:cNvSpPr/>
          <p:nvPr>
            <p:ph idx="7" type="pic"/>
          </p:nvPr>
        </p:nvSpPr>
        <p:spPr>
          <a:xfrm>
            <a:off x="352426" y="2930077"/>
            <a:ext cx="627300" cy="626400"/>
          </a:xfrm>
          <a:prstGeom prst="rect">
            <a:avLst/>
          </a:prstGeom>
          <a:noFill/>
          <a:ln>
            <a:noFill/>
          </a:ln>
        </p:spPr>
      </p:sp>
      <p:sp>
        <p:nvSpPr>
          <p:cNvPr id="405" name="Google Shape;405;p52"/>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6" name="Google Shape;406;p52"/>
          <p:cNvSpPr/>
          <p:nvPr>
            <p:ph idx="9" type="pic"/>
          </p:nvPr>
        </p:nvSpPr>
        <p:spPr>
          <a:xfrm>
            <a:off x="352426" y="3710505"/>
            <a:ext cx="627300" cy="626400"/>
          </a:xfrm>
          <a:prstGeom prst="rect">
            <a:avLst/>
          </a:prstGeom>
          <a:noFill/>
          <a:ln>
            <a:noFill/>
          </a:ln>
        </p:spPr>
      </p:sp>
      <p:sp>
        <p:nvSpPr>
          <p:cNvPr id="407" name="Google Shape;407;p52"/>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08" name="Shape 408"/>
        <p:cNvGrpSpPr/>
        <p:nvPr/>
      </p:nvGrpSpPr>
      <p:grpSpPr>
        <a:xfrm>
          <a:off x="0" y="0"/>
          <a:ext cx="0" cy="0"/>
          <a:chOff x="0" y="0"/>
          <a:chExt cx="0" cy="0"/>
        </a:xfrm>
      </p:grpSpPr>
      <p:pic>
        <p:nvPicPr>
          <p:cNvPr id="409" name="Google Shape;409;p53"/>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10" name="Google Shape;410;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11" name="Google Shape;411;p5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2" name="Google Shape;412;p5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3" name="Google Shape;413;p53"/>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14" name="Google Shape;414;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15" name="Shape 415"/>
        <p:cNvGrpSpPr/>
        <p:nvPr/>
      </p:nvGrpSpPr>
      <p:grpSpPr>
        <a:xfrm>
          <a:off x="0" y="0"/>
          <a:ext cx="0" cy="0"/>
          <a:chOff x="0" y="0"/>
          <a:chExt cx="0" cy="0"/>
        </a:xfrm>
      </p:grpSpPr>
      <p:pic>
        <p:nvPicPr>
          <p:cNvPr id="416" name="Google Shape;416;p54"/>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17" name="Google Shape;417;p54"/>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18" name="Google Shape;418;p54"/>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19" name="Google Shape;419;p54"/>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20" name="Google Shape;420;p54"/>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1" name="Google Shape;421;p54"/>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22" name="Google Shape;422;p54"/>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23" name="Google Shape;423;p54"/>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24" name="Shape 424"/>
        <p:cNvGrpSpPr/>
        <p:nvPr/>
      </p:nvGrpSpPr>
      <p:grpSpPr>
        <a:xfrm>
          <a:off x="0" y="0"/>
          <a:ext cx="0" cy="0"/>
          <a:chOff x="0" y="0"/>
          <a:chExt cx="0" cy="0"/>
        </a:xfrm>
      </p:grpSpPr>
      <p:sp>
        <p:nvSpPr>
          <p:cNvPr id="425" name="Google Shape;425;p55"/>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6" name="Google Shape;426;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27" name="Google Shape;427;p55"/>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8" name="Google Shape;428;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29" name="Shape 429"/>
        <p:cNvGrpSpPr/>
        <p:nvPr/>
      </p:nvGrpSpPr>
      <p:grpSpPr>
        <a:xfrm>
          <a:off x="0" y="0"/>
          <a:ext cx="0" cy="0"/>
          <a:chOff x="0" y="0"/>
          <a:chExt cx="0" cy="0"/>
        </a:xfrm>
      </p:grpSpPr>
      <p:sp>
        <p:nvSpPr>
          <p:cNvPr id="430" name="Google Shape;430;p56"/>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31" name="Google Shape;431;p5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32" name="Google Shape;432;p56"/>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3" name="Google Shape;433;p56"/>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4" name="Google Shape;434;p56"/>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35" name="Google Shape;435;p5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36" name="Shape 436"/>
        <p:cNvGrpSpPr/>
        <p:nvPr/>
      </p:nvGrpSpPr>
      <p:grpSpPr>
        <a:xfrm>
          <a:off x="0" y="0"/>
          <a:ext cx="0" cy="0"/>
          <a:chOff x="0" y="0"/>
          <a:chExt cx="0" cy="0"/>
        </a:xfrm>
      </p:grpSpPr>
      <p:pic>
        <p:nvPicPr>
          <p:cNvPr id="437" name="Google Shape;437;p57"/>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8" name="Google Shape;438;p57"/>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39" name="Google Shape;439;p57"/>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40" name="Google Shape;440;p57"/>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41" name="Shape 441"/>
        <p:cNvGrpSpPr/>
        <p:nvPr/>
      </p:nvGrpSpPr>
      <p:grpSpPr>
        <a:xfrm>
          <a:off x="0" y="0"/>
          <a:ext cx="0" cy="0"/>
          <a:chOff x="0" y="0"/>
          <a:chExt cx="0" cy="0"/>
        </a:xfrm>
      </p:grpSpPr>
      <p:sp>
        <p:nvSpPr>
          <p:cNvPr id="442" name="Google Shape;442;p58"/>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43" name="Google Shape;443;p58"/>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44" name="Google Shape;444;p58"/>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5" name="Google Shape;445;p58"/>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6" name="Google Shape;446;p58"/>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47" name="Google Shape;447;p58"/>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48" name="Google Shape;448;p58"/>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49" name="Google Shape;449;p58"/>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0" name="Google Shape;450;p58"/>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51" name="Shape 451"/>
        <p:cNvGrpSpPr/>
        <p:nvPr/>
      </p:nvGrpSpPr>
      <p:grpSpPr>
        <a:xfrm>
          <a:off x="0" y="0"/>
          <a:ext cx="0" cy="0"/>
          <a:chOff x="0" y="0"/>
          <a:chExt cx="0" cy="0"/>
        </a:xfrm>
      </p:grpSpPr>
      <p:pic>
        <p:nvPicPr>
          <p:cNvPr id="452" name="Google Shape;452;p59"/>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53" name="Shape 453"/>
        <p:cNvGrpSpPr/>
        <p:nvPr/>
      </p:nvGrpSpPr>
      <p:grpSpPr>
        <a:xfrm>
          <a:off x="0" y="0"/>
          <a:ext cx="0" cy="0"/>
          <a:chOff x="0" y="0"/>
          <a:chExt cx="0" cy="0"/>
        </a:xfrm>
      </p:grpSpPr>
      <p:pic>
        <p:nvPicPr>
          <p:cNvPr id="454" name="Google Shape;454;p60"/>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55" name="Google Shape;455;p60"/>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6" name="Google Shape;456;p60"/>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7" name="Google Shape;457;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8" name="Google Shape;458;p60"/>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59" name="Google Shape;459;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60" name="Shape 460"/>
        <p:cNvGrpSpPr/>
        <p:nvPr/>
      </p:nvGrpSpPr>
      <p:grpSpPr>
        <a:xfrm>
          <a:off x="0" y="0"/>
          <a:ext cx="0" cy="0"/>
          <a:chOff x="0" y="0"/>
          <a:chExt cx="0" cy="0"/>
        </a:xfrm>
      </p:grpSpPr>
      <p:pic>
        <p:nvPicPr>
          <p:cNvPr id="461" name="Google Shape;461;p61"/>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62" name="Google Shape;462;p61"/>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3" name="Google Shape;463;p61"/>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4" name="Google Shape;464;p61"/>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65" name="Google Shape;465;p61"/>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66" name="Google Shape;466;p61"/>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67" name="Shape 467"/>
        <p:cNvGrpSpPr/>
        <p:nvPr/>
      </p:nvGrpSpPr>
      <p:grpSpPr>
        <a:xfrm>
          <a:off x="0" y="0"/>
          <a:ext cx="0" cy="0"/>
          <a:chOff x="0" y="0"/>
          <a:chExt cx="0" cy="0"/>
        </a:xfrm>
      </p:grpSpPr>
      <p:sp>
        <p:nvSpPr>
          <p:cNvPr id="468" name="Google Shape;468;p62"/>
          <p:cNvSpPr/>
          <p:nvPr>
            <p:ph idx="2" type="pic"/>
          </p:nvPr>
        </p:nvSpPr>
        <p:spPr>
          <a:xfrm>
            <a:off x="5019676" y="0"/>
            <a:ext cx="4124400" cy="5143500"/>
          </a:xfrm>
          <a:prstGeom prst="rect">
            <a:avLst/>
          </a:prstGeom>
          <a:noFill/>
          <a:ln>
            <a:noFill/>
          </a:ln>
        </p:spPr>
      </p:sp>
      <p:pic>
        <p:nvPicPr>
          <p:cNvPr id="469" name="Google Shape;469;p62"/>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70" name="Google Shape;470;p62"/>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1" name="Google Shape;471;p62"/>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2" name="Google Shape;472;p62"/>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73" name="Shape 473"/>
        <p:cNvGrpSpPr/>
        <p:nvPr/>
      </p:nvGrpSpPr>
      <p:grpSpPr>
        <a:xfrm>
          <a:off x="0" y="0"/>
          <a:ext cx="0" cy="0"/>
          <a:chOff x="0" y="0"/>
          <a:chExt cx="0" cy="0"/>
        </a:xfrm>
      </p:grpSpPr>
      <p:sp>
        <p:nvSpPr>
          <p:cNvPr id="474" name="Google Shape;474;p63"/>
          <p:cNvSpPr/>
          <p:nvPr>
            <p:ph idx="2" type="pic"/>
          </p:nvPr>
        </p:nvSpPr>
        <p:spPr>
          <a:xfrm>
            <a:off x="1" y="0"/>
            <a:ext cx="4124400" cy="5143500"/>
          </a:xfrm>
          <a:prstGeom prst="rect">
            <a:avLst/>
          </a:prstGeom>
          <a:noFill/>
          <a:ln>
            <a:noFill/>
          </a:ln>
        </p:spPr>
      </p:sp>
      <p:sp>
        <p:nvSpPr>
          <p:cNvPr id="475" name="Google Shape;475;p63"/>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6" name="Google Shape;476;p63"/>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7" name="Google Shape;477;p63"/>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78" name="Google Shape;478;p63"/>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79" name="Shape 479"/>
        <p:cNvGrpSpPr/>
        <p:nvPr/>
      </p:nvGrpSpPr>
      <p:grpSpPr>
        <a:xfrm>
          <a:off x="0" y="0"/>
          <a:ext cx="0" cy="0"/>
          <a:chOff x="0" y="0"/>
          <a:chExt cx="0" cy="0"/>
        </a:xfrm>
      </p:grpSpPr>
      <p:sp>
        <p:nvSpPr>
          <p:cNvPr id="480" name="Google Shape;480;p64"/>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1" name="Google Shape;481;p64"/>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2" name="Google Shape;482;p64"/>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3" name="Google Shape;483;p64"/>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4" name="Google Shape;484;p64"/>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5" name="Google Shape;485;p64"/>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6" name="Google Shape;486;p64"/>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7" name="Google Shape;487;p64"/>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8" name="Google Shape;488;p6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2.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7.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slideLayout" Target="../slideLayouts/slideLayout62.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32" Type="http://schemas.openxmlformats.org/officeDocument/2006/relationships/theme" Target="../theme/theme3.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0.xml"/><Relationship Id="rId3" Type="http://schemas.openxmlformats.org/officeDocument/2006/relationships/image" Target="../media/image7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43.png"/><Relationship Id="rId4" Type="http://schemas.openxmlformats.org/officeDocument/2006/relationships/image" Target="../media/image57.png"/><Relationship Id="rId9" Type="http://schemas.openxmlformats.org/officeDocument/2006/relationships/image" Target="../media/image95.png"/><Relationship Id="rId5" Type="http://schemas.openxmlformats.org/officeDocument/2006/relationships/image" Target="../media/image56.png"/><Relationship Id="rId6" Type="http://schemas.openxmlformats.org/officeDocument/2006/relationships/image" Target="../media/image63.png"/><Relationship Id="rId7" Type="http://schemas.openxmlformats.org/officeDocument/2006/relationships/image" Target="../media/image42.png"/><Relationship Id="rId8" Type="http://schemas.openxmlformats.org/officeDocument/2006/relationships/image" Target="../media/image72.png"/><Relationship Id="rId11" Type="http://schemas.openxmlformats.org/officeDocument/2006/relationships/image" Target="../media/image49.png"/><Relationship Id="rId10" Type="http://schemas.openxmlformats.org/officeDocument/2006/relationships/image" Target="../media/image67.png"/><Relationship Id="rId13" Type="http://schemas.openxmlformats.org/officeDocument/2006/relationships/image" Target="../media/image92.png"/><Relationship Id="rId12" Type="http://schemas.openxmlformats.org/officeDocument/2006/relationships/image" Target="../media/image76.png"/><Relationship Id="rId14" Type="http://schemas.openxmlformats.org/officeDocument/2006/relationships/image" Target="../media/image4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2.xml"/><Relationship Id="rId3" Type="http://schemas.openxmlformats.org/officeDocument/2006/relationships/image" Target="../media/image7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xml"/><Relationship Id="rId3" Type="http://schemas.openxmlformats.org/officeDocument/2006/relationships/image" Target="../media/image1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5.xml"/><Relationship Id="rId3" Type="http://schemas.openxmlformats.org/officeDocument/2006/relationships/image" Target="../media/image131.png"/><Relationship Id="rId4" Type="http://schemas.openxmlformats.org/officeDocument/2006/relationships/image" Target="../media/image9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xml"/><Relationship Id="rId3" Type="http://schemas.openxmlformats.org/officeDocument/2006/relationships/image" Target="../media/image132.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7.xml"/><Relationship Id="rId3" Type="http://schemas.openxmlformats.org/officeDocument/2006/relationships/image" Target="../media/image135.png"/><Relationship Id="rId4" Type="http://schemas.openxmlformats.org/officeDocument/2006/relationships/image" Target="../media/image110.png"/><Relationship Id="rId5" Type="http://schemas.openxmlformats.org/officeDocument/2006/relationships/image" Target="../media/image108.png"/><Relationship Id="rId6" Type="http://schemas.openxmlformats.org/officeDocument/2006/relationships/image" Target="../media/image9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8.xml"/><Relationship Id="rId3" Type="http://schemas.openxmlformats.org/officeDocument/2006/relationships/image" Target="../media/image125.png"/><Relationship Id="rId4" Type="http://schemas.openxmlformats.org/officeDocument/2006/relationships/image" Target="../media/image10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xml"/><Relationship Id="rId3" Type="http://schemas.openxmlformats.org/officeDocument/2006/relationships/image" Target="../media/image130.png"/><Relationship Id="rId4" Type="http://schemas.openxmlformats.org/officeDocument/2006/relationships/image" Target="../media/image1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0.xml"/><Relationship Id="rId3" Type="http://schemas.openxmlformats.org/officeDocument/2006/relationships/image" Target="../media/image13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xml"/><Relationship Id="rId3" Type="http://schemas.openxmlformats.org/officeDocument/2006/relationships/image" Target="../media/image10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3.xml"/><Relationship Id="rId3" Type="http://schemas.openxmlformats.org/officeDocument/2006/relationships/image" Target="../media/image99.jpg"/><Relationship Id="rId4" Type="http://schemas.openxmlformats.org/officeDocument/2006/relationships/image" Target="../media/image1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4.xml"/><Relationship Id="rId3" Type="http://schemas.openxmlformats.org/officeDocument/2006/relationships/image" Target="../media/image104.jpg"/><Relationship Id="rId4" Type="http://schemas.openxmlformats.org/officeDocument/2006/relationships/image" Target="../media/image101.jpg"/><Relationship Id="rId5" Type="http://schemas.openxmlformats.org/officeDocument/2006/relationships/image" Target="../media/image10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5.xml"/><Relationship Id="rId3" Type="http://schemas.openxmlformats.org/officeDocument/2006/relationships/image" Target="../media/image113.png"/><Relationship Id="rId4" Type="http://schemas.openxmlformats.org/officeDocument/2006/relationships/image" Target="../media/image106.png"/><Relationship Id="rId5" Type="http://schemas.openxmlformats.org/officeDocument/2006/relationships/image" Target="../media/image120.png"/><Relationship Id="rId6" Type="http://schemas.openxmlformats.org/officeDocument/2006/relationships/image" Target="../media/image10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6.xml"/><Relationship Id="rId3" Type="http://schemas.openxmlformats.org/officeDocument/2006/relationships/image" Target="../media/image113.png"/><Relationship Id="rId4" Type="http://schemas.openxmlformats.org/officeDocument/2006/relationships/image" Target="../media/image112.png"/><Relationship Id="rId5" Type="http://schemas.openxmlformats.org/officeDocument/2006/relationships/image" Target="../media/image106.png"/><Relationship Id="rId6" Type="http://schemas.openxmlformats.org/officeDocument/2006/relationships/image" Target="../media/image104.jpg"/><Relationship Id="rId7" Type="http://schemas.openxmlformats.org/officeDocument/2006/relationships/image" Target="../media/image126.png"/><Relationship Id="rId8" Type="http://schemas.openxmlformats.org/officeDocument/2006/relationships/image" Target="../media/image1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7.xml"/><Relationship Id="rId3" Type="http://schemas.openxmlformats.org/officeDocument/2006/relationships/image" Target="../media/image128.jpg"/><Relationship Id="rId4" Type="http://schemas.openxmlformats.org/officeDocument/2006/relationships/image" Target="../media/image1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9.xml"/><Relationship Id="rId3" Type="http://schemas.openxmlformats.org/officeDocument/2006/relationships/image" Target="../media/image1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27.png"/><Relationship Id="rId4" Type="http://schemas.openxmlformats.org/officeDocument/2006/relationships/image" Target="../media/image37.png"/><Relationship Id="rId5" Type="http://schemas.openxmlformats.org/officeDocument/2006/relationships/image" Target="../media/image44.png"/><Relationship Id="rId6" Type="http://schemas.openxmlformats.org/officeDocument/2006/relationships/image" Target="../media/image60.png"/><Relationship Id="rId7" Type="http://schemas.openxmlformats.org/officeDocument/2006/relationships/image" Target="../media/image31.png"/><Relationship Id="rId8"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xml"/><Relationship Id="rId3" Type="http://schemas.openxmlformats.org/officeDocument/2006/relationships/image" Target="../media/image43.png"/><Relationship Id="rId4" Type="http://schemas.openxmlformats.org/officeDocument/2006/relationships/image" Target="../media/image57.png"/><Relationship Id="rId9" Type="http://schemas.openxmlformats.org/officeDocument/2006/relationships/image" Target="../media/image67.png"/><Relationship Id="rId5" Type="http://schemas.openxmlformats.org/officeDocument/2006/relationships/image" Target="../media/image56.png"/><Relationship Id="rId6" Type="http://schemas.openxmlformats.org/officeDocument/2006/relationships/image" Target="../media/image63.png"/><Relationship Id="rId7" Type="http://schemas.openxmlformats.org/officeDocument/2006/relationships/image" Target="../media/image42.png"/><Relationship Id="rId8" Type="http://schemas.openxmlformats.org/officeDocument/2006/relationships/image" Target="../media/image41.png"/><Relationship Id="rId11" Type="http://schemas.openxmlformats.org/officeDocument/2006/relationships/image" Target="../media/image92.png"/><Relationship Id="rId10" Type="http://schemas.openxmlformats.org/officeDocument/2006/relationships/image" Target="../media/image49.png"/><Relationship Id="rId13" Type="http://schemas.openxmlformats.org/officeDocument/2006/relationships/image" Target="../media/image66.png"/><Relationship Id="rId12" Type="http://schemas.openxmlformats.org/officeDocument/2006/relationships/image" Target="../media/image7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8.xml"/><Relationship Id="rId3" Type="http://schemas.openxmlformats.org/officeDocument/2006/relationships/image" Target="../media/image7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9.xml"/><Relationship Id="rId3" Type="http://schemas.openxmlformats.org/officeDocument/2006/relationships/image" Target="../media/image43.png"/><Relationship Id="rId4" Type="http://schemas.openxmlformats.org/officeDocument/2006/relationships/image" Target="../media/image57.png"/><Relationship Id="rId9" Type="http://schemas.openxmlformats.org/officeDocument/2006/relationships/image" Target="../media/image95.png"/><Relationship Id="rId5" Type="http://schemas.openxmlformats.org/officeDocument/2006/relationships/image" Target="../media/image56.png"/><Relationship Id="rId6" Type="http://schemas.openxmlformats.org/officeDocument/2006/relationships/image" Target="../media/image63.png"/><Relationship Id="rId7" Type="http://schemas.openxmlformats.org/officeDocument/2006/relationships/image" Target="../media/image42.png"/><Relationship Id="rId8" Type="http://schemas.openxmlformats.org/officeDocument/2006/relationships/image" Target="../media/image72.png"/><Relationship Id="rId11" Type="http://schemas.openxmlformats.org/officeDocument/2006/relationships/image" Target="../media/image49.png"/><Relationship Id="rId10" Type="http://schemas.openxmlformats.org/officeDocument/2006/relationships/image" Target="../media/image67.png"/><Relationship Id="rId13" Type="http://schemas.openxmlformats.org/officeDocument/2006/relationships/image" Target="../media/image92.png"/><Relationship Id="rId12" Type="http://schemas.openxmlformats.org/officeDocument/2006/relationships/image" Target="../media/image76.png"/><Relationship Id="rId14" Type="http://schemas.openxmlformats.org/officeDocument/2006/relationships/image" Target="../media/image9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65"/>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3300"/>
              <a:buFont typeface="Arial"/>
              <a:buNone/>
            </a:pPr>
            <a:r>
              <a:rPr lang="en-GB"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Order Orchestration with Store Fulfillment – </a:t>
            </a:r>
            <a:endParaRPr/>
          </a:p>
          <a:p>
            <a:pPr indent="0" lvl="0" marL="0" rtl="0" algn="l">
              <a:lnSpc>
                <a:spcPct val="100000"/>
              </a:lnSpc>
              <a:spcBef>
                <a:spcPts val="0"/>
              </a:spcBef>
              <a:spcAft>
                <a:spcPts val="0"/>
              </a:spcAft>
              <a:buSzPts val="3300"/>
              <a:buNone/>
            </a:pPr>
            <a:r>
              <a:rPr b="0" lang="en-GB" sz="2700">
                <a:solidFill>
                  <a:srgbClr val="FFFFFF"/>
                </a:solidFill>
              </a:rPr>
              <a:t>Discovery Workshop </a:t>
            </a:r>
            <a:r>
              <a:rPr b="0" lang="en-GB" sz="2700">
                <a:solidFill>
                  <a:schemeClr val="lt1"/>
                </a:solidFill>
              </a:rPr>
              <a:t>#{{X}}</a:t>
            </a:r>
            <a:endParaRPr b="0" sz="2700">
              <a:solidFill>
                <a:srgbClr val="FFFFFF"/>
              </a:solidFill>
              <a:highlight>
                <a:srgbClr val="FFFF00"/>
              </a:highlight>
            </a:endParaRPr>
          </a:p>
        </p:txBody>
      </p:sp>
      <p:sp>
        <p:nvSpPr>
          <p:cNvPr id="494" name="Google Shape;494;p65"/>
          <p:cNvSpPr txBox="1"/>
          <p:nvPr>
            <p:ph idx="2" type="body"/>
          </p:nvPr>
        </p:nvSpPr>
        <p:spPr>
          <a:xfrm>
            <a:off x="360760" y="3995320"/>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1200"/>
              <a:buFont typeface="Arial"/>
              <a:buNone/>
            </a:pPr>
            <a:r>
              <a:rPr lang="en-GB">
                <a:solidFill>
                  <a:schemeClr val="lt1"/>
                </a:solidFill>
              </a:rPr>
              <a:t>{{month X</a:t>
            </a:r>
            <a:r>
              <a:rPr baseline="30000" lang="en-GB">
                <a:solidFill>
                  <a:schemeClr val="lt1"/>
                </a:solidFill>
              </a:rPr>
              <a:t>th</a:t>
            </a:r>
            <a:r>
              <a:rPr lang="en-GB">
                <a:solidFill>
                  <a:schemeClr val="lt1"/>
                </a:solidFill>
              </a:rPr>
              <a:t>, year}}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sp>
        <p:nvSpPr>
          <p:cNvPr id="1025" name="Google Shape;1025;p74"/>
          <p:cNvSpPr txBox="1"/>
          <p:nvPr/>
        </p:nvSpPr>
        <p:spPr>
          <a:xfrm>
            <a:off x="87996" y="45273"/>
            <a:ext cx="7043304"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Typical Order Fulfillment Flow – BOPIS (Pick from Store Stock)</a:t>
            </a:r>
            <a:endParaRPr b="0" i="0" sz="1050" u="none" cap="none" strike="noStrike">
              <a:solidFill>
                <a:srgbClr val="000000"/>
              </a:solidFill>
              <a:latin typeface="Arial"/>
              <a:ea typeface="Arial"/>
              <a:cs typeface="Arial"/>
              <a:sym typeface="Arial"/>
            </a:endParaRPr>
          </a:p>
        </p:txBody>
      </p:sp>
      <p:sp>
        <p:nvSpPr>
          <p:cNvPr id="1026" name="Google Shape;1026;p74"/>
          <p:cNvSpPr/>
          <p:nvPr/>
        </p:nvSpPr>
        <p:spPr>
          <a:xfrm>
            <a:off x="1605196" y="614823"/>
            <a:ext cx="1152673"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1027" name="Google Shape;1027;p74"/>
          <p:cNvSpPr/>
          <p:nvPr/>
        </p:nvSpPr>
        <p:spPr>
          <a:xfrm>
            <a:off x="2994327" y="614823"/>
            <a:ext cx="9426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1028" name="Google Shape;1028;p74"/>
          <p:cNvSpPr/>
          <p:nvPr/>
        </p:nvSpPr>
        <p:spPr>
          <a:xfrm>
            <a:off x="1605869" y="2014122"/>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1029" name="Google Shape;1029;p74"/>
          <p:cNvSpPr/>
          <p:nvPr/>
        </p:nvSpPr>
        <p:spPr>
          <a:xfrm>
            <a:off x="1605869" y="2326874"/>
            <a:ext cx="1152000" cy="20442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1030" name="Google Shape;1030;p74"/>
          <p:cNvSpPr/>
          <p:nvPr/>
        </p:nvSpPr>
        <p:spPr>
          <a:xfrm>
            <a:off x="2994329" y="2280142"/>
            <a:ext cx="942688" cy="29788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1031" name="Google Shape;1031;p74"/>
          <p:cNvSpPr/>
          <p:nvPr/>
        </p:nvSpPr>
        <p:spPr>
          <a:xfrm>
            <a:off x="1605196" y="2654968"/>
            <a:ext cx="1152673" cy="22430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1032" name="Google Shape;1032;p74"/>
          <p:cNvSpPr/>
          <p:nvPr/>
        </p:nvSpPr>
        <p:spPr>
          <a:xfrm>
            <a:off x="4159621" y="2633391"/>
            <a:ext cx="147570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created with payment transaction</a:t>
            </a:r>
            <a:endParaRPr b="0" i="0" sz="1050" u="none" cap="none" strike="noStrike">
              <a:solidFill>
                <a:schemeClr val="dk1"/>
              </a:solidFill>
              <a:latin typeface="Arial"/>
              <a:ea typeface="Arial"/>
              <a:cs typeface="Arial"/>
              <a:sym typeface="Arial"/>
            </a:endParaRPr>
          </a:p>
        </p:txBody>
      </p:sp>
      <p:cxnSp>
        <p:nvCxnSpPr>
          <p:cNvPr id="1033" name="Google Shape;1033;p74"/>
          <p:cNvCxnSpPr>
            <a:stCxn id="1031" idx="3"/>
            <a:endCxn id="1032" idx="1"/>
          </p:cNvCxnSpPr>
          <p:nvPr/>
        </p:nvCxnSpPr>
        <p:spPr>
          <a:xfrm>
            <a:off x="2757869" y="2767122"/>
            <a:ext cx="1401900" cy="0"/>
          </a:xfrm>
          <a:prstGeom prst="straightConnector1">
            <a:avLst/>
          </a:prstGeom>
          <a:noFill/>
          <a:ln cap="flat" cmpd="sng" w="9525">
            <a:solidFill>
              <a:schemeClr val="accent1"/>
            </a:solidFill>
            <a:prstDash val="solid"/>
            <a:miter lim="800000"/>
            <a:headEnd len="sm" w="sm" type="none"/>
            <a:tailEnd len="med" w="med" type="triangle"/>
          </a:ln>
        </p:spPr>
      </p:cxnSp>
      <p:sp>
        <p:nvSpPr>
          <p:cNvPr id="1034" name="Google Shape;1034;p74"/>
          <p:cNvSpPr/>
          <p:nvPr/>
        </p:nvSpPr>
        <p:spPr>
          <a:xfrm>
            <a:off x="4159621" y="3885062"/>
            <a:ext cx="1475701" cy="26850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30" u="none" cap="none" strike="noStrike">
                <a:solidFill>
                  <a:schemeClr val="dk1"/>
                </a:solidFill>
                <a:latin typeface="Calibri"/>
                <a:ea typeface="Calibri"/>
                <a:cs typeface="Calibri"/>
                <a:sym typeface="Calibri"/>
              </a:rPr>
              <a:t>Fulfillment completed</a:t>
            </a:r>
            <a:endParaRPr b="0" i="0" sz="830" u="none" cap="none" strike="noStrike">
              <a:solidFill>
                <a:srgbClr val="000000"/>
              </a:solidFill>
              <a:latin typeface="Arial"/>
              <a:ea typeface="Arial"/>
              <a:cs typeface="Arial"/>
              <a:sym typeface="Arial"/>
            </a:endParaRPr>
          </a:p>
        </p:txBody>
      </p:sp>
      <p:sp>
        <p:nvSpPr>
          <p:cNvPr id="1035" name="Google Shape;1035;p74"/>
          <p:cNvSpPr/>
          <p:nvPr/>
        </p:nvSpPr>
        <p:spPr>
          <a:xfrm>
            <a:off x="5783202" y="3035481"/>
            <a:ext cx="830447"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Pick / Pack</a:t>
            </a:r>
            <a:endParaRPr b="0" i="0" sz="1050" u="none" cap="none" strike="noStrike">
              <a:solidFill>
                <a:srgbClr val="000000"/>
              </a:solidFill>
              <a:latin typeface="Arial"/>
              <a:ea typeface="Arial"/>
              <a:cs typeface="Arial"/>
              <a:sym typeface="Arial"/>
            </a:endParaRPr>
          </a:p>
        </p:txBody>
      </p:sp>
      <p:cxnSp>
        <p:nvCxnSpPr>
          <p:cNvPr id="1036" name="Google Shape;1036;p74"/>
          <p:cNvCxnSpPr>
            <a:stCxn id="1028" idx="2"/>
            <a:endCxn id="1029" idx="0"/>
          </p:cNvCxnSpPr>
          <p:nvPr/>
        </p:nvCxnSpPr>
        <p:spPr>
          <a:xfrm>
            <a:off x="2181869" y="2202228"/>
            <a:ext cx="0" cy="12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37" name="Google Shape;1037;p74"/>
          <p:cNvCxnSpPr>
            <a:stCxn id="1029" idx="2"/>
            <a:endCxn id="1031" idx="0"/>
          </p:cNvCxnSpPr>
          <p:nvPr/>
        </p:nvCxnSpPr>
        <p:spPr>
          <a:xfrm flipH="1">
            <a:off x="2181569" y="2531296"/>
            <a:ext cx="300" cy="123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38" name="Google Shape;1038;p74"/>
          <p:cNvCxnSpPr>
            <a:stCxn id="1029" idx="3"/>
            <a:endCxn id="1030" idx="1"/>
          </p:cNvCxnSpPr>
          <p:nvPr/>
        </p:nvCxnSpPr>
        <p:spPr>
          <a:xfrm>
            <a:off x="2757869" y="2429085"/>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1039" name="Google Shape;1039;p74"/>
          <p:cNvSpPr/>
          <p:nvPr/>
        </p:nvSpPr>
        <p:spPr>
          <a:xfrm>
            <a:off x="4159621" y="3035480"/>
            <a:ext cx="147570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assigned to store</a:t>
            </a:r>
            <a:endParaRPr b="0" i="0" sz="1050" u="none" cap="none" strike="noStrike">
              <a:solidFill>
                <a:srgbClr val="000000"/>
              </a:solidFill>
              <a:latin typeface="Arial"/>
              <a:ea typeface="Arial"/>
              <a:cs typeface="Arial"/>
              <a:sym typeface="Arial"/>
            </a:endParaRPr>
          </a:p>
        </p:txBody>
      </p:sp>
      <p:cxnSp>
        <p:nvCxnSpPr>
          <p:cNvPr id="1040" name="Google Shape;1040;p74"/>
          <p:cNvCxnSpPr>
            <a:stCxn id="1039" idx="3"/>
            <a:endCxn id="1035" idx="1"/>
          </p:cNvCxnSpPr>
          <p:nvPr/>
        </p:nvCxnSpPr>
        <p:spPr>
          <a:xfrm>
            <a:off x="5635322" y="3160883"/>
            <a:ext cx="147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41" name="Google Shape;1041;p74"/>
          <p:cNvCxnSpPr>
            <a:stCxn id="1032" idx="2"/>
            <a:endCxn id="1039" idx="0"/>
          </p:cNvCxnSpPr>
          <p:nvPr/>
        </p:nvCxnSpPr>
        <p:spPr>
          <a:xfrm>
            <a:off x="4897472" y="2900853"/>
            <a:ext cx="0" cy="1347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42" name="Google Shape;1042;p74"/>
          <p:cNvCxnSpPr>
            <a:stCxn id="1043" idx="2"/>
            <a:endCxn id="1034" idx="3"/>
          </p:cNvCxnSpPr>
          <p:nvPr/>
        </p:nvCxnSpPr>
        <p:spPr>
          <a:xfrm rot="5400000">
            <a:off x="5859126" y="3679885"/>
            <a:ext cx="115500" cy="563100"/>
          </a:xfrm>
          <a:prstGeom prst="bentConnector2">
            <a:avLst/>
          </a:prstGeom>
          <a:noFill/>
          <a:ln cap="flat" cmpd="sng" w="9525">
            <a:solidFill>
              <a:schemeClr val="accent1"/>
            </a:solidFill>
            <a:prstDash val="solid"/>
            <a:miter lim="800000"/>
            <a:headEnd len="sm" w="sm" type="none"/>
            <a:tailEnd len="med" w="med" type="triangle"/>
          </a:ln>
        </p:spPr>
      </p:cxnSp>
      <p:sp>
        <p:nvSpPr>
          <p:cNvPr id="1044" name="Google Shape;1044;p74"/>
          <p:cNvSpPr/>
          <p:nvPr/>
        </p:nvSpPr>
        <p:spPr>
          <a:xfrm>
            <a:off x="4159619" y="614823"/>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1045" name="Google Shape;1045;p74"/>
          <p:cNvSpPr/>
          <p:nvPr/>
        </p:nvSpPr>
        <p:spPr>
          <a:xfrm>
            <a:off x="5783202" y="614823"/>
            <a:ext cx="830447"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1046" name="Google Shape;1046;p74"/>
          <p:cNvSpPr/>
          <p:nvPr/>
        </p:nvSpPr>
        <p:spPr>
          <a:xfrm>
            <a:off x="507137" y="618340"/>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1047" name="Google Shape;1047;p74"/>
          <p:cNvSpPr/>
          <p:nvPr/>
        </p:nvSpPr>
        <p:spPr>
          <a:xfrm>
            <a:off x="6759439" y="614822"/>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1048" name="Google Shape;1048;p74"/>
          <p:cNvSpPr/>
          <p:nvPr/>
        </p:nvSpPr>
        <p:spPr>
          <a:xfrm>
            <a:off x="4159619" y="1092694"/>
            <a:ext cx="1475711" cy="16341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1049" name="Google Shape;1049;p74"/>
          <p:cNvSpPr/>
          <p:nvPr/>
        </p:nvSpPr>
        <p:spPr>
          <a:xfrm>
            <a:off x="4159619" y="1390776"/>
            <a:ext cx="1475709" cy="1819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cxnSp>
        <p:nvCxnSpPr>
          <p:cNvPr id="1050" name="Google Shape;1050;p74"/>
          <p:cNvCxnSpPr>
            <a:stCxn id="1048" idx="2"/>
            <a:endCxn id="1049" idx="0"/>
          </p:cNvCxnSpPr>
          <p:nvPr/>
        </p:nvCxnSpPr>
        <p:spPr>
          <a:xfrm>
            <a:off x="4897475" y="1256105"/>
            <a:ext cx="0" cy="134700"/>
          </a:xfrm>
          <a:prstGeom prst="straightConnector1">
            <a:avLst/>
          </a:prstGeom>
          <a:noFill/>
          <a:ln cap="flat" cmpd="sng" w="9525">
            <a:solidFill>
              <a:schemeClr val="accent1"/>
            </a:solidFill>
            <a:prstDash val="solid"/>
            <a:miter lim="800000"/>
            <a:headEnd len="sm" w="sm" type="none"/>
            <a:tailEnd len="med" w="med" type="triangle"/>
          </a:ln>
        </p:spPr>
      </p:cxnSp>
      <p:sp>
        <p:nvSpPr>
          <p:cNvPr id="1051" name="Google Shape;1051;p74"/>
          <p:cNvSpPr/>
          <p:nvPr/>
        </p:nvSpPr>
        <p:spPr>
          <a:xfrm>
            <a:off x="6759424" y="1037471"/>
            <a:ext cx="1475695" cy="27488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published for store</a:t>
            </a:r>
            <a:endParaRPr b="0" i="0" sz="1050" u="none" cap="none" strike="noStrike">
              <a:solidFill>
                <a:srgbClr val="000000"/>
              </a:solidFill>
              <a:latin typeface="Arial"/>
              <a:ea typeface="Arial"/>
              <a:cs typeface="Arial"/>
              <a:sym typeface="Arial"/>
            </a:endParaRPr>
          </a:p>
        </p:txBody>
      </p:sp>
      <p:sp>
        <p:nvSpPr>
          <p:cNvPr id="1052" name="Google Shape;1052;p74"/>
          <p:cNvSpPr/>
          <p:nvPr/>
        </p:nvSpPr>
        <p:spPr>
          <a:xfrm>
            <a:off x="4159619" y="2008893"/>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1053" name="Google Shape;1053;p74"/>
          <p:cNvCxnSpPr>
            <a:stCxn id="1028" idx="3"/>
            <a:endCxn id="1052" idx="1"/>
          </p:cNvCxnSpPr>
          <p:nvPr/>
        </p:nvCxnSpPr>
        <p:spPr>
          <a:xfrm flipH="1" rot="10800000">
            <a:off x="2757869" y="2103075"/>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1054" name="Google Shape;1054;p74"/>
          <p:cNvSpPr/>
          <p:nvPr/>
        </p:nvSpPr>
        <p:spPr>
          <a:xfrm>
            <a:off x="507137" y="2866790"/>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is Confirmed</a:t>
            </a:r>
            <a:endParaRPr b="0" i="0" sz="1050" u="none" cap="none" strike="noStrike">
              <a:solidFill>
                <a:srgbClr val="000000"/>
              </a:solidFill>
              <a:latin typeface="Arial"/>
              <a:ea typeface="Arial"/>
              <a:cs typeface="Arial"/>
              <a:sym typeface="Arial"/>
            </a:endParaRPr>
          </a:p>
        </p:txBody>
      </p:sp>
      <p:sp>
        <p:nvSpPr>
          <p:cNvPr id="1055" name="Google Shape;1055;p74"/>
          <p:cNvSpPr/>
          <p:nvPr/>
        </p:nvSpPr>
        <p:spPr>
          <a:xfrm>
            <a:off x="517974" y="3890689"/>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has been picked </a:t>
            </a:r>
            <a:endParaRPr b="0" i="0" sz="1050" u="none" cap="none" strike="noStrike">
              <a:solidFill>
                <a:srgbClr val="000000"/>
              </a:solidFill>
              <a:latin typeface="Arial"/>
              <a:ea typeface="Arial"/>
              <a:cs typeface="Arial"/>
              <a:sym typeface="Arial"/>
            </a:endParaRPr>
          </a:p>
        </p:txBody>
      </p:sp>
      <p:cxnSp>
        <p:nvCxnSpPr>
          <p:cNvPr id="1056" name="Google Shape;1056;p74"/>
          <p:cNvCxnSpPr>
            <a:stCxn id="1031" idx="2"/>
            <a:endCxn id="1054" idx="3"/>
          </p:cNvCxnSpPr>
          <p:nvPr/>
        </p:nvCxnSpPr>
        <p:spPr>
          <a:xfrm rot="5400000">
            <a:off x="1727333" y="2556176"/>
            <a:ext cx="131100" cy="777300"/>
          </a:xfrm>
          <a:prstGeom prst="bentConnector2">
            <a:avLst/>
          </a:prstGeom>
          <a:noFill/>
          <a:ln cap="flat" cmpd="sng" w="9525">
            <a:solidFill>
              <a:schemeClr val="accent1"/>
            </a:solidFill>
            <a:prstDash val="solid"/>
            <a:miter lim="800000"/>
            <a:headEnd len="sm" w="sm" type="none"/>
            <a:tailEnd len="med" w="med" type="triangle"/>
          </a:ln>
        </p:spPr>
      </p:cxnSp>
      <p:cxnSp>
        <p:nvCxnSpPr>
          <p:cNvPr id="1057" name="Google Shape;1057;p74"/>
          <p:cNvCxnSpPr>
            <a:stCxn id="1034" idx="1"/>
            <a:endCxn id="1055" idx="3"/>
          </p:cNvCxnSpPr>
          <p:nvPr/>
        </p:nvCxnSpPr>
        <p:spPr>
          <a:xfrm flipH="1">
            <a:off x="1404421" y="4019313"/>
            <a:ext cx="2755200" cy="15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1058" name="Google Shape;1058;p74"/>
          <p:cNvPicPr preferRelativeResize="0"/>
          <p:nvPr/>
        </p:nvPicPr>
        <p:blipFill rotWithShape="1">
          <a:blip r:embed="rId3">
            <a:alphaModFix/>
          </a:blip>
          <a:srcRect b="0" l="0" r="0" t="0"/>
          <a:stretch/>
        </p:blipFill>
        <p:spPr>
          <a:xfrm>
            <a:off x="423558" y="2747130"/>
            <a:ext cx="188832" cy="188832"/>
          </a:xfrm>
          <a:prstGeom prst="rect">
            <a:avLst/>
          </a:prstGeom>
          <a:noFill/>
          <a:ln>
            <a:noFill/>
          </a:ln>
        </p:spPr>
      </p:pic>
      <p:pic>
        <p:nvPicPr>
          <p:cNvPr descr="Red email 5 icon - Free red email icons" id="1059" name="Google Shape;1059;p74"/>
          <p:cNvPicPr preferRelativeResize="0"/>
          <p:nvPr/>
        </p:nvPicPr>
        <p:blipFill rotWithShape="1">
          <a:blip r:embed="rId3">
            <a:alphaModFix/>
          </a:blip>
          <a:srcRect b="0" l="0" r="0" t="0"/>
          <a:stretch/>
        </p:blipFill>
        <p:spPr>
          <a:xfrm>
            <a:off x="412721" y="3784444"/>
            <a:ext cx="188832" cy="188832"/>
          </a:xfrm>
          <a:prstGeom prst="rect">
            <a:avLst/>
          </a:prstGeom>
          <a:noFill/>
          <a:ln>
            <a:noFill/>
          </a:ln>
        </p:spPr>
      </p:pic>
      <p:sp>
        <p:nvSpPr>
          <p:cNvPr id="1060" name="Google Shape;1060;p74"/>
          <p:cNvSpPr/>
          <p:nvPr/>
        </p:nvSpPr>
        <p:spPr>
          <a:xfrm>
            <a:off x="1605869" y="1699626"/>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Store locator</a:t>
            </a:r>
            <a:endParaRPr b="0" i="0" sz="1050" u="none" cap="none" strike="noStrike">
              <a:solidFill>
                <a:srgbClr val="000000"/>
              </a:solidFill>
              <a:latin typeface="Arial"/>
              <a:ea typeface="Arial"/>
              <a:cs typeface="Arial"/>
              <a:sym typeface="Arial"/>
            </a:endParaRPr>
          </a:p>
        </p:txBody>
      </p:sp>
      <p:sp>
        <p:nvSpPr>
          <p:cNvPr id="1061" name="Google Shape;1061;p74"/>
          <p:cNvSpPr/>
          <p:nvPr/>
        </p:nvSpPr>
        <p:spPr>
          <a:xfrm>
            <a:off x="4159618" y="1699626"/>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1062" name="Google Shape;1062;p74"/>
          <p:cNvCxnSpPr>
            <a:stCxn id="1060" idx="3"/>
            <a:endCxn id="1061" idx="1"/>
          </p:cNvCxnSpPr>
          <p:nvPr/>
        </p:nvCxnSpPr>
        <p:spPr>
          <a:xfrm>
            <a:off x="2757869" y="1793679"/>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1063" name="Google Shape;1063;p74"/>
          <p:cNvCxnSpPr>
            <a:stCxn id="1060" idx="2"/>
            <a:endCxn id="1028" idx="0"/>
          </p:cNvCxnSpPr>
          <p:nvPr/>
        </p:nvCxnSpPr>
        <p:spPr>
          <a:xfrm>
            <a:off x="2181869" y="1887732"/>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64" name="Google Shape;1064;p74"/>
          <p:cNvCxnSpPr>
            <a:stCxn id="1051" idx="1"/>
            <a:endCxn id="1048" idx="3"/>
          </p:cNvCxnSpPr>
          <p:nvPr/>
        </p:nvCxnSpPr>
        <p:spPr>
          <a:xfrm rot="10800000">
            <a:off x="5635324" y="1174312"/>
            <a:ext cx="1124100" cy="600"/>
          </a:xfrm>
          <a:prstGeom prst="bentConnector3">
            <a:avLst>
              <a:gd fmla="val 50000" name="adj1"/>
            </a:avLst>
          </a:prstGeom>
          <a:noFill/>
          <a:ln cap="flat" cmpd="sng" w="9525">
            <a:solidFill>
              <a:schemeClr val="accent1"/>
            </a:solidFill>
            <a:prstDash val="solid"/>
            <a:miter lim="800000"/>
            <a:headEnd len="sm" w="sm" type="none"/>
            <a:tailEnd len="med" w="med" type="triangle"/>
          </a:ln>
        </p:spPr>
      </p:cxnSp>
      <p:sp>
        <p:nvSpPr>
          <p:cNvPr id="1065" name="Google Shape;1065;p74"/>
          <p:cNvSpPr/>
          <p:nvPr/>
        </p:nvSpPr>
        <p:spPr>
          <a:xfrm>
            <a:off x="4159618" y="4274137"/>
            <a:ext cx="1475704" cy="41677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Invoicing/Settlement triggered for fulfilled items</a:t>
            </a:r>
            <a:endParaRPr b="0" i="0" sz="1050" u="none" cap="none" strike="noStrike">
              <a:solidFill>
                <a:srgbClr val="000000"/>
              </a:solidFill>
              <a:latin typeface="Arial"/>
              <a:ea typeface="Arial"/>
              <a:cs typeface="Arial"/>
              <a:sym typeface="Arial"/>
            </a:endParaRPr>
          </a:p>
        </p:txBody>
      </p:sp>
      <p:sp>
        <p:nvSpPr>
          <p:cNvPr id="1066" name="Google Shape;1066;p74"/>
          <p:cNvSpPr/>
          <p:nvPr/>
        </p:nvSpPr>
        <p:spPr>
          <a:xfrm>
            <a:off x="3047492" y="4313209"/>
            <a:ext cx="942691" cy="33862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Settlement request received</a:t>
            </a:r>
            <a:endParaRPr b="0" i="0" sz="1050" u="none" cap="none" strike="noStrike">
              <a:solidFill>
                <a:srgbClr val="000000"/>
              </a:solidFill>
              <a:latin typeface="Arial"/>
              <a:ea typeface="Arial"/>
              <a:cs typeface="Arial"/>
              <a:sym typeface="Arial"/>
            </a:endParaRPr>
          </a:p>
        </p:txBody>
      </p:sp>
      <p:sp>
        <p:nvSpPr>
          <p:cNvPr id="1067" name="Google Shape;1067;p74"/>
          <p:cNvSpPr/>
          <p:nvPr/>
        </p:nvSpPr>
        <p:spPr>
          <a:xfrm>
            <a:off x="4159618" y="4785120"/>
            <a:ext cx="147570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Oder &amp; Payment status updated</a:t>
            </a:r>
            <a:endParaRPr b="0" i="0" sz="1050" u="none" cap="none" strike="noStrike">
              <a:solidFill>
                <a:srgbClr val="000000"/>
              </a:solidFill>
              <a:latin typeface="Arial"/>
              <a:ea typeface="Arial"/>
              <a:cs typeface="Arial"/>
              <a:sym typeface="Arial"/>
            </a:endParaRPr>
          </a:p>
        </p:txBody>
      </p:sp>
      <p:sp>
        <p:nvSpPr>
          <p:cNvPr id="1068" name="Google Shape;1068;p74"/>
          <p:cNvSpPr/>
          <p:nvPr/>
        </p:nvSpPr>
        <p:spPr>
          <a:xfrm>
            <a:off x="6759423" y="4785120"/>
            <a:ext cx="1475695"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Goods issue &amp; Sales posting processing</a:t>
            </a:r>
            <a:endParaRPr b="0" i="0" sz="1050" u="none" cap="none" strike="noStrike">
              <a:solidFill>
                <a:srgbClr val="000000"/>
              </a:solidFill>
              <a:latin typeface="Arial"/>
              <a:ea typeface="Arial"/>
              <a:cs typeface="Arial"/>
              <a:sym typeface="Arial"/>
            </a:endParaRPr>
          </a:p>
        </p:txBody>
      </p:sp>
      <p:cxnSp>
        <p:nvCxnSpPr>
          <p:cNvPr id="1069" name="Google Shape;1069;p74"/>
          <p:cNvCxnSpPr>
            <a:stCxn id="1065" idx="1"/>
            <a:endCxn id="1066" idx="3"/>
          </p:cNvCxnSpPr>
          <p:nvPr/>
        </p:nvCxnSpPr>
        <p:spPr>
          <a:xfrm rot="10800000">
            <a:off x="3990118" y="4482523"/>
            <a:ext cx="1695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70" name="Google Shape;1070;p74"/>
          <p:cNvCxnSpPr>
            <a:stCxn id="1067" idx="3"/>
            <a:endCxn id="1068" idx="1"/>
          </p:cNvCxnSpPr>
          <p:nvPr/>
        </p:nvCxnSpPr>
        <p:spPr>
          <a:xfrm>
            <a:off x="5635322" y="4939936"/>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71" name="Google Shape;1071;p74"/>
          <p:cNvCxnSpPr>
            <a:stCxn id="1066" idx="2"/>
            <a:endCxn id="1067" idx="1"/>
          </p:cNvCxnSpPr>
          <p:nvPr/>
        </p:nvCxnSpPr>
        <p:spPr>
          <a:xfrm flipH="1" rot="-5400000">
            <a:off x="3695238" y="4475434"/>
            <a:ext cx="288000" cy="640800"/>
          </a:xfrm>
          <a:prstGeom prst="bentConnector2">
            <a:avLst/>
          </a:prstGeom>
          <a:noFill/>
          <a:ln cap="flat" cmpd="sng" w="9525">
            <a:solidFill>
              <a:schemeClr val="accent1"/>
            </a:solidFill>
            <a:prstDash val="solid"/>
            <a:miter lim="800000"/>
            <a:headEnd len="sm" w="sm" type="none"/>
            <a:tailEnd len="med" w="med" type="triangle"/>
          </a:ln>
        </p:spPr>
      </p:cxnSp>
      <p:cxnSp>
        <p:nvCxnSpPr>
          <p:cNvPr id="1072" name="Google Shape;1072;p74"/>
          <p:cNvCxnSpPr>
            <a:stCxn id="1034" idx="2"/>
            <a:endCxn id="1065" idx="0"/>
          </p:cNvCxnSpPr>
          <p:nvPr/>
        </p:nvCxnSpPr>
        <p:spPr>
          <a:xfrm>
            <a:off x="4897472" y="4153563"/>
            <a:ext cx="0" cy="120600"/>
          </a:xfrm>
          <a:prstGeom prst="straightConnector1">
            <a:avLst/>
          </a:prstGeom>
          <a:noFill/>
          <a:ln cap="flat" cmpd="sng" w="9525">
            <a:solidFill>
              <a:schemeClr val="accent1"/>
            </a:solidFill>
            <a:prstDash val="solid"/>
            <a:miter lim="800000"/>
            <a:headEnd len="sm" w="sm" type="none"/>
            <a:tailEnd len="med" w="med" type="triangle"/>
          </a:ln>
        </p:spPr>
      </p:cxnSp>
      <p:sp>
        <p:nvSpPr>
          <p:cNvPr id="1043" name="Google Shape;1043;p74"/>
          <p:cNvSpPr/>
          <p:nvPr/>
        </p:nvSpPr>
        <p:spPr>
          <a:xfrm>
            <a:off x="5783202" y="3652879"/>
            <a:ext cx="830447"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Customer pickup</a:t>
            </a:r>
            <a:endParaRPr b="0" i="0" sz="1050" u="none" cap="none" strike="noStrike">
              <a:solidFill>
                <a:srgbClr val="000000"/>
              </a:solidFill>
              <a:latin typeface="Arial"/>
              <a:ea typeface="Arial"/>
              <a:cs typeface="Arial"/>
              <a:sym typeface="Arial"/>
            </a:endParaRPr>
          </a:p>
        </p:txBody>
      </p:sp>
      <p:sp>
        <p:nvSpPr>
          <p:cNvPr id="1073" name="Google Shape;1073;p74"/>
          <p:cNvSpPr/>
          <p:nvPr/>
        </p:nvSpPr>
        <p:spPr>
          <a:xfrm>
            <a:off x="4170458" y="3421150"/>
            <a:ext cx="1475701" cy="27517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awaiting customer collection</a:t>
            </a:r>
            <a:endParaRPr b="0" i="0" sz="1050" u="none" cap="none" strike="noStrike">
              <a:solidFill>
                <a:srgbClr val="000000"/>
              </a:solidFill>
              <a:latin typeface="Arial"/>
              <a:ea typeface="Arial"/>
              <a:cs typeface="Arial"/>
              <a:sym typeface="Arial"/>
            </a:endParaRPr>
          </a:p>
        </p:txBody>
      </p:sp>
      <p:sp>
        <p:nvSpPr>
          <p:cNvPr id="1074" name="Google Shape;1074;p74"/>
          <p:cNvSpPr/>
          <p:nvPr/>
        </p:nvSpPr>
        <p:spPr>
          <a:xfrm>
            <a:off x="528811" y="3409198"/>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is Ready for Pickup</a:t>
            </a:r>
            <a:endParaRPr b="0" i="0" sz="1050" u="none" cap="none" strike="noStrike">
              <a:solidFill>
                <a:srgbClr val="000000"/>
              </a:solidFill>
              <a:latin typeface="Arial"/>
              <a:ea typeface="Arial"/>
              <a:cs typeface="Arial"/>
              <a:sym typeface="Arial"/>
            </a:endParaRPr>
          </a:p>
        </p:txBody>
      </p:sp>
      <p:cxnSp>
        <p:nvCxnSpPr>
          <p:cNvPr id="1075" name="Google Shape;1075;p74"/>
          <p:cNvCxnSpPr>
            <a:stCxn id="1073" idx="1"/>
            <a:endCxn id="1074" idx="3"/>
          </p:cNvCxnSpPr>
          <p:nvPr/>
        </p:nvCxnSpPr>
        <p:spPr>
          <a:xfrm rot="10800000">
            <a:off x="1415258" y="3552738"/>
            <a:ext cx="2755200" cy="6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1076" name="Google Shape;1076;p74"/>
          <p:cNvPicPr preferRelativeResize="0"/>
          <p:nvPr/>
        </p:nvPicPr>
        <p:blipFill rotWithShape="1">
          <a:blip r:embed="rId3">
            <a:alphaModFix/>
          </a:blip>
          <a:srcRect b="0" l="0" r="0" t="0"/>
          <a:stretch/>
        </p:blipFill>
        <p:spPr>
          <a:xfrm>
            <a:off x="423558" y="3273136"/>
            <a:ext cx="188832" cy="188832"/>
          </a:xfrm>
          <a:prstGeom prst="rect">
            <a:avLst/>
          </a:prstGeom>
          <a:noFill/>
          <a:ln>
            <a:noFill/>
          </a:ln>
        </p:spPr>
      </p:pic>
      <p:cxnSp>
        <p:nvCxnSpPr>
          <p:cNvPr id="1077" name="Google Shape;1077;p74"/>
          <p:cNvCxnSpPr>
            <a:stCxn id="1035" idx="2"/>
            <a:endCxn id="1073" idx="3"/>
          </p:cNvCxnSpPr>
          <p:nvPr/>
        </p:nvCxnSpPr>
        <p:spPr>
          <a:xfrm rot="5400000">
            <a:off x="5786076" y="3146337"/>
            <a:ext cx="272400" cy="552300"/>
          </a:xfrm>
          <a:prstGeom prst="bentConnector2">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1" name="Shape 1081"/>
        <p:cNvGrpSpPr/>
        <p:nvPr/>
      </p:nvGrpSpPr>
      <p:grpSpPr>
        <a:xfrm>
          <a:off x="0" y="0"/>
          <a:ext cx="0" cy="0"/>
          <a:chOff x="0" y="0"/>
          <a:chExt cx="0" cy="0"/>
        </a:xfrm>
      </p:grpSpPr>
      <p:pic>
        <p:nvPicPr>
          <p:cNvPr descr="A close up of a piano&#10;&#10;Description automatically generated" id="1082" name="Google Shape;1082;p75"/>
          <p:cNvPicPr preferRelativeResize="0"/>
          <p:nvPr/>
        </p:nvPicPr>
        <p:blipFill rotWithShape="1">
          <a:blip r:embed="rId3">
            <a:alphaModFix/>
          </a:blip>
          <a:srcRect b="0" l="0" r="0" t="0"/>
          <a:stretch/>
        </p:blipFill>
        <p:spPr>
          <a:xfrm>
            <a:off x="0" y="1146787"/>
            <a:ext cx="9144000" cy="4002656"/>
          </a:xfrm>
          <a:prstGeom prst="rect">
            <a:avLst/>
          </a:prstGeom>
          <a:noFill/>
          <a:ln>
            <a:noFill/>
          </a:ln>
        </p:spPr>
      </p:pic>
      <p:sp>
        <p:nvSpPr>
          <p:cNvPr id="1083" name="Google Shape;1083;p75"/>
          <p:cNvSpPr/>
          <p:nvPr/>
        </p:nvSpPr>
        <p:spPr>
          <a:xfrm>
            <a:off x="5088952" y="3401878"/>
            <a:ext cx="3084875" cy="730130"/>
          </a:xfrm>
          <a:custGeom>
            <a:rect b="b" l="l" r="r" t="t"/>
            <a:pathLst>
              <a:path extrusionOk="0" h="973506" w="4113166">
                <a:moveTo>
                  <a:pt x="0" y="0"/>
                </a:moveTo>
                <a:lnTo>
                  <a:pt x="171540" y="0"/>
                </a:lnTo>
                <a:lnTo>
                  <a:pt x="3912336" y="0"/>
                </a:lnTo>
                <a:lnTo>
                  <a:pt x="3912336" y="3022"/>
                </a:lnTo>
                <a:lnTo>
                  <a:pt x="3948236" y="3022"/>
                </a:lnTo>
                <a:lnTo>
                  <a:pt x="4113166" y="167953"/>
                </a:lnTo>
                <a:lnTo>
                  <a:pt x="3948236" y="332883"/>
                </a:lnTo>
                <a:lnTo>
                  <a:pt x="3746220" y="332883"/>
                </a:lnTo>
                <a:lnTo>
                  <a:pt x="3749242" y="329861"/>
                </a:lnTo>
                <a:lnTo>
                  <a:pt x="620524" y="329861"/>
                </a:lnTo>
                <a:lnTo>
                  <a:pt x="655261" y="477599"/>
                </a:lnTo>
                <a:lnTo>
                  <a:pt x="655623" y="534028"/>
                </a:lnTo>
                <a:lnTo>
                  <a:pt x="657982" y="534028"/>
                </a:lnTo>
                <a:lnTo>
                  <a:pt x="657982" y="607862"/>
                </a:lnTo>
                <a:lnTo>
                  <a:pt x="659284" y="606560"/>
                </a:lnTo>
                <a:lnTo>
                  <a:pt x="659284" y="808576"/>
                </a:lnTo>
                <a:lnTo>
                  <a:pt x="494354" y="973506"/>
                </a:lnTo>
                <a:lnTo>
                  <a:pt x="329424" y="808576"/>
                </a:lnTo>
                <a:lnTo>
                  <a:pt x="329424" y="777340"/>
                </a:lnTo>
                <a:lnTo>
                  <a:pt x="328111" y="777340"/>
                </a:lnTo>
                <a:lnTo>
                  <a:pt x="328111" y="549841"/>
                </a:lnTo>
                <a:lnTo>
                  <a:pt x="327523" y="549781"/>
                </a:lnTo>
                <a:cubicBezTo>
                  <a:pt x="330325" y="502581"/>
                  <a:pt x="320455" y="455578"/>
                  <a:pt x="299603" y="416826"/>
                </a:cubicBezTo>
                <a:cubicBezTo>
                  <a:pt x="269812" y="361461"/>
                  <a:pt x="220919" y="328947"/>
                  <a:pt x="169062" y="330019"/>
                </a:cubicBezTo>
                <a:lnTo>
                  <a:pt x="169061" y="329871"/>
                </a:lnTo>
                <a:lnTo>
                  <a:pt x="0" y="32987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084" name="Google Shape;1084;p75"/>
          <p:cNvSpPr/>
          <p:nvPr/>
        </p:nvSpPr>
        <p:spPr>
          <a:xfrm>
            <a:off x="241256" y="1073273"/>
            <a:ext cx="8644779" cy="2578872"/>
          </a:xfrm>
          <a:custGeom>
            <a:rect b="b" l="l" r="r" t="t"/>
            <a:pathLst>
              <a:path extrusionOk="0" h="3438496" w="11526372">
                <a:moveTo>
                  <a:pt x="10794549" y="0"/>
                </a:moveTo>
                <a:lnTo>
                  <a:pt x="11037861" y="0"/>
                </a:lnTo>
                <a:lnTo>
                  <a:pt x="11037861" y="352"/>
                </a:lnTo>
                <a:lnTo>
                  <a:pt x="11085948" y="2613"/>
                </a:lnTo>
                <a:cubicBezTo>
                  <a:pt x="11212168" y="16368"/>
                  <a:pt x="11329358" y="83906"/>
                  <a:pt x="11411499" y="192078"/>
                </a:cubicBezTo>
                <a:cubicBezTo>
                  <a:pt x="11473558" y="273803"/>
                  <a:pt x="11511489" y="373341"/>
                  <a:pt x="11521582" y="477599"/>
                </a:cubicBezTo>
                <a:lnTo>
                  <a:pt x="11521944" y="534029"/>
                </a:lnTo>
                <a:lnTo>
                  <a:pt x="11524303" y="534029"/>
                </a:lnTo>
                <a:lnTo>
                  <a:pt x="11524303" y="777340"/>
                </a:lnTo>
                <a:lnTo>
                  <a:pt x="11524302" y="777340"/>
                </a:lnTo>
                <a:lnTo>
                  <a:pt x="11524302" y="945154"/>
                </a:lnTo>
                <a:lnTo>
                  <a:pt x="11524302" y="951881"/>
                </a:lnTo>
                <a:lnTo>
                  <a:pt x="11524302" y="1188466"/>
                </a:lnTo>
                <a:lnTo>
                  <a:pt x="11523950" y="1188466"/>
                </a:lnTo>
                <a:lnTo>
                  <a:pt x="11521690" y="1236553"/>
                </a:lnTo>
                <a:cubicBezTo>
                  <a:pt x="11507934" y="1362773"/>
                  <a:pt x="11440396" y="1479964"/>
                  <a:pt x="11332225" y="1562105"/>
                </a:cubicBezTo>
                <a:cubicBezTo>
                  <a:pt x="11250499" y="1624163"/>
                  <a:pt x="11150961" y="1662094"/>
                  <a:pt x="11046703" y="1672187"/>
                </a:cubicBezTo>
                <a:lnTo>
                  <a:pt x="10990274" y="1672549"/>
                </a:lnTo>
                <a:lnTo>
                  <a:pt x="10990274" y="1674908"/>
                </a:lnTo>
                <a:lnTo>
                  <a:pt x="10794550" y="1674908"/>
                </a:lnTo>
                <a:lnTo>
                  <a:pt x="10794550" y="1676794"/>
                </a:lnTo>
                <a:lnTo>
                  <a:pt x="1954933" y="1676794"/>
                </a:lnTo>
                <a:lnTo>
                  <a:pt x="1954933" y="1677256"/>
                </a:lnTo>
                <a:lnTo>
                  <a:pt x="1727434" y="1677256"/>
                </a:lnTo>
                <a:lnTo>
                  <a:pt x="1727374" y="1677845"/>
                </a:lnTo>
                <a:cubicBezTo>
                  <a:pt x="1680174" y="1675042"/>
                  <a:pt x="1633171" y="1684913"/>
                  <a:pt x="1594420" y="1705764"/>
                </a:cubicBezTo>
                <a:cubicBezTo>
                  <a:pt x="1539054" y="1735555"/>
                  <a:pt x="1506540" y="1784448"/>
                  <a:pt x="1507612" y="1836305"/>
                </a:cubicBezTo>
                <a:lnTo>
                  <a:pt x="1507464" y="1836307"/>
                </a:lnTo>
                <a:lnTo>
                  <a:pt x="1507464" y="2077139"/>
                </a:lnTo>
                <a:lnTo>
                  <a:pt x="1507085" y="2077139"/>
                </a:lnTo>
                <a:lnTo>
                  <a:pt x="1507085" y="2677489"/>
                </a:lnTo>
                <a:lnTo>
                  <a:pt x="1505601" y="2677489"/>
                </a:lnTo>
                <a:lnTo>
                  <a:pt x="1505601" y="2887088"/>
                </a:lnTo>
                <a:lnTo>
                  <a:pt x="1506190" y="2887147"/>
                </a:lnTo>
                <a:cubicBezTo>
                  <a:pt x="1503387" y="2934348"/>
                  <a:pt x="1513257" y="2981351"/>
                  <a:pt x="1534109" y="3020102"/>
                </a:cubicBezTo>
                <a:cubicBezTo>
                  <a:pt x="1563900" y="3075468"/>
                  <a:pt x="1612793" y="3107981"/>
                  <a:pt x="1664650" y="3106910"/>
                </a:cubicBezTo>
                <a:lnTo>
                  <a:pt x="1664652" y="3107057"/>
                </a:lnTo>
                <a:lnTo>
                  <a:pt x="1716707" y="3107057"/>
                </a:lnTo>
                <a:lnTo>
                  <a:pt x="1716707" y="3105587"/>
                </a:lnTo>
                <a:lnTo>
                  <a:pt x="7341434" y="3105587"/>
                </a:lnTo>
                <a:lnTo>
                  <a:pt x="7584746" y="3105587"/>
                </a:lnTo>
                <a:lnTo>
                  <a:pt x="11325542" y="3105587"/>
                </a:lnTo>
                <a:lnTo>
                  <a:pt x="11325542" y="3108609"/>
                </a:lnTo>
                <a:lnTo>
                  <a:pt x="11361442" y="3108609"/>
                </a:lnTo>
                <a:lnTo>
                  <a:pt x="11526372" y="3273540"/>
                </a:lnTo>
                <a:lnTo>
                  <a:pt x="11361442" y="3438470"/>
                </a:lnTo>
                <a:lnTo>
                  <a:pt x="11159426" y="3438470"/>
                </a:lnTo>
                <a:lnTo>
                  <a:pt x="11162448" y="3435448"/>
                </a:lnTo>
                <a:lnTo>
                  <a:pt x="8033730" y="3435448"/>
                </a:lnTo>
                <a:lnTo>
                  <a:pt x="8034447" y="3438496"/>
                </a:lnTo>
                <a:lnTo>
                  <a:pt x="7602935" y="3438496"/>
                </a:lnTo>
                <a:lnTo>
                  <a:pt x="7582268" y="3435606"/>
                </a:lnTo>
                <a:lnTo>
                  <a:pt x="7582267" y="3435458"/>
                </a:lnTo>
                <a:lnTo>
                  <a:pt x="7341434" y="3435458"/>
                </a:lnTo>
                <a:lnTo>
                  <a:pt x="7341434" y="3435448"/>
                </a:lnTo>
                <a:lnTo>
                  <a:pt x="1905484" y="3435448"/>
                </a:lnTo>
                <a:lnTo>
                  <a:pt x="1905484" y="3436928"/>
                </a:lnTo>
                <a:lnTo>
                  <a:pt x="1662172" y="3436928"/>
                </a:lnTo>
                <a:lnTo>
                  <a:pt x="1662172" y="3436576"/>
                </a:lnTo>
                <a:lnTo>
                  <a:pt x="1614085" y="3434316"/>
                </a:lnTo>
                <a:cubicBezTo>
                  <a:pt x="1487865" y="3420560"/>
                  <a:pt x="1370675" y="3353023"/>
                  <a:pt x="1288534" y="3244851"/>
                </a:cubicBezTo>
                <a:cubicBezTo>
                  <a:pt x="1226475" y="3163125"/>
                  <a:pt x="1188544" y="3063588"/>
                  <a:pt x="1178451" y="2959329"/>
                </a:cubicBezTo>
                <a:lnTo>
                  <a:pt x="1178089" y="2902900"/>
                </a:lnTo>
                <a:lnTo>
                  <a:pt x="1175730" y="2902900"/>
                </a:lnTo>
                <a:lnTo>
                  <a:pt x="1175730" y="2659588"/>
                </a:lnTo>
                <a:lnTo>
                  <a:pt x="1178823" y="2659588"/>
                </a:lnTo>
                <a:lnTo>
                  <a:pt x="1178823" y="2077139"/>
                </a:lnTo>
                <a:lnTo>
                  <a:pt x="1177594" y="2077139"/>
                </a:lnTo>
                <a:lnTo>
                  <a:pt x="1177594" y="1833827"/>
                </a:lnTo>
                <a:lnTo>
                  <a:pt x="1177945" y="1833827"/>
                </a:lnTo>
                <a:lnTo>
                  <a:pt x="1180206" y="1785740"/>
                </a:lnTo>
                <a:cubicBezTo>
                  <a:pt x="1193962" y="1659520"/>
                  <a:pt x="1261499" y="1542330"/>
                  <a:pt x="1369671" y="1460189"/>
                </a:cubicBezTo>
                <a:cubicBezTo>
                  <a:pt x="1451396" y="1398130"/>
                  <a:pt x="1550934" y="1360199"/>
                  <a:pt x="1655192" y="1350107"/>
                </a:cubicBezTo>
                <a:lnTo>
                  <a:pt x="1711622" y="1349744"/>
                </a:lnTo>
                <a:lnTo>
                  <a:pt x="1711622" y="1347385"/>
                </a:lnTo>
                <a:lnTo>
                  <a:pt x="1905486" y="1347385"/>
                </a:lnTo>
                <a:lnTo>
                  <a:pt x="1905486" y="1346933"/>
                </a:lnTo>
                <a:lnTo>
                  <a:pt x="10746962" y="1346933"/>
                </a:lnTo>
                <a:lnTo>
                  <a:pt x="10746962" y="1345037"/>
                </a:lnTo>
                <a:lnTo>
                  <a:pt x="10974461" y="1345037"/>
                </a:lnTo>
                <a:lnTo>
                  <a:pt x="10974521" y="1344448"/>
                </a:lnTo>
                <a:cubicBezTo>
                  <a:pt x="11021722" y="1347251"/>
                  <a:pt x="11068724" y="1337381"/>
                  <a:pt x="11107476" y="1316529"/>
                </a:cubicBezTo>
                <a:cubicBezTo>
                  <a:pt x="11162841" y="1286738"/>
                  <a:pt x="11195355" y="1237845"/>
                  <a:pt x="11194284" y="1185988"/>
                </a:cubicBezTo>
                <a:lnTo>
                  <a:pt x="11194431" y="1185987"/>
                </a:lnTo>
                <a:lnTo>
                  <a:pt x="11194431" y="945154"/>
                </a:lnTo>
                <a:lnTo>
                  <a:pt x="11196040" y="945154"/>
                </a:lnTo>
                <a:lnTo>
                  <a:pt x="11196040" y="777340"/>
                </a:lnTo>
                <a:lnTo>
                  <a:pt x="11194432" y="777340"/>
                </a:lnTo>
                <a:lnTo>
                  <a:pt x="11194432" y="549841"/>
                </a:lnTo>
                <a:lnTo>
                  <a:pt x="11193843" y="549781"/>
                </a:lnTo>
                <a:cubicBezTo>
                  <a:pt x="11196646" y="502581"/>
                  <a:pt x="11186776" y="455578"/>
                  <a:pt x="11165924" y="416827"/>
                </a:cubicBezTo>
                <a:cubicBezTo>
                  <a:pt x="11136133" y="361461"/>
                  <a:pt x="11087240" y="328947"/>
                  <a:pt x="11035383" y="330019"/>
                </a:cubicBezTo>
                <a:lnTo>
                  <a:pt x="11035382" y="329871"/>
                </a:lnTo>
                <a:lnTo>
                  <a:pt x="10794549" y="329871"/>
                </a:lnTo>
                <a:lnTo>
                  <a:pt x="10794549" y="329862"/>
                </a:lnTo>
                <a:lnTo>
                  <a:pt x="214358" y="329862"/>
                </a:lnTo>
                <a:lnTo>
                  <a:pt x="214358" y="329707"/>
                </a:lnTo>
                <a:lnTo>
                  <a:pt x="0" y="329707"/>
                </a:lnTo>
                <a:lnTo>
                  <a:pt x="164131" y="165576"/>
                </a:lnTo>
                <a:lnTo>
                  <a:pt x="0" y="1446"/>
                </a:lnTo>
                <a:lnTo>
                  <a:pt x="214358" y="1446"/>
                </a:lnTo>
                <a:lnTo>
                  <a:pt x="214358" y="1"/>
                </a:lnTo>
                <a:lnTo>
                  <a:pt x="10794549" y="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085" name="Google Shape;1085;p75"/>
          <p:cNvSpPr txBox="1"/>
          <p:nvPr/>
        </p:nvSpPr>
        <p:spPr>
          <a:xfrm>
            <a:off x="1189549" y="470899"/>
            <a:ext cx="1251710" cy="57708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Product Availability is used to display Available to Promise on eCommerce frontend</a:t>
            </a:r>
            <a:endParaRPr b="0" i="0" sz="1100" u="none" cap="none" strike="noStrike">
              <a:solidFill>
                <a:srgbClr val="000000"/>
              </a:solidFill>
              <a:latin typeface="Arial"/>
              <a:ea typeface="Arial"/>
              <a:cs typeface="Arial"/>
              <a:sym typeface="Arial"/>
            </a:endParaRPr>
          </a:p>
        </p:txBody>
      </p:sp>
      <p:sp>
        <p:nvSpPr>
          <p:cNvPr id="1086" name="Google Shape;1086;p75"/>
          <p:cNvSpPr txBox="1"/>
          <p:nvPr/>
        </p:nvSpPr>
        <p:spPr>
          <a:xfrm>
            <a:off x="2593687" y="662946"/>
            <a:ext cx="1634424"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adds product to cart and checks pickup location ETAs</a:t>
            </a:r>
            <a:endParaRPr b="0" i="0" sz="1100" u="none" cap="none" strike="noStrike">
              <a:solidFill>
                <a:srgbClr val="000000"/>
              </a:solidFill>
              <a:latin typeface="Arial"/>
              <a:ea typeface="Arial"/>
              <a:cs typeface="Arial"/>
              <a:sym typeface="Arial"/>
            </a:endParaRPr>
          </a:p>
        </p:txBody>
      </p:sp>
      <p:sp>
        <p:nvSpPr>
          <p:cNvPr id="1087" name="Google Shape;1087;p75"/>
          <p:cNvSpPr/>
          <p:nvPr/>
        </p:nvSpPr>
        <p:spPr>
          <a:xfrm>
            <a:off x="4880665" y="116325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descr="A picture containing toy&#10;&#10;Description automatically generated" id="1088" name="Google Shape;1088;p75"/>
          <p:cNvPicPr preferRelativeResize="0"/>
          <p:nvPr/>
        </p:nvPicPr>
        <p:blipFill rotWithShape="1">
          <a:blip r:embed="rId4">
            <a:alphaModFix/>
          </a:blip>
          <a:srcRect b="0" l="0" r="0" t="0"/>
          <a:stretch/>
        </p:blipFill>
        <p:spPr>
          <a:xfrm>
            <a:off x="5024627" y="249051"/>
            <a:ext cx="392067" cy="540000"/>
          </a:xfrm>
          <a:prstGeom prst="rect">
            <a:avLst/>
          </a:prstGeom>
          <a:noFill/>
          <a:ln>
            <a:noFill/>
          </a:ln>
        </p:spPr>
      </p:pic>
      <p:sp>
        <p:nvSpPr>
          <p:cNvPr id="1089" name="Google Shape;1089;p75"/>
          <p:cNvSpPr txBox="1"/>
          <p:nvPr/>
        </p:nvSpPr>
        <p:spPr>
          <a:xfrm>
            <a:off x="4906031" y="742951"/>
            <a:ext cx="994551"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selects pickup location</a:t>
            </a:r>
            <a:endParaRPr b="0" i="0" sz="1100" u="none" cap="none" strike="noStrike">
              <a:solidFill>
                <a:srgbClr val="000000"/>
              </a:solidFill>
              <a:latin typeface="Arial"/>
              <a:ea typeface="Arial"/>
              <a:cs typeface="Arial"/>
              <a:sym typeface="Arial"/>
            </a:endParaRPr>
          </a:p>
        </p:txBody>
      </p:sp>
      <p:sp>
        <p:nvSpPr>
          <p:cNvPr id="1090" name="Google Shape;1090;p75"/>
          <p:cNvSpPr txBox="1"/>
          <p:nvPr/>
        </p:nvSpPr>
        <p:spPr>
          <a:xfrm>
            <a:off x="5993805" y="750243"/>
            <a:ext cx="1342144"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places order, order created in Console</a:t>
            </a:r>
            <a:endParaRPr b="0" i="0" sz="1100" u="none" cap="none" strike="noStrike">
              <a:solidFill>
                <a:srgbClr val="000000"/>
              </a:solidFill>
              <a:latin typeface="Arial"/>
              <a:ea typeface="Arial"/>
              <a:cs typeface="Arial"/>
              <a:sym typeface="Arial"/>
            </a:endParaRPr>
          </a:p>
        </p:txBody>
      </p:sp>
      <p:grpSp>
        <p:nvGrpSpPr>
          <p:cNvPr id="1091" name="Google Shape;1091;p75"/>
          <p:cNvGrpSpPr/>
          <p:nvPr/>
        </p:nvGrpSpPr>
        <p:grpSpPr>
          <a:xfrm>
            <a:off x="6222862" y="234511"/>
            <a:ext cx="732626" cy="540000"/>
            <a:chOff x="7290275" y="461886"/>
            <a:chExt cx="976834" cy="720000"/>
          </a:xfrm>
        </p:grpSpPr>
        <p:pic>
          <p:nvPicPr>
            <p:cNvPr descr="A picture containing toy&#10;&#10;Description automatically generated" id="1092" name="Google Shape;1092;p75"/>
            <p:cNvPicPr preferRelativeResize="0"/>
            <p:nvPr/>
          </p:nvPicPr>
          <p:blipFill rotWithShape="1">
            <a:blip r:embed="rId4">
              <a:alphaModFix/>
            </a:blip>
            <a:srcRect b="0" l="0" r="0" t="0"/>
            <a:stretch/>
          </p:blipFill>
          <p:spPr>
            <a:xfrm>
              <a:off x="7290275" y="461886"/>
              <a:ext cx="522756" cy="720000"/>
            </a:xfrm>
            <a:prstGeom prst="rect">
              <a:avLst/>
            </a:prstGeom>
            <a:noFill/>
            <a:ln>
              <a:noFill/>
            </a:ln>
          </p:spPr>
        </p:pic>
        <p:pic>
          <p:nvPicPr>
            <p:cNvPr descr="A screenshot of a social media post&#10;&#10;Description automatically generated" id="1093" name="Google Shape;1093;p75"/>
            <p:cNvPicPr preferRelativeResize="0"/>
            <p:nvPr/>
          </p:nvPicPr>
          <p:blipFill rotWithShape="1">
            <a:blip r:embed="rId5">
              <a:alphaModFix/>
            </a:blip>
            <a:srcRect b="0" l="0" r="0" t="0"/>
            <a:stretch/>
          </p:blipFill>
          <p:spPr>
            <a:xfrm>
              <a:off x="7765432" y="659886"/>
              <a:ext cx="501677" cy="324000"/>
            </a:xfrm>
            <a:prstGeom prst="rect">
              <a:avLst/>
            </a:prstGeom>
            <a:noFill/>
            <a:ln>
              <a:noFill/>
            </a:ln>
          </p:spPr>
        </p:pic>
      </p:grpSp>
      <p:pic>
        <p:nvPicPr>
          <p:cNvPr descr="A picture containing toy&#10;&#10;Description automatically generated" id="1094" name="Google Shape;1094;p75"/>
          <p:cNvPicPr preferRelativeResize="0"/>
          <p:nvPr/>
        </p:nvPicPr>
        <p:blipFill rotWithShape="1">
          <a:blip r:embed="rId4">
            <a:alphaModFix/>
          </a:blip>
          <a:srcRect b="0" l="0" r="0" t="0"/>
          <a:stretch/>
        </p:blipFill>
        <p:spPr>
          <a:xfrm>
            <a:off x="3103316" y="149988"/>
            <a:ext cx="392067" cy="540000"/>
          </a:xfrm>
          <a:prstGeom prst="rect">
            <a:avLst/>
          </a:prstGeom>
          <a:noFill/>
          <a:ln>
            <a:noFill/>
          </a:ln>
        </p:spPr>
      </p:pic>
      <p:sp>
        <p:nvSpPr>
          <p:cNvPr id="1095" name="Google Shape;1095;p75"/>
          <p:cNvSpPr/>
          <p:nvPr/>
        </p:nvSpPr>
        <p:spPr>
          <a:xfrm>
            <a:off x="1306499" y="1110920"/>
            <a:ext cx="1122789" cy="171771"/>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1096" name="Google Shape;1096;p75"/>
          <p:cNvSpPr/>
          <p:nvPr/>
        </p:nvSpPr>
        <p:spPr>
          <a:xfrm>
            <a:off x="3659180" y="1105576"/>
            <a:ext cx="1069848" cy="164592"/>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1097" name="Google Shape;1097;p75"/>
          <p:cNvSpPr txBox="1"/>
          <p:nvPr/>
        </p:nvSpPr>
        <p:spPr>
          <a:xfrm>
            <a:off x="7374661" y="487107"/>
            <a:ext cx="1163516" cy="57708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Distributed Order Management checks fulfillment availability via Global Inventory</a:t>
            </a:r>
            <a:endParaRPr b="0" i="0" sz="1100" u="none" cap="none" strike="noStrike">
              <a:solidFill>
                <a:srgbClr val="000000"/>
              </a:solidFill>
              <a:latin typeface="Arial"/>
              <a:ea typeface="Arial"/>
              <a:cs typeface="Arial"/>
              <a:sym typeface="Arial"/>
            </a:endParaRPr>
          </a:p>
        </p:txBody>
      </p:sp>
      <p:sp>
        <p:nvSpPr>
          <p:cNvPr id="1098" name="Google Shape;1098;p75"/>
          <p:cNvSpPr/>
          <p:nvPr/>
        </p:nvSpPr>
        <p:spPr>
          <a:xfrm>
            <a:off x="5947638" y="1161962"/>
            <a:ext cx="81000" cy="82296"/>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099" name="Google Shape;1099;p75"/>
          <p:cNvSpPr txBox="1"/>
          <p:nvPr/>
        </p:nvSpPr>
        <p:spPr>
          <a:xfrm>
            <a:off x="-8189" y="2788931"/>
            <a:ext cx="1123844"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Order marked ‘Ready for Collection’ in Console</a:t>
            </a:r>
            <a:endParaRPr b="0" i="0" sz="1100" u="none" cap="none" strike="noStrike">
              <a:solidFill>
                <a:srgbClr val="000000"/>
              </a:solidFill>
              <a:latin typeface="Arial"/>
              <a:ea typeface="Arial"/>
              <a:cs typeface="Arial"/>
              <a:sym typeface="Arial"/>
            </a:endParaRPr>
          </a:p>
        </p:txBody>
      </p:sp>
      <p:pic>
        <p:nvPicPr>
          <p:cNvPr descr="A picture containing toy&#10;&#10;Description automatically generated" id="1100" name="Google Shape;1100;p75"/>
          <p:cNvPicPr preferRelativeResize="0"/>
          <p:nvPr/>
        </p:nvPicPr>
        <p:blipFill rotWithShape="1">
          <a:blip r:embed="rId4">
            <a:alphaModFix/>
          </a:blip>
          <a:srcRect b="0" l="0" r="0" t="0"/>
          <a:stretch/>
        </p:blipFill>
        <p:spPr>
          <a:xfrm>
            <a:off x="1880780" y="3940409"/>
            <a:ext cx="392067" cy="540000"/>
          </a:xfrm>
          <a:prstGeom prst="rect">
            <a:avLst/>
          </a:prstGeom>
          <a:noFill/>
          <a:ln>
            <a:noFill/>
          </a:ln>
        </p:spPr>
      </p:pic>
      <p:sp>
        <p:nvSpPr>
          <p:cNvPr id="1101" name="Google Shape;1101;p75"/>
          <p:cNvSpPr txBox="1"/>
          <p:nvPr/>
        </p:nvSpPr>
        <p:spPr>
          <a:xfrm>
            <a:off x="1563272" y="3656399"/>
            <a:ext cx="1027083"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receives notification</a:t>
            </a:r>
            <a:endParaRPr b="0" i="0" sz="1100" u="none" cap="none" strike="noStrike">
              <a:solidFill>
                <a:srgbClr val="000000"/>
              </a:solidFill>
              <a:latin typeface="Arial"/>
              <a:ea typeface="Arial"/>
              <a:cs typeface="Arial"/>
              <a:sym typeface="Arial"/>
            </a:endParaRPr>
          </a:p>
        </p:txBody>
      </p:sp>
      <p:sp>
        <p:nvSpPr>
          <p:cNvPr id="1102" name="Google Shape;1102;p75"/>
          <p:cNvSpPr txBox="1"/>
          <p:nvPr/>
        </p:nvSpPr>
        <p:spPr>
          <a:xfrm>
            <a:off x="2563348" y="3657726"/>
            <a:ext cx="999656" cy="323165"/>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arrives in-store to collect</a:t>
            </a:r>
            <a:endParaRPr b="0" i="0" sz="1100" u="none" cap="none" strike="noStrike">
              <a:solidFill>
                <a:srgbClr val="000000"/>
              </a:solidFill>
              <a:latin typeface="Arial"/>
              <a:ea typeface="Arial"/>
              <a:cs typeface="Arial"/>
              <a:sym typeface="Arial"/>
            </a:endParaRPr>
          </a:p>
        </p:txBody>
      </p:sp>
      <p:pic>
        <p:nvPicPr>
          <p:cNvPr descr="A picture containing toy&#10;&#10;Description automatically generated" id="1103" name="Google Shape;1103;p75"/>
          <p:cNvPicPr preferRelativeResize="0"/>
          <p:nvPr/>
        </p:nvPicPr>
        <p:blipFill rotWithShape="1">
          <a:blip r:embed="rId4">
            <a:alphaModFix/>
          </a:blip>
          <a:srcRect b="0" l="0" r="0" t="0"/>
          <a:stretch/>
        </p:blipFill>
        <p:spPr>
          <a:xfrm>
            <a:off x="2804029" y="3945464"/>
            <a:ext cx="392067" cy="540000"/>
          </a:xfrm>
          <a:prstGeom prst="rect">
            <a:avLst/>
          </a:prstGeom>
          <a:noFill/>
          <a:ln>
            <a:noFill/>
          </a:ln>
        </p:spPr>
      </p:pic>
      <p:sp>
        <p:nvSpPr>
          <p:cNvPr id="1104" name="Google Shape;1104;p75"/>
          <p:cNvSpPr txBox="1"/>
          <p:nvPr/>
        </p:nvSpPr>
        <p:spPr>
          <a:xfrm>
            <a:off x="3662793" y="3655052"/>
            <a:ext cx="1354036"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Store associate identifies customer and marks Article as collected</a:t>
            </a:r>
            <a:endParaRPr b="0" i="0" sz="1100" u="none" cap="none" strike="noStrike">
              <a:solidFill>
                <a:srgbClr val="000000"/>
              </a:solidFill>
              <a:latin typeface="Arial"/>
              <a:ea typeface="Arial"/>
              <a:cs typeface="Arial"/>
              <a:sym typeface="Arial"/>
            </a:endParaRPr>
          </a:p>
        </p:txBody>
      </p:sp>
      <p:sp>
        <p:nvSpPr>
          <p:cNvPr id="1105" name="Google Shape;1105;p75"/>
          <p:cNvSpPr/>
          <p:nvPr/>
        </p:nvSpPr>
        <p:spPr>
          <a:xfrm>
            <a:off x="7368840" y="2163011"/>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06" name="Google Shape;1106;p75"/>
          <p:cNvSpPr txBox="1"/>
          <p:nvPr/>
        </p:nvSpPr>
        <p:spPr>
          <a:xfrm>
            <a:off x="5458388" y="4050494"/>
            <a:ext cx="923673"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Order is completed </a:t>
            </a:r>
            <a:br>
              <a:rPr b="0" i="0" lang="en-GB" sz="800" u="none" cap="none" strike="noStrike">
                <a:solidFill>
                  <a:srgbClr val="6B7279"/>
                </a:solidFill>
                <a:latin typeface="Lato Light"/>
                <a:ea typeface="Lato Light"/>
                <a:cs typeface="Lato Light"/>
                <a:sym typeface="Lato Light"/>
              </a:rPr>
            </a:br>
            <a:r>
              <a:rPr b="0" i="0" lang="en-GB" sz="800" u="none" cap="none" strike="noStrike">
                <a:solidFill>
                  <a:srgbClr val="6B7279"/>
                </a:solidFill>
                <a:latin typeface="Lato Light"/>
                <a:ea typeface="Lato Light"/>
                <a:cs typeface="Lato Light"/>
                <a:sym typeface="Lato Light"/>
              </a:rPr>
              <a:t>in Console</a:t>
            </a:r>
            <a:endParaRPr b="0" i="0" sz="1100" u="none" cap="none" strike="noStrike">
              <a:solidFill>
                <a:srgbClr val="000000"/>
              </a:solidFill>
              <a:latin typeface="Arial"/>
              <a:ea typeface="Arial"/>
              <a:cs typeface="Arial"/>
              <a:sym typeface="Arial"/>
            </a:endParaRPr>
          </a:p>
        </p:txBody>
      </p:sp>
      <p:sp>
        <p:nvSpPr>
          <p:cNvPr id="1107" name="Google Shape;1107;p75"/>
          <p:cNvSpPr/>
          <p:nvPr/>
        </p:nvSpPr>
        <p:spPr>
          <a:xfrm>
            <a:off x="1200213" y="2995267"/>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08" name="Google Shape;1108;p75"/>
          <p:cNvSpPr/>
          <p:nvPr/>
        </p:nvSpPr>
        <p:spPr>
          <a:xfrm>
            <a:off x="1552385" y="348353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09" name="Google Shape;1109;p75"/>
          <p:cNvSpPr/>
          <p:nvPr/>
        </p:nvSpPr>
        <p:spPr>
          <a:xfrm>
            <a:off x="2517066" y="348353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10" name="Google Shape;1110;p75"/>
          <p:cNvSpPr/>
          <p:nvPr/>
        </p:nvSpPr>
        <p:spPr>
          <a:xfrm>
            <a:off x="3645949" y="348353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descr="A screenshot of a social media post&#10;&#10;Description automatically generated" id="1111" name="Google Shape;1111;p75"/>
          <p:cNvPicPr preferRelativeResize="0"/>
          <p:nvPr/>
        </p:nvPicPr>
        <p:blipFill rotWithShape="1">
          <a:blip r:embed="rId5">
            <a:alphaModFix/>
          </a:blip>
          <a:srcRect b="0" l="0" r="0" t="0"/>
          <a:stretch/>
        </p:blipFill>
        <p:spPr>
          <a:xfrm>
            <a:off x="6023037" y="4192087"/>
            <a:ext cx="376258" cy="243000"/>
          </a:xfrm>
          <a:prstGeom prst="rect">
            <a:avLst/>
          </a:prstGeom>
          <a:noFill/>
          <a:ln>
            <a:noFill/>
          </a:ln>
        </p:spPr>
      </p:pic>
      <p:sp>
        <p:nvSpPr>
          <p:cNvPr id="1112" name="Google Shape;1112;p75"/>
          <p:cNvSpPr/>
          <p:nvPr/>
        </p:nvSpPr>
        <p:spPr>
          <a:xfrm>
            <a:off x="1162493" y="115563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nvGrpSpPr>
          <p:cNvPr id="1113" name="Google Shape;1113;p75"/>
          <p:cNvGrpSpPr/>
          <p:nvPr/>
        </p:nvGrpSpPr>
        <p:grpSpPr>
          <a:xfrm>
            <a:off x="3956760" y="4058977"/>
            <a:ext cx="780053" cy="540000"/>
            <a:chOff x="3255692" y="5666110"/>
            <a:chExt cx="1040071" cy="720000"/>
          </a:xfrm>
        </p:grpSpPr>
        <p:pic>
          <p:nvPicPr>
            <p:cNvPr descr="A close up of a toy&#10;&#10;Description automatically generated" id="1114" name="Google Shape;1114;p75"/>
            <p:cNvPicPr preferRelativeResize="0"/>
            <p:nvPr/>
          </p:nvPicPr>
          <p:blipFill rotWithShape="1">
            <a:blip r:embed="rId6">
              <a:alphaModFix/>
            </a:blip>
            <a:srcRect b="0" l="0" r="0" t="0"/>
            <a:stretch/>
          </p:blipFill>
          <p:spPr>
            <a:xfrm>
              <a:off x="3583461" y="5666110"/>
              <a:ext cx="522756" cy="720000"/>
            </a:xfrm>
            <a:prstGeom prst="rect">
              <a:avLst/>
            </a:prstGeom>
            <a:noFill/>
            <a:ln>
              <a:noFill/>
            </a:ln>
          </p:spPr>
        </p:pic>
        <p:pic>
          <p:nvPicPr>
            <p:cNvPr id="1115" name="Google Shape;1115;p75"/>
            <p:cNvPicPr preferRelativeResize="0"/>
            <p:nvPr/>
          </p:nvPicPr>
          <p:blipFill rotWithShape="1">
            <a:blip r:embed="rId7">
              <a:alphaModFix/>
            </a:blip>
            <a:srcRect b="0" l="0" r="0" t="0"/>
            <a:stretch/>
          </p:blipFill>
          <p:spPr>
            <a:xfrm>
              <a:off x="4047363" y="5864110"/>
              <a:ext cx="248400" cy="324000"/>
            </a:xfrm>
            <a:prstGeom prst="rect">
              <a:avLst/>
            </a:prstGeom>
            <a:noFill/>
            <a:ln>
              <a:noFill/>
            </a:ln>
          </p:spPr>
        </p:pic>
        <p:pic>
          <p:nvPicPr>
            <p:cNvPr descr="A picture containing toy&#10;&#10;Description automatically generated" id="1116" name="Google Shape;1116;p75"/>
            <p:cNvPicPr preferRelativeResize="0"/>
            <p:nvPr/>
          </p:nvPicPr>
          <p:blipFill rotWithShape="1">
            <a:blip r:embed="rId4">
              <a:alphaModFix/>
            </a:blip>
            <a:srcRect b="0" l="0" r="0" t="0"/>
            <a:stretch/>
          </p:blipFill>
          <p:spPr>
            <a:xfrm>
              <a:off x="3255692" y="5666110"/>
              <a:ext cx="522756" cy="720000"/>
            </a:xfrm>
            <a:prstGeom prst="rect">
              <a:avLst/>
            </a:prstGeom>
            <a:noFill/>
            <a:ln>
              <a:noFill/>
            </a:ln>
          </p:spPr>
        </p:pic>
      </p:grpSp>
      <p:sp>
        <p:nvSpPr>
          <p:cNvPr id="1117" name="Google Shape;1117;p75"/>
          <p:cNvSpPr/>
          <p:nvPr/>
        </p:nvSpPr>
        <p:spPr>
          <a:xfrm>
            <a:off x="7326905" y="1154386"/>
            <a:ext cx="82296"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18" name="Google Shape;1118;p75"/>
          <p:cNvSpPr/>
          <p:nvPr/>
        </p:nvSpPr>
        <p:spPr>
          <a:xfrm>
            <a:off x="7470302" y="1105172"/>
            <a:ext cx="1069848" cy="164592"/>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pic>
        <p:nvPicPr>
          <p:cNvPr id="1119" name="Google Shape;1119;p75"/>
          <p:cNvPicPr preferRelativeResize="0"/>
          <p:nvPr/>
        </p:nvPicPr>
        <p:blipFill rotWithShape="1">
          <a:blip r:embed="rId8">
            <a:alphaModFix/>
          </a:blip>
          <a:srcRect b="0" l="0" r="0" t="0"/>
          <a:stretch/>
        </p:blipFill>
        <p:spPr>
          <a:xfrm>
            <a:off x="1813193" y="3181757"/>
            <a:ext cx="379929" cy="470388"/>
          </a:xfrm>
          <a:prstGeom prst="rect">
            <a:avLst/>
          </a:prstGeom>
          <a:noFill/>
          <a:ln>
            <a:noFill/>
          </a:ln>
        </p:spPr>
      </p:pic>
      <p:cxnSp>
        <p:nvCxnSpPr>
          <p:cNvPr id="1120" name="Google Shape;1120;p75"/>
          <p:cNvCxnSpPr>
            <a:stCxn id="1094" idx="3"/>
            <a:endCxn id="1096" idx="0"/>
          </p:cNvCxnSpPr>
          <p:nvPr/>
        </p:nvCxnSpPr>
        <p:spPr>
          <a:xfrm>
            <a:off x="3495383" y="419988"/>
            <a:ext cx="698700" cy="685500"/>
          </a:xfrm>
          <a:prstGeom prst="bentConnector2">
            <a:avLst/>
          </a:prstGeom>
          <a:noFill/>
          <a:ln cap="flat" cmpd="sng" w="9525">
            <a:solidFill>
              <a:srgbClr val="0077C8"/>
            </a:solidFill>
            <a:prstDash val="solid"/>
            <a:round/>
            <a:headEnd len="med" w="med" type="oval"/>
            <a:tailEnd len="med" w="med" type="oval"/>
          </a:ln>
        </p:spPr>
      </p:cxnSp>
      <p:sp>
        <p:nvSpPr>
          <p:cNvPr id="1121" name="Google Shape;1121;p75"/>
          <p:cNvSpPr/>
          <p:nvPr/>
        </p:nvSpPr>
        <p:spPr>
          <a:xfrm>
            <a:off x="3756088" y="419920"/>
            <a:ext cx="964495" cy="165975"/>
          </a:xfrm>
          <a:prstGeom prst="roundRect">
            <a:avLst>
              <a:gd fmla="val 50000" name="adj"/>
            </a:avLst>
          </a:prstGeom>
          <a:solidFill>
            <a:schemeClr val="lt1"/>
          </a:solidFill>
          <a:ln cap="flat" cmpd="sng" w="9525">
            <a:solidFill>
              <a:srgbClr val="0077C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Available to Sell</a:t>
            </a:r>
            <a:endParaRPr b="0" i="0" sz="1100" u="none" cap="none" strike="noStrike">
              <a:solidFill>
                <a:srgbClr val="000000"/>
              </a:solidFill>
              <a:latin typeface="Arial"/>
              <a:ea typeface="Arial"/>
              <a:cs typeface="Arial"/>
              <a:sym typeface="Arial"/>
            </a:endParaRPr>
          </a:p>
        </p:txBody>
      </p:sp>
      <p:pic>
        <p:nvPicPr>
          <p:cNvPr descr="A picture containing clock, object, gauge&#10;&#10;Description automatically generated" id="1122" name="Google Shape;1122;p75"/>
          <p:cNvPicPr preferRelativeResize="0"/>
          <p:nvPr/>
        </p:nvPicPr>
        <p:blipFill rotWithShape="1">
          <a:blip r:embed="rId9">
            <a:alphaModFix/>
          </a:blip>
          <a:srcRect b="0" l="0" r="0" t="0"/>
          <a:stretch/>
        </p:blipFill>
        <p:spPr>
          <a:xfrm>
            <a:off x="2793774" y="1174260"/>
            <a:ext cx="398903" cy="398903"/>
          </a:xfrm>
          <a:prstGeom prst="rect">
            <a:avLst/>
          </a:prstGeom>
          <a:noFill/>
          <a:ln>
            <a:noFill/>
          </a:ln>
        </p:spPr>
      </p:pic>
      <p:pic>
        <p:nvPicPr>
          <p:cNvPr id="1123" name="Google Shape;1123;p75"/>
          <p:cNvPicPr preferRelativeResize="0"/>
          <p:nvPr/>
        </p:nvPicPr>
        <p:blipFill rotWithShape="1">
          <a:blip r:embed="rId10">
            <a:alphaModFix/>
          </a:blip>
          <a:srcRect b="0" l="0" r="0" t="0"/>
          <a:stretch/>
        </p:blipFill>
        <p:spPr>
          <a:xfrm>
            <a:off x="400555" y="634852"/>
            <a:ext cx="578492" cy="857933"/>
          </a:xfrm>
          <a:prstGeom prst="rect">
            <a:avLst/>
          </a:prstGeom>
          <a:noFill/>
          <a:ln>
            <a:noFill/>
          </a:ln>
        </p:spPr>
      </p:pic>
      <p:pic>
        <p:nvPicPr>
          <p:cNvPr id="1124" name="Google Shape;1124;p75"/>
          <p:cNvPicPr preferRelativeResize="0"/>
          <p:nvPr/>
        </p:nvPicPr>
        <p:blipFill rotWithShape="1">
          <a:blip r:embed="rId11">
            <a:alphaModFix/>
          </a:blip>
          <a:srcRect b="0" l="0" r="0" t="0"/>
          <a:stretch/>
        </p:blipFill>
        <p:spPr>
          <a:xfrm>
            <a:off x="8670964" y="1934440"/>
            <a:ext cx="322235" cy="322235"/>
          </a:xfrm>
          <a:prstGeom prst="rect">
            <a:avLst/>
          </a:prstGeom>
          <a:noFill/>
          <a:ln>
            <a:noFill/>
          </a:ln>
        </p:spPr>
      </p:pic>
      <p:sp>
        <p:nvSpPr>
          <p:cNvPr id="1125" name="Google Shape;1125;p75"/>
          <p:cNvSpPr txBox="1"/>
          <p:nvPr/>
        </p:nvSpPr>
        <p:spPr>
          <a:xfrm>
            <a:off x="61893" y="67222"/>
            <a:ext cx="3433490" cy="253916"/>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1200" u="none" cap="none" strike="noStrike">
                <a:solidFill>
                  <a:srgbClr val="981C97"/>
                </a:solidFill>
                <a:latin typeface="Lato"/>
                <a:ea typeface="Lato"/>
                <a:cs typeface="Lato"/>
                <a:sym typeface="Lato"/>
              </a:rPr>
              <a:t>CLICK &amp; COLLECT “Ship-to-Store” </a:t>
            </a:r>
            <a:r>
              <a:rPr b="0" i="0" lang="en-GB" sz="1100" u="none" cap="none" strike="noStrike">
                <a:solidFill>
                  <a:srgbClr val="72246C"/>
                </a:solidFill>
                <a:latin typeface="Lato Light"/>
                <a:ea typeface="Lato Light"/>
                <a:cs typeface="Lato Light"/>
                <a:sym typeface="Lato Light"/>
              </a:rPr>
              <a:t>CUSTOMER JOURNEY</a:t>
            </a:r>
            <a:endParaRPr b="0" i="0" sz="1100" u="none" cap="none" strike="noStrike">
              <a:solidFill>
                <a:srgbClr val="000000"/>
              </a:solidFill>
              <a:latin typeface="Arial"/>
              <a:ea typeface="Arial"/>
              <a:cs typeface="Arial"/>
              <a:sym typeface="Arial"/>
            </a:endParaRPr>
          </a:p>
        </p:txBody>
      </p:sp>
      <p:grpSp>
        <p:nvGrpSpPr>
          <p:cNvPr id="1126" name="Google Shape;1126;p75"/>
          <p:cNvGrpSpPr/>
          <p:nvPr/>
        </p:nvGrpSpPr>
        <p:grpSpPr>
          <a:xfrm>
            <a:off x="147896" y="4058677"/>
            <a:ext cx="908628" cy="243001"/>
            <a:chOff x="488364" y="5062673"/>
            <a:chExt cx="1211505" cy="324000"/>
          </a:xfrm>
        </p:grpSpPr>
        <p:pic>
          <p:nvPicPr>
            <p:cNvPr id="1127" name="Google Shape;1127;p75"/>
            <p:cNvPicPr preferRelativeResize="0"/>
            <p:nvPr/>
          </p:nvPicPr>
          <p:blipFill rotWithShape="1">
            <a:blip r:embed="rId7">
              <a:alphaModFix/>
            </a:blip>
            <a:srcRect b="0" l="0" r="0" t="0"/>
            <a:stretch/>
          </p:blipFill>
          <p:spPr>
            <a:xfrm>
              <a:off x="488364" y="5062673"/>
              <a:ext cx="248400" cy="324000"/>
            </a:xfrm>
            <a:prstGeom prst="rect">
              <a:avLst/>
            </a:prstGeom>
            <a:noFill/>
            <a:ln>
              <a:noFill/>
            </a:ln>
          </p:spPr>
        </p:pic>
        <p:sp>
          <p:nvSpPr>
            <p:cNvPr id="1128" name="Google Shape;1128;p75"/>
            <p:cNvSpPr txBox="1"/>
            <p:nvPr/>
          </p:nvSpPr>
          <p:spPr>
            <a:xfrm>
              <a:off x="737469" y="5101556"/>
              <a:ext cx="9624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595959"/>
                  </a:solidFill>
                  <a:latin typeface="Lato Light"/>
                  <a:ea typeface="Lato Light"/>
                  <a:cs typeface="Lato Light"/>
                  <a:sym typeface="Lato Light"/>
                </a:rPr>
                <a:t>Fluent Store</a:t>
              </a:r>
              <a:endParaRPr b="0" i="0" sz="1100" u="none" cap="none" strike="noStrike">
                <a:solidFill>
                  <a:srgbClr val="000000"/>
                </a:solidFill>
                <a:latin typeface="Arial"/>
                <a:ea typeface="Arial"/>
                <a:cs typeface="Arial"/>
                <a:sym typeface="Arial"/>
              </a:endParaRPr>
            </a:p>
          </p:txBody>
        </p:sp>
      </p:grpSp>
      <p:grpSp>
        <p:nvGrpSpPr>
          <p:cNvPr id="1129" name="Google Shape;1129;p75"/>
          <p:cNvGrpSpPr/>
          <p:nvPr/>
        </p:nvGrpSpPr>
        <p:grpSpPr>
          <a:xfrm>
            <a:off x="114495" y="4362722"/>
            <a:ext cx="1285780" cy="243000"/>
            <a:chOff x="235087" y="5447051"/>
            <a:chExt cx="1714373" cy="324000"/>
          </a:xfrm>
        </p:grpSpPr>
        <p:pic>
          <p:nvPicPr>
            <p:cNvPr descr="A screenshot of a social media post&#10;&#10;Description automatically generated" id="1130" name="Google Shape;1130;p75"/>
            <p:cNvPicPr preferRelativeResize="0"/>
            <p:nvPr/>
          </p:nvPicPr>
          <p:blipFill rotWithShape="1">
            <a:blip r:embed="rId5">
              <a:alphaModFix/>
            </a:blip>
            <a:srcRect b="0" l="0" r="0" t="0"/>
            <a:stretch/>
          </p:blipFill>
          <p:spPr>
            <a:xfrm>
              <a:off x="235087" y="5447051"/>
              <a:ext cx="501677" cy="324000"/>
            </a:xfrm>
            <a:prstGeom prst="rect">
              <a:avLst/>
            </a:prstGeom>
            <a:noFill/>
            <a:ln>
              <a:noFill/>
            </a:ln>
          </p:spPr>
        </p:pic>
        <p:sp>
          <p:nvSpPr>
            <p:cNvPr id="1131" name="Google Shape;1131;p75"/>
            <p:cNvSpPr txBox="1"/>
            <p:nvPr/>
          </p:nvSpPr>
          <p:spPr>
            <a:xfrm>
              <a:off x="717960" y="5476421"/>
              <a:ext cx="12315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CE0F69"/>
                  </a:solidFill>
                  <a:latin typeface="Lato Light"/>
                  <a:ea typeface="Lato Light"/>
                  <a:cs typeface="Lato Light"/>
                  <a:sym typeface="Lato Light"/>
                </a:rPr>
                <a:t>Fluent Console</a:t>
              </a:r>
              <a:endParaRPr b="0" i="0" sz="1100" u="none" cap="none" strike="noStrike">
                <a:solidFill>
                  <a:srgbClr val="000000"/>
                </a:solidFill>
                <a:latin typeface="Arial"/>
                <a:ea typeface="Arial"/>
                <a:cs typeface="Arial"/>
                <a:sym typeface="Arial"/>
              </a:endParaRPr>
            </a:p>
          </p:txBody>
        </p:sp>
      </p:grpSp>
      <p:sp>
        <p:nvSpPr>
          <p:cNvPr id="1132" name="Google Shape;1132;p75"/>
          <p:cNvSpPr/>
          <p:nvPr/>
        </p:nvSpPr>
        <p:spPr>
          <a:xfrm>
            <a:off x="6074023" y="1107357"/>
            <a:ext cx="1069848" cy="164592"/>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grpSp>
        <p:nvGrpSpPr>
          <p:cNvPr id="1133" name="Google Shape;1133;p75"/>
          <p:cNvGrpSpPr/>
          <p:nvPr/>
        </p:nvGrpSpPr>
        <p:grpSpPr>
          <a:xfrm>
            <a:off x="5322446" y="1092097"/>
            <a:ext cx="314241" cy="417182"/>
            <a:chOff x="7203700" y="1531472"/>
            <a:chExt cx="418988" cy="556243"/>
          </a:xfrm>
        </p:grpSpPr>
        <p:sp>
          <p:nvSpPr>
            <p:cNvPr id="1134" name="Google Shape;1134;p75"/>
            <p:cNvSpPr/>
            <p:nvPr/>
          </p:nvSpPr>
          <p:spPr>
            <a:xfrm>
              <a:off x="7276812" y="1602665"/>
              <a:ext cx="272471" cy="2707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descr="A picture containing wheel, transport&#10;&#10;Description automatically generated" id="1135" name="Google Shape;1135;p75"/>
            <p:cNvPicPr preferRelativeResize="0"/>
            <p:nvPr/>
          </p:nvPicPr>
          <p:blipFill rotWithShape="1">
            <a:blip r:embed="rId12">
              <a:alphaModFix/>
            </a:blip>
            <a:srcRect b="0" l="0" r="0" t="0"/>
            <a:stretch/>
          </p:blipFill>
          <p:spPr>
            <a:xfrm>
              <a:off x="7203700" y="1531472"/>
              <a:ext cx="418988" cy="556243"/>
            </a:xfrm>
            <a:prstGeom prst="rect">
              <a:avLst/>
            </a:prstGeom>
            <a:noFill/>
            <a:ln>
              <a:noFill/>
            </a:ln>
          </p:spPr>
        </p:pic>
      </p:grpSp>
      <p:sp>
        <p:nvSpPr>
          <p:cNvPr id="1136" name="Google Shape;1136;p75"/>
          <p:cNvSpPr/>
          <p:nvPr/>
        </p:nvSpPr>
        <p:spPr>
          <a:xfrm>
            <a:off x="4935386" y="3714756"/>
            <a:ext cx="1069848" cy="164592"/>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1137" name="Google Shape;1137;p75"/>
          <p:cNvSpPr/>
          <p:nvPr/>
        </p:nvSpPr>
        <p:spPr>
          <a:xfrm>
            <a:off x="5429981" y="3951612"/>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nvGrpSpPr>
          <p:cNvPr id="1138" name="Google Shape;1138;p75"/>
          <p:cNvGrpSpPr/>
          <p:nvPr/>
        </p:nvGrpSpPr>
        <p:grpSpPr>
          <a:xfrm>
            <a:off x="48202" y="4657893"/>
            <a:ext cx="5161992" cy="384718"/>
            <a:chOff x="64877" y="6180264"/>
            <a:chExt cx="6882656" cy="512957"/>
          </a:xfrm>
        </p:grpSpPr>
        <p:sp>
          <p:nvSpPr>
            <p:cNvPr id="1139" name="Google Shape;1139;p75"/>
            <p:cNvSpPr/>
            <p:nvPr/>
          </p:nvSpPr>
          <p:spPr>
            <a:xfrm>
              <a:off x="64877" y="6473921"/>
              <a:ext cx="1493100" cy="219300"/>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1140" name="Google Shape;1140;p75"/>
            <p:cNvSpPr/>
            <p:nvPr/>
          </p:nvSpPr>
          <p:spPr>
            <a:xfrm>
              <a:off x="4180758" y="6467620"/>
              <a:ext cx="1374300" cy="2235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1141" name="Google Shape;1141;p75"/>
            <p:cNvSpPr/>
            <p:nvPr/>
          </p:nvSpPr>
          <p:spPr>
            <a:xfrm>
              <a:off x="1585025" y="6467619"/>
              <a:ext cx="2574900" cy="2235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Distributed Order Management (DOM)</a:t>
              </a:r>
              <a:endParaRPr b="0" i="0" sz="1100" u="none" cap="none" strike="noStrike">
                <a:solidFill>
                  <a:srgbClr val="000000"/>
                </a:solidFill>
                <a:latin typeface="Arial"/>
                <a:ea typeface="Arial"/>
                <a:cs typeface="Arial"/>
                <a:sym typeface="Arial"/>
              </a:endParaRPr>
            </a:p>
          </p:txBody>
        </p:sp>
        <p:sp>
          <p:nvSpPr>
            <p:cNvPr id="1142" name="Google Shape;1142;p75"/>
            <p:cNvSpPr/>
            <p:nvPr/>
          </p:nvSpPr>
          <p:spPr>
            <a:xfrm>
              <a:off x="5573233" y="6458313"/>
              <a:ext cx="1374300" cy="2235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1143" name="Google Shape;1143;p75"/>
            <p:cNvSpPr txBox="1"/>
            <p:nvPr/>
          </p:nvSpPr>
          <p:spPr>
            <a:xfrm>
              <a:off x="75367" y="6180264"/>
              <a:ext cx="21615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0077C8"/>
                  </a:solidFill>
                  <a:latin typeface="Lato Light"/>
                  <a:ea typeface="Lato Light"/>
                  <a:cs typeface="Lato Light"/>
                  <a:sym typeface="Lato Light"/>
                </a:rPr>
                <a:t>Fluent Apps</a:t>
              </a:r>
              <a:endParaRPr b="0" i="0" sz="1100" u="none" cap="none" strike="noStrike">
                <a:solidFill>
                  <a:srgbClr val="000000"/>
                </a:solidFill>
                <a:latin typeface="Arial"/>
                <a:ea typeface="Arial"/>
                <a:cs typeface="Arial"/>
                <a:sym typeface="Arial"/>
              </a:endParaRPr>
            </a:p>
          </p:txBody>
        </p:sp>
      </p:grpSp>
      <p:sp>
        <p:nvSpPr>
          <p:cNvPr id="1144" name="Google Shape;1144;p75"/>
          <p:cNvSpPr txBox="1"/>
          <p:nvPr/>
        </p:nvSpPr>
        <p:spPr>
          <a:xfrm>
            <a:off x="63853" y="3805932"/>
            <a:ext cx="1621193" cy="184666"/>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0077C8"/>
                </a:solidFill>
                <a:latin typeface="Lato Light"/>
                <a:ea typeface="Lato Light"/>
                <a:cs typeface="Lato Light"/>
                <a:sym typeface="Lato Light"/>
              </a:rPr>
              <a:t>Fluent User Interfaces</a:t>
            </a:r>
            <a:endParaRPr b="0" i="0" sz="1100" u="none" cap="none" strike="noStrike">
              <a:solidFill>
                <a:srgbClr val="000000"/>
              </a:solidFill>
              <a:latin typeface="Arial"/>
              <a:ea typeface="Arial"/>
              <a:cs typeface="Arial"/>
              <a:sym typeface="Arial"/>
            </a:endParaRPr>
          </a:p>
        </p:txBody>
      </p:sp>
      <p:pic>
        <p:nvPicPr>
          <p:cNvPr id="1145" name="Google Shape;1145;p75"/>
          <p:cNvPicPr preferRelativeResize="0"/>
          <p:nvPr/>
        </p:nvPicPr>
        <p:blipFill rotWithShape="1">
          <a:blip r:embed="rId13">
            <a:alphaModFix/>
          </a:blip>
          <a:srcRect b="0" l="0" r="0" t="0"/>
          <a:stretch/>
        </p:blipFill>
        <p:spPr>
          <a:xfrm>
            <a:off x="7674179" y="4806564"/>
            <a:ext cx="1357527" cy="268522"/>
          </a:xfrm>
          <a:prstGeom prst="rect">
            <a:avLst/>
          </a:prstGeom>
          <a:noFill/>
          <a:ln>
            <a:noFill/>
          </a:ln>
        </p:spPr>
      </p:pic>
      <p:sp>
        <p:nvSpPr>
          <p:cNvPr id="1146" name="Google Shape;1146;p75"/>
          <p:cNvSpPr/>
          <p:nvPr/>
        </p:nvSpPr>
        <p:spPr>
          <a:xfrm>
            <a:off x="2574635" y="1151924"/>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cxnSp>
        <p:nvCxnSpPr>
          <p:cNvPr id="1147" name="Google Shape;1147;p75"/>
          <p:cNvCxnSpPr/>
          <p:nvPr/>
        </p:nvCxnSpPr>
        <p:spPr>
          <a:xfrm rot="10800000">
            <a:off x="4912446" y="871882"/>
            <a:ext cx="3139" cy="310033"/>
          </a:xfrm>
          <a:prstGeom prst="straightConnector1">
            <a:avLst/>
          </a:prstGeom>
          <a:noFill/>
          <a:ln cap="flat" cmpd="sng" w="9525">
            <a:solidFill>
              <a:srgbClr val="F2F2F2"/>
            </a:solidFill>
            <a:prstDash val="solid"/>
            <a:round/>
            <a:headEnd len="sm" w="sm" type="none"/>
            <a:tailEnd len="sm" w="sm" type="none"/>
          </a:ln>
        </p:spPr>
      </p:cxnSp>
      <p:cxnSp>
        <p:nvCxnSpPr>
          <p:cNvPr id="1148" name="Google Shape;1148;p75"/>
          <p:cNvCxnSpPr/>
          <p:nvPr/>
        </p:nvCxnSpPr>
        <p:spPr>
          <a:xfrm rot="10800000">
            <a:off x="5984120" y="871882"/>
            <a:ext cx="3139" cy="310033"/>
          </a:xfrm>
          <a:prstGeom prst="straightConnector1">
            <a:avLst/>
          </a:prstGeom>
          <a:noFill/>
          <a:ln cap="flat" cmpd="sng" w="9525">
            <a:solidFill>
              <a:srgbClr val="F2F2F2"/>
            </a:solidFill>
            <a:prstDash val="solid"/>
            <a:round/>
            <a:headEnd len="sm" w="sm" type="none"/>
            <a:tailEnd len="sm" w="sm" type="none"/>
          </a:ln>
        </p:spPr>
      </p:cxnSp>
      <p:cxnSp>
        <p:nvCxnSpPr>
          <p:cNvPr id="1149" name="Google Shape;1149;p75"/>
          <p:cNvCxnSpPr/>
          <p:nvPr/>
        </p:nvCxnSpPr>
        <p:spPr>
          <a:xfrm rot="10800000">
            <a:off x="7363022" y="531536"/>
            <a:ext cx="2875" cy="633639"/>
          </a:xfrm>
          <a:prstGeom prst="straightConnector1">
            <a:avLst/>
          </a:prstGeom>
          <a:noFill/>
          <a:ln cap="flat" cmpd="sng" w="9525">
            <a:solidFill>
              <a:srgbClr val="F2F2F2"/>
            </a:solidFill>
            <a:prstDash val="solid"/>
            <a:round/>
            <a:headEnd len="sm" w="sm" type="none"/>
            <a:tailEnd len="sm" w="sm" type="none"/>
          </a:ln>
        </p:spPr>
      </p:cxnSp>
      <p:cxnSp>
        <p:nvCxnSpPr>
          <p:cNvPr id="1150" name="Google Shape;1150;p75"/>
          <p:cNvCxnSpPr/>
          <p:nvPr/>
        </p:nvCxnSpPr>
        <p:spPr>
          <a:xfrm rot="10800000">
            <a:off x="1197193" y="534980"/>
            <a:ext cx="2875" cy="633639"/>
          </a:xfrm>
          <a:prstGeom prst="straightConnector1">
            <a:avLst/>
          </a:prstGeom>
          <a:noFill/>
          <a:ln cap="flat" cmpd="sng" w="9525">
            <a:solidFill>
              <a:srgbClr val="F2F2F2"/>
            </a:solidFill>
            <a:prstDash val="solid"/>
            <a:round/>
            <a:headEnd len="sm" w="sm" type="none"/>
            <a:tailEnd len="sm" w="sm" type="none"/>
          </a:ln>
        </p:spPr>
      </p:cxnSp>
      <p:cxnSp>
        <p:nvCxnSpPr>
          <p:cNvPr id="1151" name="Google Shape;1151;p75"/>
          <p:cNvCxnSpPr/>
          <p:nvPr/>
        </p:nvCxnSpPr>
        <p:spPr>
          <a:xfrm rot="10800000">
            <a:off x="7406064" y="2197156"/>
            <a:ext cx="3139" cy="310033"/>
          </a:xfrm>
          <a:prstGeom prst="straightConnector1">
            <a:avLst/>
          </a:prstGeom>
          <a:noFill/>
          <a:ln cap="flat" cmpd="sng" w="9525">
            <a:solidFill>
              <a:srgbClr val="F2F2F2"/>
            </a:solidFill>
            <a:prstDash val="solid"/>
            <a:round/>
            <a:headEnd len="sm" w="sm" type="none"/>
            <a:tailEnd len="sm" w="sm" type="none"/>
          </a:ln>
        </p:spPr>
      </p:cxnSp>
      <p:cxnSp>
        <p:nvCxnSpPr>
          <p:cNvPr id="1152" name="Google Shape;1152;p75"/>
          <p:cNvCxnSpPr/>
          <p:nvPr/>
        </p:nvCxnSpPr>
        <p:spPr>
          <a:xfrm rot="10800000">
            <a:off x="2610751" y="845555"/>
            <a:ext cx="3139" cy="310033"/>
          </a:xfrm>
          <a:prstGeom prst="straightConnector1">
            <a:avLst/>
          </a:prstGeom>
          <a:noFill/>
          <a:ln cap="flat" cmpd="sng" w="9525">
            <a:solidFill>
              <a:srgbClr val="F2F2F2"/>
            </a:solidFill>
            <a:prstDash val="solid"/>
            <a:round/>
            <a:headEnd len="sm" w="sm" type="none"/>
            <a:tailEnd len="sm" w="sm" type="none"/>
          </a:ln>
        </p:spPr>
      </p:cxnSp>
      <p:cxnSp>
        <p:nvCxnSpPr>
          <p:cNvPr id="1153" name="Google Shape;1153;p75"/>
          <p:cNvCxnSpPr/>
          <p:nvPr/>
        </p:nvCxnSpPr>
        <p:spPr>
          <a:xfrm rot="10800000">
            <a:off x="886092" y="3030400"/>
            <a:ext cx="316769" cy="1"/>
          </a:xfrm>
          <a:prstGeom prst="straightConnector1">
            <a:avLst/>
          </a:prstGeom>
          <a:noFill/>
          <a:ln cap="flat" cmpd="sng" w="9525">
            <a:solidFill>
              <a:srgbClr val="F2F2F2"/>
            </a:solidFill>
            <a:prstDash val="solid"/>
            <a:round/>
            <a:headEnd len="sm" w="sm" type="none"/>
            <a:tailEnd len="sm" w="sm" type="none"/>
          </a:ln>
        </p:spPr>
      </p:cxnSp>
      <p:cxnSp>
        <p:nvCxnSpPr>
          <p:cNvPr id="1154" name="Google Shape;1154;p75"/>
          <p:cNvCxnSpPr/>
          <p:nvPr/>
        </p:nvCxnSpPr>
        <p:spPr>
          <a:xfrm rot="10800000">
            <a:off x="3680604" y="3537487"/>
            <a:ext cx="3139" cy="310033"/>
          </a:xfrm>
          <a:prstGeom prst="straightConnector1">
            <a:avLst/>
          </a:prstGeom>
          <a:noFill/>
          <a:ln cap="flat" cmpd="sng" w="9525">
            <a:solidFill>
              <a:srgbClr val="F2F2F2"/>
            </a:solidFill>
            <a:prstDash val="solid"/>
            <a:round/>
            <a:headEnd len="sm" w="sm" type="none"/>
            <a:tailEnd len="sm" w="sm" type="none"/>
          </a:ln>
        </p:spPr>
      </p:cxnSp>
      <p:cxnSp>
        <p:nvCxnSpPr>
          <p:cNvPr id="1155" name="Google Shape;1155;p75"/>
          <p:cNvCxnSpPr/>
          <p:nvPr/>
        </p:nvCxnSpPr>
        <p:spPr>
          <a:xfrm rot="10800000">
            <a:off x="2553798" y="3537487"/>
            <a:ext cx="3139" cy="310033"/>
          </a:xfrm>
          <a:prstGeom prst="straightConnector1">
            <a:avLst/>
          </a:prstGeom>
          <a:noFill/>
          <a:ln cap="flat" cmpd="sng" w="9525">
            <a:solidFill>
              <a:srgbClr val="F2F2F2"/>
            </a:solidFill>
            <a:prstDash val="solid"/>
            <a:round/>
            <a:headEnd len="sm" w="sm" type="none"/>
            <a:tailEnd len="sm" w="sm" type="none"/>
          </a:ln>
        </p:spPr>
      </p:cxnSp>
      <p:cxnSp>
        <p:nvCxnSpPr>
          <p:cNvPr id="1156" name="Google Shape;1156;p75"/>
          <p:cNvCxnSpPr/>
          <p:nvPr/>
        </p:nvCxnSpPr>
        <p:spPr>
          <a:xfrm rot="10800000">
            <a:off x="1589748" y="3537487"/>
            <a:ext cx="3139" cy="310033"/>
          </a:xfrm>
          <a:prstGeom prst="straightConnector1">
            <a:avLst/>
          </a:prstGeom>
          <a:noFill/>
          <a:ln cap="flat" cmpd="sng" w="9525">
            <a:solidFill>
              <a:srgbClr val="F2F2F2"/>
            </a:solidFill>
            <a:prstDash val="solid"/>
            <a:round/>
            <a:headEnd len="sm" w="sm" type="none"/>
            <a:tailEnd len="sm" w="sm" type="none"/>
          </a:ln>
        </p:spPr>
      </p:cxnSp>
      <p:cxnSp>
        <p:nvCxnSpPr>
          <p:cNvPr id="1157" name="Google Shape;1157;p75"/>
          <p:cNvCxnSpPr/>
          <p:nvPr/>
        </p:nvCxnSpPr>
        <p:spPr>
          <a:xfrm rot="10800000">
            <a:off x="5471615" y="3998011"/>
            <a:ext cx="3139" cy="310033"/>
          </a:xfrm>
          <a:prstGeom prst="straightConnector1">
            <a:avLst/>
          </a:prstGeom>
          <a:noFill/>
          <a:ln cap="flat" cmpd="sng" w="9525">
            <a:solidFill>
              <a:srgbClr val="F2F2F2"/>
            </a:solidFill>
            <a:prstDash val="solid"/>
            <a:round/>
            <a:headEnd len="sm" w="sm" type="none"/>
            <a:tailEnd len="sm" w="sm" type="none"/>
          </a:ln>
        </p:spPr>
      </p:cxnSp>
      <p:sp>
        <p:nvSpPr>
          <p:cNvPr id="1158" name="Google Shape;1158;p75"/>
          <p:cNvSpPr/>
          <p:nvPr/>
        </p:nvSpPr>
        <p:spPr>
          <a:xfrm>
            <a:off x="3819295" y="3436665"/>
            <a:ext cx="935108" cy="169322"/>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1159" name="Google Shape;1159;p75"/>
          <p:cNvSpPr/>
          <p:nvPr/>
        </p:nvSpPr>
        <p:spPr>
          <a:xfrm>
            <a:off x="5563120" y="3394150"/>
            <a:ext cx="3359700" cy="268500"/>
          </a:xfrm>
          <a:prstGeom prst="homePlat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160" name="Google Shape;1160;p75"/>
          <p:cNvSpPr/>
          <p:nvPr/>
        </p:nvSpPr>
        <p:spPr>
          <a:xfrm>
            <a:off x="7615800" y="3376012"/>
            <a:ext cx="299700" cy="302738"/>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161" name="Google Shape;1161;p75"/>
          <p:cNvSpPr/>
          <p:nvPr/>
        </p:nvSpPr>
        <p:spPr>
          <a:xfrm>
            <a:off x="8009188" y="3393400"/>
            <a:ext cx="240614"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1162" name="Google Shape;1162;p75"/>
          <p:cNvSpPr/>
          <p:nvPr/>
        </p:nvSpPr>
        <p:spPr>
          <a:xfrm>
            <a:off x="6169835" y="1370706"/>
            <a:ext cx="935378"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0077C8"/>
                </a:solidFill>
                <a:latin typeface="Lato"/>
                <a:ea typeface="Lato"/>
                <a:cs typeface="Lato"/>
                <a:sym typeface="Lato"/>
              </a:rPr>
              <a:t>CREATED</a:t>
            </a:r>
            <a:endParaRPr b="1" i="0" sz="1100" u="none" cap="none" strike="noStrike">
              <a:solidFill>
                <a:srgbClr val="0077C8"/>
              </a:solidFill>
              <a:latin typeface="Lato"/>
              <a:ea typeface="Lato"/>
              <a:cs typeface="Lato"/>
              <a:sym typeface="Lato"/>
            </a:endParaRPr>
          </a:p>
        </p:txBody>
      </p:sp>
      <p:sp>
        <p:nvSpPr>
          <p:cNvPr id="1163" name="Google Shape;1163;p75"/>
          <p:cNvSpPr/>
          <p:nvPr/>
        </p:nvSpPr>
        <p:spPr>
          <a:xfrm>
            <a:off x="7457602" y="1365747"/>
            <a:ext cx="861900"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0077C8"/>
                </a:solidFill>
                <a:latin typeface="Lato"/>
                <a:ea typeface="Lato"/>
                <a:cs typeface="Lato"/>
                <a:sym typeface="Lato"/>
              </a:rPr>
              <a:t>BOOKED</a:t>
            </a:r>
            <a:endParaRPr b="1" i="0" sz="1100" u="none" cap="none" strike="noStrike">
              <a:solidFill>
                <a:srgbClr val="0077C8"/>
              </a:solidFill>
              <a:latin typeface="Lato"/>
              <a:ea typeface="Lato"/>
              <a:cs typeface="Lato"/>
              <a:sym typeface="Lato"/>
            </a:endParaRPr>
          </a:p>
        </p:txBody>
      </p:sp>
      <p:sp>
        <p:nvSpPr>
          <p:cNvPr id="1164" name="Google Shape;1164;p75"/>
          <p:cNvSpPr/>
          <p:nvPr/>
        </p:nvSpPr>
        <p:spPr>
          <a:xfrm>
            <a:off x="7866970" y="1738744"/>
            <a:ext cx="910886"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FFAB40"/>
                </a:solidFill>
                <a:latin typeface="Lato"/>
                <a:ea typeface="Lato"/>
                <a:cs typeface="Lato"/>
                <a:sym typeface="Lato"/>
              </a:rPr>
              <a:t>CREATED</a:t>
            </a:r>
            <a:endParaRPr b="1" i="0" sz="1100" u="none" cap="none" strike="noStrike">
              <a:solidFill>
                <a:srgbClr val="FFAB40"/>
              </a:solidFill>
              <a:latin typeface="Lato"/>
              <a:ea typeface="Lato"/>
              <a:cs typeface="Lato"/>
              <a:sym typeface="Lato"/>
            </a:endParaRPr>
          </a:p>
        </p:txBody>
      </p:sp>
      <p:sp>
        <p:nvSpPr>
          <p:cNvPr id="1165" name="Google Shape;1165;p75"/>
          <p:cNvSpPr/>
          <p:nvPr/>
        </p:nvSpPr>
        <p:spPr>
          <a:xfrm>
            <a:off x="6862099" y="1739490"/>
            <a:ext cx="951614"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FFAB40"/>
                </a:solidFill>
                <a:latin typeface="Lato"/>
                <a:ea typeface="Lato"/>
                <a:cs typeface="Lato"/>
                <a:sym typeface="Lato"/>
              </a:rPr>
              <a:t>ASSIGNED</a:t>
            </a:r>
            <a:endParaRPr b="1" i="0" sz="1100" u="none" cap="none" strike="noStrike">
              <a:solidFill>
                <a:srgbClr val="FFAB40"/>
              </a:solidFill>
              <a:latin typeface="Lato"/>
              <a:ea typeface="Lato"/>
              <a:cs typeface="Lato"/>
              <a:sym typeface="Lato"/>
            </a:endParaRPr>
          </a:p>
        </p:txBody>
      </p:sp>
      <p:sp>
        <p:nvSpPr>
          <p:cNvPr id="1166" name="Google Shape;1166;p75"/>
          <p:cNvSpPr/>
          <p:nvPr/>
        </p:nvSpPr>
        <p:spPr>
          <a:xfrm>
            <a:off x="3788824" y="3086025"/>
            <a:ext cx="1069800" cy="2685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E06666"/>
                </a:solidFill>
                <a:latin typeface="Lato"/>
                <a:ea typeface="Lato"/>
                <a:cs typeface="Lato"/>
                <a:sym typeface="Lato"/>
              </a:rPr>
              <a:t>COLLECTED</a:t>
            </a:r>
            <a:endParaRPr b="1" i="0" sz="1100" u="none" cap="none" strike="noStrike">
              <a:solidFill>
                <a:srgbClr val="E06666"/>
              </a:solidFill>
              <a:latin typeface="Lato"/>
              <a:ea typeface="Lato"/>
              <a:cs typeface="Lato"/>
              <a:sym typeface="Lato"/>
            </a:endParaRPr>
          </a:p>
        </p:txBody>
      </p:sp>
      <p:sp>
        <p:nvSpPr>
          <p:cNvPr id="1167" name="Google Shape;1167;p75"/>
          <p:cNvSpPr/>
          <p:nvPr/>
        </p:nvSpPr>
        <p:spPr>
          <a:xfrm>
            <a:off x="5259375" y="4760794"/>
            <a:ext cx="677700" cy="3099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900" u="none" cap="none" strike="noStrike">
                <a:solidFill>
                  <a:srgbClr val="0077C8"/>
                </a:solidFill>
                <a:latin typeface="Lato"/>
                <a:ea typeface="Lato"/>
                <a:cs typeface="Lato"/>
                <a:sym typeface="Lato"/>
              </a:rPr>
              <a:t>ORDER STATUS</a:t>
            </a:r>
            <a:endParaRPr b="1" i="0" sz="900" u="none" cap="none" strike="noStrike">
              <a:solidFill>
                <a:srgbClr val="0077C8"/>
              </a:solidFill>
              <a:latin typeface="Lato"/>
              <a:ea typeface="Lato"/>
              <a:cs typeface="Lato"/>
              <a:sym typeface="Lato"/>
            </a:endParaRPr>
          </a:p>
        </p:txBody>
      </p:sp>
      <p:sp>
        <p:nvSpPr>
          <p:cNvPr id="1168" name="Google Shape;1168;p75"/>
          <p:cNvSpPr/>
          <p:nvPr/>
        </p:nvSpPr>
        <p:spPr>
          <a:xfrm>
            <a:off x="5949874" y="4754700"/>
            <a:ext cx="941357" cy="3099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900" u="none" cap="none" strike="noStrike">
                <a:solidFill>
                  <a:srgbClr val="FFAB40"/>
                </a:solidFill>
                <a:latin typeface="Lato"/>
                <a:ea typeface="Lato"/>
                <a:cs typeface="Lato"/>
                <a:sym typeface="Lato"/>
              </a:rPr>
              <a:t>FULFILMENT STATUS</a:t>
            </a:r>
            <a:endParaRPr b="1" i="0" sz="900" u="none" cap="none" strike="noStrike">
              <a:solidFill>
                <a:srgbClr val="FFAB40"/>
              </a:solidFill>
              <a:latin typeface="Lato"/>
              <a:ea typeface="Lato"/>
              <a:cs typeface="Lato"/>
              <a:sym typeface="Lato"/>
            </a:endParaRPr>
          </a:p>
        </p:txBody>
      </p:sp>
      <p:sp>
        <p:nvSpPr>
          <p:cNvPr id="1169" name="Google Shape;1169;p75"/>
          <p:cNvSpPr/>
          <p:nvPr/>
        </p:nvSpPr>
        <p:spPr>
          <a:xfrm>
            <a:off x="6924891" y="4757400"/>
            <a:ext cx="755474" cy="3099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900" u="none" cap="none" strike="noStrike">
                <a:solidFill>
                  <a:srgbClr val="E06666"/>
                </a:solidFill>
                <a:latin typeface="Lato"/>
                <a:ea typeface="Lato"/>
                <a:cs typeface="Lato"/>
                <a:sym typeface="Lato"/>
              </a:rPr>
              <a:t>ARTICLE STATUS</a:t>
            </a:r>
            <a:endParaRPr b="1" i="0" sz="900" u="none" cap="none" strike="noStrike">
              <a:solidFill>
                <a:srgbClr val="E06666"/>
              </a:solidFill>
              <a:latin typeface="Lato"/>
              <a:ea typeface="Lato"/>
              <a:cs typeface="Lato"/>
              <a:sym typeface="Lato"/>
            </a:endParaRPr>
          </a:p>
        </p:txBody>
      </p:sp>
      <p:grpSp>
        <p:nvGrpSpPr>
          <p:cNvPr id="1170" name="Google Shape;1170;p75"/>
          <p:cNvGrpSpPr/>
          <p:nvPr/>
        </p:nvGrpSpPr>
        <p:grpSpPr>
          <a:xfrm>
            <a:off x="98570" y="3204668"/>
            <a:ext cx="1164509" cy="494430"/>
            <a:chOff x="23700" y="2906725"/>
            <a:chExt cx="1164509" cy="494430"/>
          </a:xfrm>
        </p:grpSpPr>
        <p:sp>
          <p:nvSpPr>
            <p:cNvPr id="1171" name="Google Shape;1171;p75"/>
            <p:cNvSpPr/>
            <p:nvPr/>
          </p:nvSpPr>
          <p:spPr>
            <a:xfrm>
              <a:off x="23700" y="2906725"/>
              <a:ext cx="1069800" cy="3990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00" u="none" cap="none" strike="noStrike">
                  <a:solidFill>
                    <a:srgbClr val="E06666"/>
                  </a:solidFill>
                  <a:latin typeface="Lato"/>
                  <a:ea typeface="Lato"/>
                  <a:cs typeface="Lato"/>
                  <a:sym typeface="Lato"/>
                </a:rPr>
                <a:t>AWAITING COLLECTION</a:t>
              </a:r>
              <a:endParaRPr b="1" i="0" sz="1000" u="none" cap="none" strike="noStrike">
                <a:solidFill>
                  <a:srgbClr val="E06666"/>
                </a:solidFill>
                <a:latin typeface="Lato"/>
                <a:ea typeface="Lato"/>
                <a:cs typeface="Lato"/>
                <a:sym typeface="Lato"/>
              </a:endParaRPr>
            </a:p>
          </p:txBody>
        </p:sp>
        <p:sp>
          <p:nvSpPr>
            <p:cNvPr id="1172" name="Google Shape;1172;p75"/>
            <p:cNvSpPr/>
            <p:nvPr/>
          </p:nvSpPr>
          <p:spPr>
            <a:xfrm>
              <a:off x="61439" y="2954801"/>
              <a:ext cx="1069800" cy="3990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00" u="none" cap="none" strike="noStrike">
                  <a:solidFill>
                    <a:srgbClr val="FFAB40"/>
                  </a:solidFill>
                  <a:latin typeface="Lato"/>
                  <a:ea typeface="Lato"/>
                  <a:cs typeface="Lato"/>
                  <a:sym typeface="Lato"/>
                </a:rPr>
                <a:t>AWAITING COLLECTION</a:t>
              </a:r>
              <a:endParaRPr b="1" i="0" sz="1000" u="none" cap="none" strike="noStrike">
                <a:solidFill>
                  <a:srgbClr val="FFAB40"/>
                </a:solidFill>
                <a:latin typeface="Lato"/>
                <a:ea typeface="Lato"/>
                <a:cs typeface="Lato"/>
                <a:sym typeface="Lato"/>
              </a:endParaRPr>
            </a:p>
          </p:txBody>
        </p:sp>
        <p:sp>
          <p:nvSpPr>
            <p:cNvPr id="1173" name="Google Shape;1173;p75"/>
            <p:cNvSpPr/>
            <p:nvPr/>
          </p:nvSpPr>
          <p:spPr>
            <a:xfrm>
              <a:off x="118409" y="3002155"/>
              <a:ext cx="1069800" cy="399000"/>
            </a:xfrm>
            <a:prstGeom prst="roundRect">
              <a:avLst>
                <a:gd fmla="val 16667" name="adj"/>
              </a:avLst>
            </a:prstGeom>
            <a:solidFill>
              <a:srgbClr val="EFEFEF"/>
            </a:solidFill>
            <a:ln cap="flat" cmpd="sng" w="19050">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00" u="none" cap="none" strike="noStrike">
                  <a:solidFill>
                    <a:srgbClr val="0077C8"/>
                  </a:solidFill>
                  <a:latin typeface="Lato"/>
                  <a:ea typeface="Lato"/>
                  <a:cs typeface="Lato"/>
                  <a:sym typeface="Lato"/>
                </a:rPr>
                <a:t>AWAITING COLLECTION</a:t>
              </a:r>
              <a:endParaRPr b="1" i="0" sz="1000" u="none" cap="none" strike="noStrike">
                <a:solidFill>
                  <a:srgbClr val="0077C8"/>
                </a:solidFill>
                <a:latin typeface="Lato"/>
                <a:ea typeface="Lato"/>
                <a:cs typeface="Lato"/>
                <a:sym typeface="Lato"/>
              </a:endParaRPr>
            </a:p>
          </p:txBody>
        </p:sp>
      </p:grpSp>
      <p:grpSp>
        <p:nvGrpSpPr>
          <p:cNvPr id="1174" name="Google Shape;1174;p75"/>
          <p:cNvGrpSpPr/>
          <p:nvPr/>
        </p:nvGrpSpPr>
        <p:grpSpPr>
          <a:xfrm>
            <a:off x="5662374" y="3311897"/>
            <a:ext cx="1024287" cy="368893"/>
            <a:chOff x="5662374" y="3311895"/>
            <a:chExt cx="1024287" cy="368893"/>
          </a:xfrm>
        </p:grpSpPr>
        <p:sp>
          <p:nvSpPr>
            <p:cNvPr id="1175" name="Google Shape;1175;p75"/>
            <p:cNvSpPr/>
            <p:nvPr/>
          </p:nvSpPr>
          <p:spPr>
            <a:xfrm>
              <a:off x="5662374" y="3311895"/>
              <a:ext cx="964500" cy="3153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00" u="none" cap="none" strike="noStrike">
                  <a:solidFill>
                    <a:srgbClr val="FFAB40"/>
                  </a:solidFill>
                  <a:latin typeface="Lato"/>
                  <a:ea typeface="Lato"/>
                  <a:cs typeface="Lato"/>
                  <a:sym typeface="Lato"/>
                </a:rPr>
                <a:t>COMPLETE</a:t>
              </a:r>
              <a:endParaRPr b="1" i="0" sz="1000" u="none" cap="none" strike="noStrike">
                <a:solidFill>
                  <a:srgbClr val="FFAB40"/>
                </a:solidFill>
                <a:latin typeface="Lato"/>
                <a:ea typeface="Lato"/>
                <a:cs typeface="Lato"/>
                <a:sym typeface="Lato"/>
              </a:endParaRPr>
            </a:p>
          </p:txBody>
        </p:sp>
        <p:sp>
          <p:nvSpPr>
            <p:cNvPr id="1176" name="Google Shape;1176;p75"/>
            <p:cNvSpPr/>
            <p:nvPr/>
          </p:nvSpPr>
          <p:spPr>
            <a:xfrm>
              <a:off x="5722161" y="3365488"/>
              <a:ext cx="964500" cy="3153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00" u="none" cap="none" strike="noStrike">
                  <a:solidFill>
                    <a:srgbClr val="0077C8"/>
                  </a:solidFill>
                  <a:latin typeface="Lato"/>
                  <a:ea typeface="Lato"/>
                  <a:cs typeface="Lato"/>
                  <a:sym typeface="Lato"/>
                </a:rPr>
                <a:t>COMPLETE</a:t>
              </a:r>
              <a:endParaRPr b="1" i="0" sz="1000" u="none" cap="none" strike="noStrike">
                <a:solidFill>
                  <a:srgbClr val="0077C8"/>
                </a:solidFill>
                <a:latin typeface="Lato"/>
                <a:ea typeface="Lato"/>
                <a:cs typeface="Lato"/>
                <a:sym typeface="Lato"/>
              </a:endParaRPr>
            </a:p>
          </p:txBody>
        </p:sp>
      </p:grpSp>
      <p:sp>
        <p:nvSpPr>
          <p:cNvPr id="1177" name="Google Shape;1177;p75"/>
          <p:cNvSpPr/>
          <p:nvPr/>
        </p:nvSpPr>
        <p:spPr>
          <a:xfrm>
            <a:off x="5282651" y="3280799"/>
            <a:ext cx="299700" cy="315300"/>
          </a:xfrm>
          <a:prstGeom prst="ellipse">
            <a:avLst/>
          </a:prstGeom>
          <a:solidFill>
            <a:schemeClr val="lt1"/>
          </a:solidFill>
          <a:ln cap="flat" cmpd="sng" w="28575">
            <a:solidFill>
              <a:srgbClr val="1077BE"/>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1" i="0" lang="en-GB" sz="1800" u="none" cap="none" strike="noStrike">
                <a:solidFill>
                  <a:srgbClr val="12A8E1"/>
                </a:solidFill>
                <a:latin typeface="Calibri"/>
                <a:ea typeface="Calibri"/>
                <a:cs typeface="Calibri"/>
                <a:sym typeface="Calibri"/>
              </a:rPr>
              <a:t>✓</a:t>
            </a:r>
            <a:endParaRPr b="0" i="0" sz="1100" u="none" cap="none" strike="noStrike">
              <a:solidFill>
                <a:srgbClr val="000000"/>
              </a:solidFill>
              <a:latin typeface="Arial"/>
              <a:ea typeface="Arial"/>
              <a:cs typeface="Arial"/>
              <a:sym typeface="Arial"/>
            </a:endParaRPr>
          </a:p>
        </p:txBody>
      </p:sp>
      <p:sp>
        <p:nvSpPr>
          <p:cNvPr id="1178" name="Google Shape;1178;p75"/>
          <p:cNvSpPr txBox="1"/>
          <p:nvPr>
            <p:ph idx="12" type="sldNum"/>
          </p:nvPr>
        </p:nvSpPr>
        <p:spPr>
          <a:xfrm>
            <a:off x="8707877" y="4826050"/>
            <a:ext cx="397500" cy="241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800"/>
              <a:buNone/>
            </a:pPr>
            <a:fld id="{00000000-1234-1234-1234-123412341234}" type="slidenum">
              <a:rPr lang="en-GB" sz="800">
                <a:solidFill>
                  <a:srgbClr val="D9D9D9"/>
                </a:solidFill>
              </a:rPr>
              <a:t>‹#›</a:t>
            </a:fld>
            <a:endParaRPr sz="800">
              <a:solidFill>
                <a:srgbClr val="D9D9D9"/>
              </a:solidFill>
            </a:endParaRPr>
          </a:p>
        </p:txBody>
      </p:sp>
      <p:sp>
        <p:nvSpPr>
          <p:cNvPr id="1179" name="Google Shape;1179;p75"/>
          <p:cNvSpPr txBox="1"/>
          <p:nvPr/>
        </p:nvSpPr>
        <p:spPr>
          <a:xfrm>
            <a:off x="7382100" y="2317288"/>
            <a:ext cx="842470"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Fulfillment request sent to WMS</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1180" name="Google Shape;1180;p75"/>
          <p:cNvPicPr preferRelativeResize="0"/>
          <p:nvPr/>
        </p:nvPicPr>
        <p:blipFill rotWithShape="1">
          <a:blip r:embed="rId5">
            <a:alphaModFix/>
          </a:blip>
          <a:srcRect b="0" l="0" r="0" t="0"/>
          <a:stretch/>
        </p:blipFill>
        <p:spPr>
          <a:xfrm>
            <a:off x="7443693" y="2803293"/>
            <a:ext cx="376258" cy="243000"/>
          </a:xfrm>
          <a:prstGeom prst="rect">
            <a:avLst/>
          </a:prstGeom>
          <a:noFill/>
          <a:ln>
            <a:noFill/>
          </a:ln>
        </p:spPr>
      </p:pic>
      <p:sp>
        <p:nvSpPr>
          <p:cNvPr id="1181" name="Google Shape;1181;p75"/>
          <p:cNvSpPr/>
          <p:nvPr/>
        </p:nvSpPr>
        <p:spPr>
          <a:xfrm>
            <a:off x="7474500" y="2121612"/>
            <a:ext cx="573658" cy="159038"/>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1182" name="Google Shape;1182;p75"/>
          <p:cNvSpPr txBox="1"/>
          <p:nvPr/>
        </p:nvSpPr>
        <p:spPr>
          <a:xfrm>
            <a:off x="8115066" y="2347147"/>
            <a:ext cx="916268"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Fulfillment created in Console</a:t>
            </a:r>
            <a:endParaRPr b="0" i="0" sz="1100" u="none" cap="none" strike="noStrike">
              <a:solidFill>
                <a:srgbClr val="000000"/>
              </a:solidFill>
              <a:latin typeface="Arial"/>
              <a:ea typeface="Arial"/>
              <a:cs typeface="Arial"/>
              <a:sym typeface="Arial"/>
            </a:endParaRPr>
          </a:p>
        </p:txBody>
      </p:sp>
      <p:sp>
        <p:nvSpPr>
          <p:cNvPr id="1183" name="Google Shape;1183;p75"/>
          <p:cNvSpPr/>
          <p:nvPr/>
        </p:nvSpPr>
        <p:spPr>
          <a:xfrm>
            <a:off x="8084718" y="2118307"/>
            <a:ext cx="573658" cy="159038"/>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1184" name="Google Shape;1184;p75"/>
          <p:cNvPicPr preferRelativeResize="0"/>
          <p:nvPr/>
        </p:nvPicPr>
        <p:blipFill rotWithShape="1">
          <a:blip r:embed="rId5">
            <a:alphaModFix/>
          </a:blip>
          <a:srcRect b="0" l="0" r="0" t="0"/>
          <a:stretch/>
        </p:blipFill>
        <p:spPr>
          <a:xfrm>
            <a:off x="8188308" y="2818046"/>
            <a:ext cx="376258" cy="243000"/>
          </a:xfrm>
          <a:prstGeom prst="rect">
            <a:avLst/>
          </a:prstGeom>
          <a:noFill/>
          <a:ln>
            <a:noFill/>
          </a:ln>
        </p:spPr>
      </p:pic>
      <p:sp>
        <p:nvSpPr>
          <p:cNvPr id="1185" name="Google Shape;1185;p75"/>
          <p:cNvSpPr txBox="1"/>
          <p:nvPr/>
        </p:nvSpPr>
        <p:spPr>
          <a:xfrm>
            <a:off x="6065301" y="2345449"/>
            <a:ext cx="1219978" cy="323165"/>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DC staff picks order</a:t>
            </a:r>
            <a:endParaRPr b="0" i="0" sz="800" u="none" cap="none" strike="noStrike">
              <a:solidFill>
                <a:srgbClr val="6B7279"/>
              </a:solidFill>
              <a:latin typeface="Lato Light"/>
              <a:ea typeface="Lato Light"/>
              <a:cs typeface="Lato Light"/>
              <a:sym typeface="Lato Light"/>
            </a:endParaRPr>
          </a:p>
        </p:txBody>
      </p:sp>
      <p:pic>
        <p:nvPicPr>
          <p:cNvPr descr="A screenshot of a social media post&#10;&#10;Description automatically generated" id="1186" name="Google Shape;1186;p75"/>
          <p:cNvPicPr preferRelativeResize="0"/>
          <p:nvPr/>
        </p:nvPicPr>
        <p:blipFill rotWithShape="1">
          <a:blip r:embed="rId5">
            <a:alphaModFix/>
          </a:blip>
          <a:srcRect b="0" l="0" r="0" t="0"/>
          <a:stretch/>
        </p:blipFill>
        <p:spPr>
          <a:xfrm>
            <a:off x="2319184" y="2765675"/>
            <a:ext cx="376258" cy="243000"/>
          </a:xfrm>
          <a:prstGeom prst="rect">
            <a:avLst/>
          </a:prstGeom>
          <a:noFill/>
          <a:ln>
            <a:noFill/>
          </a:ln>
        </p:spPr>
      </p:pic>
      <p:pic>
        <p:nvPicPr>
          <p:cNvPr id="1187" name="Google Shape;1187;p75"/>
          <p:cNvPicPr preferRelativeResize="0"/>
          <p:nvPr/>
        </p:nvPicPr>
        <p:blipFill rotWithShape="1">
          <a:blip r:embed="rId14">
            <a:alphaModFix/>
          </a:blip>
          <a:srcRect b="0" l="0" r="0" t="0"/>
          <a:stretch/>
        </p:blipFill>
        <p:spPr>
          <a:xfrm>
            <a:off x="3591216" y="2105949"/>
            <a:ext cx="636895" cy="490161"/>
          </a:xfrm>
          <a:prstGeom prst="rect">
            <a:avLst/>
          </a:prstGeom>
          <a:noFill/>
          <a:ln>
            <a:noFill/>
          </a:ln>
        </p:spPr>
      </p:pic>
      <p:grpSp>
        <p:nvGrpSpPr>
          <p:cNvPr id="1188" name="Google Shape;1188;p75"/>
          <p:cNvGrpSpPr/>
          <p:nvPr/>
        </p:nvGrpSpPr>
        <p:grpSpPr>
          <a:xfrm>
            <a:off x="5524510" y="2378408"/>
            <a:ext cx="534227" cy="540000"/>
            <a:chOff x="6429448" y="3743338"/>
            <a:chExt cx="712302" cy="720000"/>
          </a:xfrm>
        </p:grpSpPr>
        <p:pic>
          <p:nvPicPr>
            <p:cNvPr descr="A close up of a toy&#10;&#10;Description automatically generated" id="1189" name="Google Shape;1189;p75"/>
            <p:cNvPicPr preferRelativeResize="0"/>
            <p:nvPr/>
          </p:nvPicPr>
          <p:blipFill rotWithShape="1">
            <a:blip r:embed="rId6">
              <a:alphaModFix/>
            </a:blip>
            <a:srcRect b="0" l="0" r="0" t="0"/>
            <a:stretch/>
          </p:blipFill>
          <p:spPr>
            <a:xfrm>
              <a:off x="6429448" y="3743338"/>
              <a:ext cx="522756" cy="720000"/>
            </a:xfrm>
            <a:prstGeom prst="rect">
              <a:avLst/>
            </a:prstGeom>
            <a:noFill/>
            <a:ln>
              <a:noFill/>
            </a:ln>
          </p:spPr>
        </p:pic>
        <p:pic>
          <p:nvPicPr>
            <p:cNvPr id="1190" name="Google Shape;1190;p75"/>
            <p:cNvPicPr preferRelativeResize="0"/>
            <p:nvPr/>
          </p:nvPicPr>
          <p:blipFill rotWithShape="1">
            <a:blip r:embed="rId7">
              <a:alphaModFix/>
            </a:blip>
            <a:srcRect b="0" l="0" r="0" t="0"/>
            <a:stretch/>
          </p:blipFill>
          <p:spPr>
            <a:xfrm>
              <a:off x="6893350" y="3941338"/>
              <a:ext cx="248400" cy="324000"/>
            </a:xfrm>
            <a:prstGeom prst="rect">
              <a:avLst/>
            </a:prstGeom>
            <a:noFill/>
            <a:ln>
              <a:noFill/>
            </a:ln>
          </p:spPr>
        </p:pic>
      </p:grpSp>
      <p:grpSp>
        <p:nvGrpSpPr>
          <p:cNvPr id="1191" name="Google Shape;1191;p75"/>
          <p:cNvGrpSpPr/>
          <p:nvPr/>
        </p:nvGrpSpPr>
        <p:grpSpPr>
          <a:xfrm rot="10800000">
            <a:off x="6075592" y="2235461"/>
            <a:ext cx="81000" cy="474396"/>
            <a:chOff x="1093942" y="825728"/>
            <a:chExt cx="81000" cy="474396"/>
          </a:xfrm>
        </p:grpSpPr>
        <p:cxnSp>
          <p:nvCxnSpPr>
            <p:cNvPr id="1192" name="Google Shape;1192;p75"/>
            <p:cNvCxnSpPr>
              <a:endCxn id="1193" idx="4"/>
            </p:cNvCxnSpPr>
            <p:nvPr/>
          </p:nvCxnSpPr>
          <p:spPr>
            <a:xfrm flipH="1" rot="10800000">
              <a:off x="1130242" y="908024"/>
              <a:ext cx="4200" cy="392100"/>
            </a:xfrm>
            <a:prstGeom prst="straightConnector1">
              <a:avLst/>
            </a:prstGeom>
            <a:noFill/>
            <a:ln cap="flat" cmpd="sng" w="9525">
              <a:solidFill>
                <a:srgbClr val="F2F2F2"/>
              </a:solidFill>
              <a:prstDash val="solid"/>
              <a:round/>
              <a:headEnd len="sm" w="sm" type="none"/>
              <a:tailEnd len="sm" w="sm" type="none"/>
            </a:ln>
          </p:spPr>
        </p:cxnSp>
        <p:sp>
          <p:nvSpPr>
            <p:cNvPr id="1193" name="Google Shape;1193;p75"/>
            <p:cNvSpPr/>
            <p:nvPr/>
          </p:nvSpPr>
          <p:spPr>
            <a:xfrm>
              <a:off x="1093942" y="825728"/>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grpSp>
        <p:nvGrpSpPr>
          <p:cNvPr id="1194" name="Google Shape;1194;p75"/>
          <p:cNvGrpSpPr/>
          <p:nvPr/>
        </p:nvGrpSpPr>
        <p:grpSpPr>
          <a:xfrm rot="10800000">
            <a:off x="4822452" y="2232519"/>
            <a:ext cx="81000" cy="561996"/>
            <a:chOff x="992340" y="782598"/>
            <a:chExt cx="81000" cy="561996"/>
          </a:xfrm>
        </p:grpSpPr>
        <p:cxnSp>
          <p:nvCxnSpPr>
            <p:cNvPr id="1195" name="Google Shape;1195;p75"/>
            <p:cNvCxnSpPr>
              <a:endCxn id="1196" idx="4"/>
            </p:cNvCxnSpPr>
            <p:nvPr/>
          </p:nvCxnSpPr>
          <p:spPr>
            <a:xfrm rot="10800000">
              <a:off x="1032840" y="864894"/>
              <a:ext cx="1200" cy="479700"/>
            </a:xfrm>
            <a:prstGeom prst="straightConnector1">
              <a:avLst/>
            </a:prstGeom>
            <a:noFill/>
            <a:ln cap="flat" cmpd="sng" w="9525">
              <a:solidFill>
                <a:srgbClr val="F2F2F2"/>
              </a:solidFill>
              <a:prstDash val="solid"/>
              <a:round/>
              <a:headEnd len="sm" w="sm" type="none"/>
              <a:tailEnd len="sm" w="sm" type="none"/>
            </a:ln>
          </p:spPr>
        </p:cxnSp>
        <p:sp>
          <p:nvSpPr>
            <p:cNvPr id="1196" name="Google Shape;1196;p75"/>
            <p:cNvSpPr/>
            <p:nvPr/>
          </p:nvSpPr>
          <p:spPr>
            <a:xfrm>
              <a:off x="992340" y="782598"/>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sp>
        <p:nvSpPr>
          <p:cNvPr id="1197" name="Google Shape;1197;p75"/>
          <p:cNvSpPr/>
          <p:nvPr/>
        </p:nvSpPr>
        <p:spPr>
          <a:xfrm rot="-5400000">
            <a:off x="900293" y="2380881"/>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198" name="Google Shape;1198;p75"/>
          <p:cNvSpPr txBox="1"/>
          <p:nvPr/>
        </p:nvSpPr>
        <p:spPr>
          <a:xfrm>
            <a:off x="4858438" y="2381529"/>
            <a:ext cx="586239"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DC staff pack order</a:t>
            </a:r>
            <a:endParaRPr b="0" i="0" sz="800" u="none" cap="none" strike="noStrike">
              <a:solidFill>
                <a:srgbClr val="6B7279"/>
              </a:solidFill>
              <a:latin typeface="Lato Light"/>
              <a:ea typeface="Lato Light"/>
              <a:cs typeface="Lato Light"/>
              <a:sym typeface="Lato Light"/>
            </a:endParaRPr>
          </a:p>
        </p:txBody>
      </p:sp>
      <p:sp>
        <p:nvSpPr>
          <p:cNvPr id="1199" name="Google Shape;1199;p75"/>
          <p:cNvSpPr/>
          <p:nvPr/>
        </p:nvSpPr>
        <p:spPr>
          <a:xfrm>
            <a:off x="1306499" y="1643385"/>
            <a:ext cx="1598279" cy="292993"/>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E06666"/>
                </a:solidFill>
                <a:latin typeface="Lato"/>
                <a:ea typeface="Lato"/>
                <a:cs typeface="Lato"/>
                <a:sym typeface="Lato"/>
              </a:rPr>
              <a:t>AWAITING_ARRIVAL</a:t>
            </a:r>
            <a:endParaRPr b="1" i="0" sz="1100" u="none" cap="none" strike="noStrike">
              <a:solidFill>
                <a:srgbClr val="E06666"/>
              </a:solidFill>
              <a:latin typeface="Lato"/>
              <a:ea typeface="Lato"/>
              <a:cs typeface="Lato"/>
              <a:sym typeface="Lato"/>
            </a:endParaRPr>
          </a:p>
        </p:txBody>
      </p:sp>
      <p:sp>
        <p:nvSpPr>
          <p:cNvPr id="1200" name="Google Shape;1200;p75"/>
          <p:cNvSpPr/>
          <p:nvPr/>
        </p:nvSpPr>
        <p:spPr>
          <a:xfrm>
            <a:off x="4829733" y="2162750"/>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01" name="Google Shape;1201;p75"/>
          <p:cNvSpPr/>
          <p:nvPr/>
        </p:nvSpPr>
        <p:spPr>
          <a:xfrm>
            <a:off x="6082360" y="2165492"/>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02" name="Google Shape;1202;p75"/>
          <p:cNvSpPr txBox="1"/>
          <p:nvPr/>
        </p:nvSpPr>
        <p:spPr>
          <a:xfrm>
            <a:off x="3413483" y="2517724"/>
            <a:ext cx="1052389" cy="3231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Article &amp; Consignment Created</a:t>
            </a:r>
            <a:endParaRPr b="0" i="0" sz="1100" u="none" cap="none" strike="noStrike">
              <a:solidFill>
                <a:srgbClr val="000000"/>
              </a:solidFill>
              <a:latin typeface="Arial"/>
              <a:ea typeface="Arial"/>
              <a:cs typeface="Arial"/>
              <a:sym typeface="Arial"/>
            </a:endParaRPr>
          </a:p>
        </p:txBody>
      </p:sp>
      <p:sp>
        <p:nvSpPr>
          <p:cNvPr id="1203" name="Google Shape;1203;p75"/>
          <p:cNvSpPr txBox="1"/>
          <p:nvPr/>
        </p:nvSpPr>
        <p:spPr>
          <a:xfrm>
            <a:off x="147569" y="1752830"/>
            <a:ext cx="1014597" cy="617607"/>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Store Staff receives package  to mark as   AWAITING_ COLLECTION </a:t>
            </a:r>
            <a:endParaRPr b="0" i="0" sz="1100" u="none" cap="none" strike="noStrike">
              <a:solidFill>
                <a:srgbClr val="000000"/>
              </a:solidFill>
              <a:latin typeface="Arial"/>
              <a:ea typeface="Arial"/>
              <a:cs typeface="Arial"/>
              <a:sym typeface="Arial"/>
            </a:endParaRPr>
          </a:p>
        </p:txBody>
      </p:sp>
      <p:grpSp>
        <p:nvGrpSpPr>
          <p:cNvPr id="1204" name="Google Shape;1204;p75"/>
          <p:cNvGrpSpPr/>
          <p:nvPr/>
        </p:nvGrpSpPr>
        <p:grpSpPr>
          <a:xfrm>
            <a:off x="118107" y="2245508"/>
            <a:ext cx="534226" cy="540000"/>
            <a:chOff x="6429448" y="3743338"/>
            <a:chExt cx="712302" cy="720000"/>
          </a:xfrm>
        </p:grpSpPr>
        <p:pic>
          <p:nvPicPr>
            <p:cNvPr descr="A close up of a toy&#10;&#10;Description automatically generated" id="1205" name="Google Shape;1205;p75"/>
            <p:cNvPicPr preferRelativeResize="0"/>
            <p:nvPr/>
          </p:nvPicPr>
          <p:blipFill rotWithShape="1">
            <a:blip r:embed="rId6">
              <a:alphaModFix/>
            </a:blip>
            <a:srcRect b="0" l="0" r="0" t="0"/>
            <a:stretch/>
          </p:blipFill>
          <p:spPr>
            <a:xfrm>
              <a:off x="6429448" y="3743338"/>
              <a:ext cx="522756" cy="720000"/>
            </a:xfrm>
            <a:prstGeom prst="rect">
              <a:avLst/>
            </a:prstGeom>
            <a:noFill/>
            <a:ln>
              <a:noFill/>
            </a:ln>
          </p:spPr>
        </p:pic>
        <p:pic>
          <p:nvPicPr>
            <p:cNvPr id="1206" name="Google Shape;1206;p75"/>
            <p:cNvPicPr preferRelativeResize="0"/>
            <p:nvPr/>
          </p:nvPicPr>
          <p:blipFill rotWithShape="1">
            <a:blip r:embed="rId7">
              <a:alphaModFix/>
            </a:blip>
            <a:srcRect b="0" l="0" r="0" t="0"/>
            <a:stretch/>
          </p:blipFill>
          <p:spPr>
            <a:xfrm>
              <a:off x="6893350" y="3941338"/>
              <a:ext cx="248400" cy="324000"/>
            </a:xfrm>
            <a:prstGeom prst="rect">
              <a:avLst/>
            </a:prstGeom>
            <a:noFill/>
            <a:ln>
              <a:noFill/>
            </a:ln>
          </p:spPr>
        </p:pic>
      </p:grpSp>
      <p:sp>
        <p:nvSpPr>
          <p:cNvPr id="1207" name="Google Shape;1207;p75"/>
          <p:cNvSpPr/>
          <p:nvPr/>
        </p:nvSpPr>
        <p:spPr>
          <a:xfrm>
            <a:off x="835929" y="2463418"/>
            <a:ext cx="943271" cy="169321"/>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1208" name="Google Shape;1208;p75"/>
          <p:cNvSpPr/>
          <p:nvPr/>
        </p:nvSpPr>
        <p:spPr>
          <a:xfrm>
            <a:off x="2618653" y="3442584"/>
            <a:ext cx="940940" cy="167647"/>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1209" name="Google Shape;1209;p75"/>
          <p:cNvSpPr/>
          <p:nvPr/>
        </p:nvSpPr>
        <p:spPr>
          <a:xfrm>
            <a:off x="2333572" y="2124304"/>
            <a:ext cx="573658" cy="159038"/>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1210" name="Google Shape;1210;p75"/>
          <p:cNvSpPr txBox="1"/>
          <p:nvPr/>
        </p:nvSpPr>
        <p:spPr>
          <a:xfrm>
            <a:off x="2229325" y="2395108"/>
            <a:ext cx="959914"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WMS sends a ship event to DOM</a:t>
            </a:r>
            <a:endParaRPr b="0" i="0" sz="1100" u="none" cap="none" strike="noStrike">
              <a:solidFill>
                <a:srgbClr val="000000"/>
              </a:solidFill>
              <a:latin typeface="Arial"/>
              <a:ea typeface="Arial"/>
              <a:cs typeface="Arial"/>
              <a:sym typeface="Arial"/>
            </a:endParaRPr>
          </a:p>
        </p:txBody>
      </p:sp>
      <p:grpSp>
        <p:nvGrpSpPr>
          <p:cNvPr id="1211" name="Google Shape;1211;p75"/>
          <p:cNvGrpSpPr/>
          <p:nvPr/>
        </p:nvGrpSpPr>
        <p:grpSpPr>
          <a:xfrm rot="10800000">
            <a:off x="3036283" y="2224530"/>
            <a:ext cx="81000" cy="478596"/>
            <a:chOff x="992340" y="855919"/>
            <a:chExt cx="81000" cy="478596"/>
          </a:xfrm>
        </p:grpSpPr>
        <p:cxnSp>
          <p:nvCxnSpPr>
            <p:cNvPr id="1212" name="Google Shape;1212;p75"/>
            <p:cNvCxnSpPr>
              <a:endCxn id="1213" idx="4"/>
            </p:cNvCxnSpPr>
            <p:nvPr/>
          </p:nvCxnSpPr>
          <p:spPr>
            <a:xfrm rot="10800000">
              <a:off x="1032840" y="938215"/>
              <a:ext cx="3300" cy="396300"/>
            </a:xfrm>
            <a:prstGeom prst="straightConnector1">
              <a:avLst/>
            </a:prstGeom>
            <a:noFill/>
            <a:ln cap="flat" cmpd="sng" w="9525">
              <a:solidFill>
                <a:srgbClr val="F2F2F2"/>
              </a:solidFill>
              <a:prstDash val="solid"/>
              <a:round/>
              <a:headEnd len="sm" w="sm" type="none"/>
              <a:tailEnd len="sm" w="sm" type="none"/>
            </a:ln>
          </p:spPr>
        </p:cxnSp>
        <p:sp>
          <p:nvSpPr>
            <p:cNvPr id="1213" name="Google Shape;1213;p75"/>
            <p:cNvSpPr/>
            <p:nvPr/>
          </p:nvSpPr>
          <p:spPr>
            <a:xfrm>
              <a:off x="992340" y="855919"/>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sp>
        <p:nvSpPr>
          <p:cNvPr id="1214" name="Google Shape;1214;p75"/>
          <p:cNvSpPr/>
          <p:nvPr/>
        </p:nvSpPr>
        <p:spPr>
          <a:xfrm>
            <a:off x="3027138" y="2151349"/>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215" name="Google Shape;1215;p75"/>
          <p:cNvSpPr/>
          <p:nvPr/>
        </p:nvSpPr>
        <p:spPr>
          <a:xfrm>
            <a:off x="7082722" y="3610240"/>
            <a:ext cx="1904351" cy="979628"/>
          </a:xfrm>
          <a:prstGeom prst="rect">
            <a:avLst/>
          </a:prstGeom>
          <a:solidFill>
            <a:srgbClr val="622AFE"/>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Buy Online Pickup In Store (Ship to Store)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8"/>
                                        </p:tgtEl>
                                        <p:attrNameLst>
                                          <p:attrName>style.visibility</p:attrName>
                                        </p:attrNameLst>
                                      </p:cBhvr>
                                      <p:to>
                                        <p:strVal val="visible"/>
                                      </p:to>
                                    </p:set>
                                    <p:animEffect filter="fade" transition="in">
                                      <p:cBhvr>
                                        <p:cTn dur="1000"/>
                                        <p:tgtEl>
                                          <p:spTgt spid="1088"/>
                                        </p:tgtEl>
                                      </p:cBhvr>
                                    </p:animEffect>
                                  </p:childTnLst>
                                </p:cTn>
                              </p:par>
                              <p:par>
                                <p:cTn fill="hold" nodeType="withEffect" presetClass="entr" presetID="10" presetSubtype="0">
                                  <p:stCondLst>
                                    <p:cond delay="0"/>
                                  </p:stCondLst>
                                  <p:childTnLst>
                                    <p:set>
                                      <p:cBhvr>
                                        <p:cTn dur="1" fill="hold">
                                          <p:stCondLst>
                                            <p:cond delay="0"/>
                                          </p:stCondLst>
                                        </p:cTn>
                                        <p:tgtEl>
                                          <p:spTgt spid="1089"/>
                                        </p:tgtEl>
                                        <p:attrNameLst>
                                          <p:attrName>style.visibility</p:attrName>
                                        </p:attrNameLst>
                                      </p:cBhvr>
                                      <p:to>
                                        <p:strVal val="visible"/>
                                      </p:to>
                                    </p:set>
                                    <p:animEffect filter="fade" transition="in">
                                      <p:cBhvr>
                                        <p:cTn dur="1000"/>
                                        <p:tgtEl>
                                          <p:spTgt spid="1089"/>
                                        </p:tgtEl>
                                      </p:cBhvr>
                                    </p:animEffect>
                                  </p:childTnLst>
                                </p:cTn>
                              </p:par>
                              <p:par>
                                <p:cTn fill="hold" nodeType="withEffect" presetClass="entr" presetID="10" presetSubtype="0">
                                  <p:stCondLst>
                                    <p:cond delay="0"/>
                                  </p:stCondLst>
                                  <p:childTnLst>
                                    <p:set>
                                      <p:cBhvr>
                                        <p:cTn dur="1" fill="hold">
                                          <p:stCondLst>
                                            <p:cond delay="0"/>
                                          </p:stCondLst>
                                        </p:cTn>
                                        <p:tgtEl>
                                          <p:spTgt spid="1147"/>
                                        </p:tgtEl>
                                        <p:attrNameLst>
                                          <p:attrName>style.visibility</p:attrName>
                                        </p:attrNameLst>
                                      </p:cBhvr>
                                      <p:to>
                                        <p:strVal val="visible"/>
                                      </p:to>
                                    </p:set>
                                    <p:animEffect filter="fade" transition="in">
                                      <p:cBhvr>
                                        <p:cTn dur="1000"/>
                                        <p:tgtEl>
                                          <p:spTgt spid="1147"/>
                                        </p:tgtEl>
                                      </p:cBhvr>
                                    </p:animEffect>
                                  </p:childTnLst>
                                </p:cTn>
                              </p:par>
                              <p:par>
                                <p:cTn fill="hold" nodeType="withEffect" presetClass="entr" presetID="10" presetSubtype="0">
                                  <p:stCondLst>
                                    <p:cond delay="0"/>
                                  </p:stCondLst>
                                  <p:childTnLst>
                                    <p:set>
                                      <p:cBhvr>
                                        <p:cTn dur="1" fill="hold">
                                          <p:stCondLst>
                                            <p:cond delay="0"/>
                                          </p:stCondLst>
                                        </p:cTn>
                                        <p:tgtEl>
                                          <p:spTgt spid="1133"/>
                                        </p:tgtEl>
                                        <p:attrNameLst>
                                          <p:attrName>style.visibility</p:attrName>
                                        </p:attrNameLst>
                                      </p:cBhvr>
                                      <p:to>
                                        <p:strVal val="visible"/>
                                      </p:to>
                                    </p:set>
                                    <p:animEffect filter="fade" transition="in">
                                      <p:cBhvr>
                                        <p:cTn dur="1000"/>
                                        <p:tgtEl>
                                          <p:spTgt spid="11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0"/>
                                        </p:tgtEl>
                                        <p:attrNameLst>
                                          <p:attrName>style.visibility</p:attrName>
                                        </p:attrNameLst>
                                      </p:cBhvr>
                                      <p:to>
                                        <p:strVal val="visible"/>
                                      </p:to>
                                    </p:set>
                                    <p:animEffect filter="fade" transition="in">
                                      <p:cBhvr>
                                        <p:cTn dur="1000"/>
                                        <p:tgtEl>
                                          <p:spTgt spid="1090"/>
                                        </p:tgtEl>
                                      </p:cBhvr>
                                    </p:animEffect>
                                  </p:childTnLst>
                                </p:cTn>
                              </p:par>
                              <p:par>
                                <p:cTn fill="hold" nodeType="withEffect" presetClass="entr" presetID="10" presetSubtype="0">
                                  <p:stCondLst>
                                    <p:cond delay="0"/>
                                  </p:stCondLst>
                                  <p:childTnLst>
                                    <p:set>
                                      <p:cBhvr>
                                        <p:cTn dur="1" fill="hold">
                                          <p:stCondLst>
                                            <p:cond delay="0"/>
                                          </p:stCondLst>
                                        </p:cTn>
                                        <p:tgtEl>
                                          <p:spTgt spid="1091"/>
                                        </p:tgtEl>
                                        <p:attrNameLst>
                                          <p:attrName>style.visibility</p:attrName>
                                        </p:attrNameLst>
                                      </p:cBhvr>
                                      <p:to>
                                        <p:strVal val="visible"/>
                                      </p:to>
                                    </p:set>
                                    <p:animEffect filter="fade" transition="in">
                                      <p:cBhvr>
                                        <p:cTn dur="1000"/>
                                        <p:tgtEl>
                                          <p:spTgt spid="1091"/>
                                        </p:tgtEl>
                                      </p:cBhvr>
                                    </p:animEffect>
                                  </p:childTnLst>
                                </p:cTn>
                              </p:par>
                              <p:par>
                                <p:cTn fill="hold" nodeType="withEffect" presetClass="entr" presetID="10" presetSubtype="0">
                                  <p:stCondLst>
                                    <p:cond delay="0"/>
                                  </p:stCondLst>
                                  <p:childTnLst>
                                    <p:set>
                                      <p:cBhvr>
                                        <p:cTn dur="1" fill="hold">
                                          <p:stCondLst>
                                            <p:cond delay="0"/>
                                          </p:stCondLst>
                                        </p:cTn>
                                        <p:tgtEl>
                                          <p:spTgt spid="1148"/>
                                        </p:tgtEl>
                                        <p:attrNameLst>
                                          <p:attrName>style.visibility</p:attrName>
                                        </p:attrNameLst>
                                      </p:cBhvr>
                                      <p:to>
                                        <p:strVal val="visible"/>
                                      </p:to>
                                    </p:set>
                                    <p:animEffect filter="fade" transition="in">
                                      <p:cBhvr>
                                        <p:cTn dur="1000"/>
                                        <p:tgtEl>
                                          <p:spTgt spid="1148"/>
                                        </p:tgtEl>
                                      </p:cBhvr>
                                    </p:animEffect>
                                  </p:childTnLst>
                                </p:cTn>
                              </p:par>
                              <p:par>
                                <p:cTn fill="hold" nodeType="withEffect" presetClass="entr" presetID="10" presetSubtype="0">
                                  <p:stCondLst>
                                    <p:cond delay="0"/>
                                  </p:stCondLst>
                                  <p:childTnLst>
                                    <p:set>
                                      <p:cBhvr>
                                        <p:cTn dur="1" fill="hold">
                                          <p:stCondLst>
                                            <p:cond delay="0"/>
                                          </p:stCondLst>
                                        </p:cTn>
                                        <p:tgtEl>
                                          <p:spTgt spid="1132"/>
                                        </p:tgtEl>
                                        <p:attrNameLst>
                                          <p:attrName>style.visibility</p:attrName>
                                        </p:attrNameLst>
                                      </p:cBhvr>
                                      <p:to>
                                        <p:strVal val="visible"/>
                                      </p:to>
                                    </p:set>
                                    <p:animEffect filter="fade" transition="in">
                                      <p:cBhvr>
                                        <p:cTn dur="1000"/>
                                        <p:tgtEl>
                                          <p:spTgt spid="11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2"/>
                                        </p:tgtEl>
                                        <p:attrNameLst>
                                          <p:attrName>style.visibility</p:attrName>
                                        </p:attrNameLst>
                                      </p:cBhvr>
                                      <p:to>
                                        <p:strVal val="visible"/>
                                      </p:to>
                                    </p:set>
                                    <p:animEffect filter="fade" transition="in">
                                      <p:cBhvr>
                                        <p:cTn dur="1000"/>
                                        <p:tgtEl>
                                          <p:spTgt spid="11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7"/>
                                        </p:tgtEl>
                                        <p:attrNameLst>
                                          <p:attrName>style.visibility</p:attrName>
                                        </p:attrNameLst>
                                      </p:cBhvr>
                                      <p:to>
                                        <p:strVal val="visible"/>
                                      </p:to>
                                    </p:set>
                                    <p:animEffect filter="fade" transition="in">
                                      <p:cBhvr>
                                        <p:cTn dur="1000"/>
                                        <p:tgtEl>
                                          <p:spTgt spid="1097"/>
                                        </p:tgtEl>
                                      </p:cBhvr>
                                    </p:animEffect>
                                  </p:childTnLst>
                                </p:cTn>
                              </p:par>
                              <p:par>
                                <p:cTn fill="hold" nodeType="withEffect" presetClass="entr" presetID="10" presetSubtype="0">
                                  <p:stCondLst>
                                    <p:cond delay="0"/>
                                  </p:stCondLst>
                                  <p:childTnLst>
                                    <p:set>
                                      <p:cBhvr>
                                        <p:cTn dur="1" fill="hold">
                                          <p:stCondLst>
                                            <p:cond delay="0"/>
                                          </p:stCondLst>
                                        </p:cTn>
                                        <p:tgtEl>
                                          <p:spTgt spid="1149"/>
                                        </p:tgtEl>
                                        <p:attrNameLst>
                                          <p:attrName>style.visibility</p:attrName>
                                        </p:attrNameLst>
                                      </p:cBhvr>
                                      <p:to>
                                        <p:strVal val="visible"/>
                                      </p:to>
                                    </p:set>
                                    <p:animEffect filter="fade" transition="in">
                                      <p:cBhvr>
                                        <p:cTn dur="1000"/>
                                        <p:tgtEl>
                                          <p:spTgt spid="1149"/>
                                        </p:tgtEl>
                                      </p:cBhvr>
                                    </p:animEffect>
                                  </p:childTnLst>
                                </p:cTn>
                              </p:par>
                              <p:par>
                                <p:cTn fill="hold" nodeType="withEffect" presetClass="entr" presetID="10" presetSubtype="0">
                                  <p:stCondLst>
                                    <p:cond delay="0"/>
                                  </p:stCondLst>
                                  <p:childTnLst>
                                    <p:set>
                                      <p:cBhvr>
                                        <p:cTn dur="1" fill="hold">
                                          <p:stCondLst>
                                            <p:cond delay="0"/>
                                          </p:stCondLst>
                                        </p:cTn>
                                        <p:tgtEl>
                                          <p:spTgt spid="1118"/>
                                        </p:tgtEl>
                                        <p:attrNameLst>
                                          <p:attrName>style.visibility</p:attrName>
                                        </p:attrNameLst>
                                      </p:cBhvr>
                                      <p:to>
                                        <p:strVal val="visible"/>
                                      </p:to>
                                    </p:set>
                                    <p:animEffect filter="fade" transition="in">
                                      <p:cBhvr>
                                        <p:cTn dur="1000"/>
                                        <p:tgtEl>
                                          <p:spTgt spid="11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3"/>
                                        </p:tgtEl>
                                        <p:attrNameLst>
                                          <p:attrName>style.visibility</p:attrName>
                                        </p:attrNameLst>
                                      </p:cBhvr>
                                      <p:to>
                                        <p:strVal val="visible"/>
                                      </p:to>
                                    </p:set>
                                    <p:animEffect filter="fade" transition="in">
                                      <p:cBhvr>
                                        <p:cTn dur="1000"/>
                                        <p:tgtEl>
                                          <p:spTgt spid="11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4"/>
                                        </p:tgtEl>
                                        <p:attrNameLst>
                                          <p:attrName>style.visibility</p:attrName>
                                        </p:attrNameLst>
                                      </p:cBhvr>
                                      <p:to>
                                        <p:strVal val="visible"/>
                                      </p:to>
                                    </p:set>
                                    <p:animEffect filter="fade" transition="in">
                                      <p:cBhvr>
                                        <p:cTn dur="1000"/>
                                        <p:tgtEl>
                                          <p:spTgt spid="1164"/>
                                        </p:tgtEl>
                                      </p:cBhvr>
                                    </p:animEffect>
                                  </p:childTnLst>
                                </p:cTn>
                              </p:par>
                              <p:par>
                                <p:cTn fill="hold" nodeType="withEffect" presetClass="entr" presetID="10" presetSubtype="0">
                                  <p:stCondLst>
                                    <p:cond delay="0"/>
                                  </p:stCondLst>
                                  <p:childTnLst>
                                    <p:set>
                                      <p:cBhvr>
                                        <p:cTn dur="1" fill="hold">
                                          <p:stCondLst>
                                            <p:cond delay="0"/>
                                          </p:stCondLst>
                                        </p:cTn>
                                        <p:tgtEl>
                                          <p:spTgt spid="1124"/>
                                        </p:tgtEl>
                                        <p:attrNameLst>
                                          <p:attrName>style.visibility</p:attrName>
                                        </p:attrNameLst>
                                      </p:cBhvr>
                                      <p:to>
                                        <p:strVal val="visible"/>
                                      </p:to>
                                    </p:set>
                                    <p:animEffect filter="fade" transition="in">
                                      <p:cBhvr>
                                        <p:cTn dur="1000"/>
                                        <p:tgtEl>
                                          <p:spTgt spid="1124"/>
                                        </p:tgtEl>
                                      </p:cBhvr>
                                    </p:animEffect>
                                  </p:childTnLst>
                                </p:cTn>
                              </p:par>
                              <p:par>
                                <p:cTn fill="hold" nodeType="withEffect" presetClass="entr" presetID="10" presetSubtype="0">
                                  <p:stCondLst>
                                    <p:cond delay="0"/>
                                  </p:stCondLst>
                                  <p:childTnLst>
                                    <p:set>
                                      <p:cBhvr>
                                        <p:cTn dur="1" fill="hold">
                                          <p:stCondLst>
                                            <p:cond delay="0"/>
                                          </p:stCondLst>
                                        </p:cTn>
                                        <p:tgtEl>
                                          <p:spTgt spid="1165"/>
                                        </p:tgtEl>
                                        <p:attrNameLst>
                                          <p:attrName>style.visibility</p:attrName>
                                        </p:attrNameLst>
                                      </p:cBhvr>
                                      <p:to>
                                        <p:strVal val="visible"/>
                                      </p:to>
                                    </p:set>
                                    <p:animEffect filter="fade" transition="in">
                                      <p:cBhvr>
                                        <p:cTn dur="1000"/>
                                        <p:tgtEl>
                                          <p:spTgt spid="1165"/>
                                        </p:tgtEl>
                                      </p:cBhvr>
                                    </p:animEffect>
                                  </p:childTnLst>
                                </p:cTn>
                              </p:par>
                              <p:par>
                                <p:cTn fill="hold" nodeType="withEffect" presetClass="entr" presetID="10" presetSubtype="0">
                                  <p:stCondLst>
                                    <p:cond delay="0"/>
                                  </p:stCondLst>
                                  <p:childTnLst>
                                    <p:set>
                                      <p:cBhvr>
                                        <p:cTn dur="1" fill="hold">
                                          <p:stCondLst>
                                            <p:cond delay="0"/>
                                          </p:stCondLst>
                                        </p:cTn>
                                        <p:tgtEl>
                                          <p:spTgt spid="1181"/>
                                        </p:tgtEl>
                                        <p:attrNameLst>
                                          <p:attrName>style.visibility</p:attrName>
                                        </p:attrNameLst>
                                      </p:cBhvr>
                                      <p:to>
                                        <p:strVal val="visible"/>
                                      </p:to>
                                    </p:set>
                                    <p:animEffect filter="fade" transition="in">
                                      <p:cBhvr>
                                        <p:cTn dur="1000"/>
                                        <p:tgtEl>
                                          <p:spTgt spid="1181"/>
                                        </p:tgtEl>
                                      </p:cBhvr>
                                    </p:animEffect>
                                  </p:childTnLst>
                                </p:cTn>
                              </p:par>
                              <p:par>
                                <p:cTn fill="hold" nodeType="withEffect" presetClass="entr" presetID="10" presetSubtype="0">
                                  <p:stCondLst>
                                    <p:cond delay="0"/>
                                  </p:stCondLst>
                                  <p:childTnLst>
                                    <p:set>
                                      <p:cBhvr>
                                        <p:cTn dur="1" fill="hold">
                                          <p:stCondLst>
                                            <p:cond delay="0"/>
                                          </p:stCondLst>
                                        </p:cTn>
                                        <p:tgtEl>
                                          <p:spTgt spid="1183"/>
                                        </p:tgtEl>
                                        <p:attrNameLst>
                                          <p:attrName>style.visibility</p:attrName>
                                        </p:attrNameLst>
                                      </p:cBhvr>
                                      <p:to>
                                        <p:strVal val="visible"/>
                                      </p:to>
                                    </p:set>
                                    <p:animEffect filter="fade" transition="in">
                                      <p:cBhvr>
                                        <p:cTn dur="1000"/>
                                        <p:tgtEl>
                                          <p:spTgt spid="1183"/>
                                        </p:tgtEl>
                                      </p:cBhvr>
                                    </p:animEffect>
                                  </p:childTnLst>
                                </p:cTn>
                              </p:par>
                              <p:par>
                                <p:cTn fill="hold" nodeType="withEffect" presetClass="entr" presetID="10" presetSubtype="0">
                                  <p:stCondLst>
                                    <p:cond delay="0"/>
                                  </p:stCondLst>
                                  <p:childTnLst>
                                    <p:set>
                                      <p:cBhvr>
                                        <p:cTn dur="1" fill="hold">
                                          <p:stCondLst>
                                            <p:cond delay="0"/>
                                          </p:stCondLst>
                                        </p:cTn>
                                        <p:tgtEl>
                                          <p:spTgt spid="1182"/>
                                        </p:tgtEl>
                                        <p:attrNameLst>
                                          <p:attrName>style.visibility</p:attrName>
                                        </p:attrNameLst>
                                      </p:cBhvr>
                                      <p:to>
                                        <p:strVal val="visible"/>
                                      </p:to>
                                    </p:set>
                                    <p:animEffect filter="fade" transition="in">
                                      <p:cBhvr>
                                        <p:cTn dur="1000"/>
                                        <p:tgtEl>
                                          <p:spTgt spid="1182"/>
                                        </p:tgtEl>
                                      </p:cBhvr>
                                    </p:animEffect>
                                  </p:childTnLst>
                                </p:cTn>
                              </p:par>
                              <p:par>
                                <p:cTn fill="hold" nodeType="withEffect" presetClass="entr" presetID="10" presetSubtype="0">
                                  <p:stCondLst>
                                    <p:cond delay="0"/>
                                  </p:stCondLst>
                                  <p:childTnLst>
                                    <p:set>
                                      <p:cBhvr>
                                        <p:cTn dur="1" fill="hold">
                                          <p:stCondLst>
                                            <p:cond delay="0"/>
                                          </p:stCondLst>
                                        </p:cTn>
                                        <p:tgtEl>
                                          <p:spTgt spid="1184"/>
                                        </p:tgtEl>
                                        <p:attrNameLst>
                                          <p:attrName>style.visibility</p:attrName>
                                        </p:attrNameLst>
                                      </p:cBhvr>
                                      <p:to>
                                        <p:strVal val="visible"/>
                                      </p:to>
                                    </p:set>
                                    <p:animEffect filter="fade" transition="in">
                                      <p:cBhvr>
                                        <p:cTn dur="1000"/>
                                        <p:tgtEl>
                                          <p:spTgt spid="1184"/>
                                        </p:tgtEl>
                                      </p:cBhvr>
                                    </p:animEffect>
                                  </p:childTnLst>
                                </p:cTn>
                              </p:par>
                              <p:par>
                                <p:cTn fill="hold" nodeType="withEffect" presetClass="entr" presetID="10" presetSubtype="0">
                                  <p:stCondLst>
                                    <p:cond delay="0"/>
                                  </p:stCondLst>
                                  <p:childTnLst>
                                    <p:set>
                                      <p:cBhvr>
                                        <p:cTn dur="1" fill="hold">
                                          <p:stCondLst>
                                            <p:cond delay="0"/>
                                          </p:stCondLst>
                                        </p:cTn>
                                        <p:tgtEl>
                                          <p:spTgt spid="1180"/>
                                        </p:tgtEl>
                                        <p:attrNameLst>
                                          <p:attrName>style.visibility</p:attrName>
                                        </p:attrNameLst>
                                      </p:cBhvr>
                                      <p:to>
                                        <p:strVal val="visible"/>
                                      </p:to>
                                    </p:set>
                                    <p:animEffect filter="fade" transition="in">
                                      <p:cBhvr>
                                        <p:cTn dur="1000"/>
                                        <p:tgtEl>
                                          <p:spTgt spid="1180"/>
                                        </p:tgtEl>
                                      </p:cBhvr>
                                    </p:animEffect>
                                  </p:childTnLst>
                                </p:cTn>
                              </p:par>
                              <p:par>
                                <p:cTn fill="hold" nodeType="withEffect" presetClass="entr" presetID="10" presetSubtype="0">
                                  <p:stCondLst>
                                    <p:cond delay="0"/>
                                  </p:stCondLst>
                                  <p:childTnLst>
                                    <p:set>
                                      <p:cBhvr>
                                        <p:cTn dur="1" fill="hold">
                                          <p:stCondLst>
                                            <p:cond delay="0"/>
                                          </p:stCondLst>
                                        </p:cTn>
                                        <p:tgtEl>
                                          <p:spTgt spid="1179"/>
                                        </p:tgtEl>
                                        <p:attrNameLst>
                                          <p:attrName>style.visibility</p:attrName>
                                        </p:attrNameLst>
                                      </p:cBhvr>
                                      <p:to>
                                        <p:strVal val="visible"/>
                                      </p:to>
                                    </p:set>
                                    <p:animEffect filter="fade" transition="in">
                                      <p:cBhvr>
                                        <p:cTn dur="1000"/>
                                        <p:tgtEl>
                                          <p:spTgt spid="11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5"/>
                                        </p:tgtEl>
                                        <p:attrNameLst>
                                          <p:attrName>style.visibility</p:attrName>
                                        </p:attrNameLst>
                                      </p:cBhvr>
                                      <p:to>
                                        <p:strVal val="visible"/>
                                      </p:to>
                                    </p:set>
                                    <p:animEffect filter="fade" transition="in">
                                      <p:cBhvr>
                                        <p:cTn dur="1000"/>
                                        <p:tgtEl>
                                          <p:spTgt spid="1185"/>
                                        </p:tgtEl>
                                      </p:cBhvr>
                                    </p:animEffect>
                                  </p:childTnLst>
                                </p:cTn>
                              </p:par>
                              <p:par>
                                <p:cTn fill="hold" nodeType="withEffect" presetClass="entr" presetID="10" presetSubtype="0">
                                  <p:stCondLst>
                                    <p:cond delay="0"/>
                                  </p:stCondLst>
                                  <p:childTnLst>
                                    <p:set>
                                      <p:cBhvr>
                                        <p:cTn dur="1" fill="hold">
                                          <p:stCondLst>
                                            <p:cond delay="0"/>
                                          </p:stCondLst>
                                        </p:cTn>
                                        <p:tgtEl>
                                          <p:spTgt spid="1188"/>
                                        </p:tgtEl>
                                        <p:attrNameLst>
                                          <p:attrName>style.visibility</p:attrName>
                                        </p:attrNameLst>
                                      </p:cBhvr>
                                      <p:to>
                                        <p:strVal val="visible"/>
                                      </p:to>
                                    </p:set>
                                    <p:animEffect filter="fade" transition="in">
                                      <p:cBhvr>
                                        <p:cTn dur="1000"/>
                                        <p:tgtEl>
                                          <p:spTgt spid="1188"/>
                                        </p:tgtEl>
                                      </p:cBhvr>
                                    </p:animEffect>
                                  </p:childTnLst>
                                </p:cTn>
                              </p:par>
                              <p:par>
                                <p:cTn fill="hold" nodeType="withEffect" presetClass="entr" presetID="10" presetSubtype="0">
                                  <p:stCondLst>
                                    <p:cond delay="0"/>
                                  </p:stCondLst>
                                  <p:childTnLst>
                                    <p:set>
                                      <p:cBhvr>
                                        <p:cTn dur="1" fill="hold">
                                          <p:stCondLst>
                                            <p:cond delay="0"/>
                                          </p:stCondLst>
                                        </p:cTn>
                                        <p:tgtEl>
                                          <p:spTgt spid="1191"/>
                                        </p:tgtEl>
                                        <p:attrNameLst>
                                          <p:attrName>style.visibility</p:attrName>
                                        </p:attrNameLst>
                                      </p:cBhvr>
                                      <p:to>
                                        <p:strVal val="visible"/>
                                      </p:to>
                                    </p:set>
                                    <p:animEffect filter="fade" transition="in">
                                      <p:cBhvr>
                                        <p:cTn dur="1000"/>
                                        <p:tgtEl>
                                          <p:spTgt spid="11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4"/>
                                        </p:tgtEl>
                                        <p:attrNameLst>
                                          <p:attrName>style.visibility</p:attrName>
                                        </p:attrNameLst>
                                      </p:cBhvr>
                                      <p:to>
                                        <p:strVal val="visible"/>
                                      </p:to>
                                    </p:set>
                                    <p:animEffect filter="fade" transition="in">
                                      <p:cBhvr>
                                        <p:cTn dur="1000"/>
                                        <p:tgtEl>
                                          <p:spTgt spid="1194"/>
                                        </p:tgtEl>
                                      </p:cBhvr>
                                    </p:animEffect>
                                  </p:childTnLst>
                                </p:cTn>
                              </p:par>
                              <p:par>
                                <p:cTn fill="hold" nodeType="withEffect" presetClass="entr" presetID="10" presetSubtype="0">
                                  <p:stCondLst>
                                    <p:cond delay="0"/>
                                  </p:stCondLst>
                                  <p:childTnLst>
                                    <p:set>
                                      <p:cBhvr>
                                        <p:cTn dur="1" fill="hold">
                                          <p:stCondLst>
                                            <p:cond delay="0"/>
                                          </p:stCondLst>
                                        </p:cTn>
                                        <p:tgtEl>
                                          <p:spTgt spid="1198"/>
                                        </p:tgtEl>
                                        <p:attrNameLst>
                                          <p:attrName>style.visibility</p:attrName>
                                        </p:attrNameLst>
                                      </p:cBhvr>
                                      <p:to>
                                        <p:strVal val="visible"/>
                                      </p:to>
                                    </p:set>
                                    <p:animEffect filter="fade" transition="in">
                                      <p:cBhvr>
                                        <p:cTn dur="1000"/>
                                        <p:tgtEl>
                                          <p:spTgt spid="1198"/>
                                        </p:tgtEl>
                                      </p:cBhvr>
                                    </p:animEffect>
                                  </p:childTnLst>
                                </p:cTn>
                              </p:par>
                              <p:par>
                                <p:cTn fill="hold" nodeType="withEffect" presetClass="entr" presetID="10" presetSubtype="0">
                                  <p:stCondLst>
                                    <p:cond delay="0"/>
                                  </p:stCondLst>
                                  <p:childTnLst>
                                    <p:set>
                                      <p:cBhvr>
                                        <p:cTn dur="1" fill="hold">
                                          <p:stCondLst>
                                            <p:cond delay="0"/>
                                          </p:stCondLst>
                                        </p:cTn>
                                        <p:tgtEl>
                                          <p:spTgt spid="1187"/>
                                        </p:tgtEl>
                                        <p:attrNameLst>
                                          <p:attrName>style.visibility</p:attrName>
                                        </p:attrNameLst>
                                      </p:cBhvr>
                                      <p:to>
                                        <p:strVal val="visible"/>
                                      </p:to>
                                    </p:set>
                                    <p:animEffect filter="fade" transition="in">
                                      <p:cBhvr>
                                        <p:cTn dur="1000"/>
                                        <p:tgtEl>
                                          <p:spTgt spid="1187"/>
                                        </p:tgtEl>
                                      </p:cBhvr>
                                    </p:animEffect>
                                  </p:childTnLst>
                                </p:cTn>
                              </p:par>
                              <p:par>
                                <p:cTn fill="hold" nodeType="withEffect" presetClass="entr" presetID="10" presetSubtype="0">
                                  <p:stCondLst>
                                    <p:cond delay="0"/>
                                  </p:stCondLst>
                                  <p:childTnLst>
                                    <p:set>
                                      <p:cBhvr>
                                        <p:cTn dur="1" fill="hold">
                                          <p:stCondLst>
                                            <p:cond delay="0"/>
                                          </p:stCondLst>
                                        </p:cTn>
                                        <p:tgtEl>
                                          <p:spTgt spid="1202"/>
                                        </p:tgtEl>
                                        <p:attrNameLst>
                                          <p:attrName>style.visibility</p:attrName>
                                        </p:attrNameLst>
                                      </p:cBhvr>
                                      <p:to>
                                        <p:strVal val="visible"/>
                                      </p:to>
                                    </p:set>
                                    <p:animEffect filter="fade" transition="in">
                                      <p:cBhvr>
                                        <p:cTn dur="1000"/>
                                        <p:tgtEl>
                                          <p:spTgt spid="1202"/>
                                        </p:tgtEl>
                                      </p:cBhvr>
                                    </p:animEffect>
                                  </p:childTnLst>
                                </p:cTn>
                              </p:par>
                              <p:par>
                                <p:cTn fill="hold" nodeType="withEffect" presetClass="entr" presetID="10" presetSubtype="0">
                                  <p:stCondLst>
                                    <p:cond delay="0"/>
                                  </p:stCondLst>
                                  <p:childTnLst>
                                    <p:set>
                                      <p:cBhvr>
                                        <p:cTn dur="1" fill="hold">
                                          <p:stCondLst>
                                            <p:cond delay="0"/>
                                          </p:stCondLst>
                                        </p:cTn>
                                        <p:tgtEl>
                                          <p:spTgt spid="1209"/>
                                        </p:tgtEl>
                                        <p:attrNameLst>
                                          <p:attrName>style.visibility</p:attrName>
                                        </p:attrNameLst>
                                      </p:cBhvr>
                                      <p:to>
                                        <p:strVal val="visible"/>
                                      </p:to>
                                    </p:set>
                                    <p:animEffect filter="fade" transition="in">
                                      <p:cBhvr>
                                        <p:cTn dur="1000"/>
                                        <p:tgtEl>
                                          <p:spTgt spid="1209"/>
                                        </p:tgtEl>
                                      </p:cBhvr>
                                    </p:animEffect>
                                  </p:childTnLst>
                                </p:cTn>
                              </p:par>
                              <p:par>
                                <p:cTn fill="hold" nodeType="withEffect" presetClass="entr" presetID="10" presetSubtype="0">
                                  <p:stCondLst>
                                    <p:cond delay="0"/>
                                  </p:stCondLst>
                                  <p:childTnLst>
                                    <p:set>
                                      <p:cBhvr>
                                        <p:cTn dur="1" fill="hold">
                                          <p:stCondLst>
                                            <p:cond delay="0"/>
                                          </p:stCondLst>
                                        </p:cTn>
                                        <p:tgtEl>
                                          <p:spTgt spid="1199"/>
                                        </p:tgtEl>
                                        <p:attrNameLst>
                                          <p:attrName>style.visibility</p:attrName>
                                        </p:attrNameLst>
                                      </p:cBhvr>
                                      <p:to>
                                        <p:strVal val="visible"/>
                                      </p:to>
                                    </p:set>
                                    <p:animEffect filter="fade" transition="in">
                                      <p:cBhvr>
                                        <p:cTn dur="1000"/>
                                        <p:tgtEl>
                                          <p:spTgt spid="1199"/>
                                        </p:tgtEl>
                                      </p:cBhvr>
                                    </p:animEffect>
                                  </p:childTnLst>
                                </p:cTn>
                              </p:par>
                              <p:par>
                                <p:cTn fill="hold" nodeType="withEffect" presetClass="entr" presetID="10" presetSubtype="0">
                                  <p:stCondLst>
                                    <p:cond delay="0"/>
                                  </p:stCondLst>
                                  <p:childTnLst>
                                    <p:set>
                                      <p:cBhvr>
                                        <p:cTn dur="1" fill="hold">
                                          <p:stCondLst>
                                            <p:cond delay="0"/>
                                          </p:stCondLst>
                                        </p:cTn>
                                        <p:tgtEl>
                                          <p:spTgt spid="1211"/>
                                        </p:tgtEl>
                                        <p:attrNameLst>
                                          <p:attrName>style.visibility</p:attrName>
                                        </p:attrNameLst>
                                      </p:cBhvr>
                                      <p:to>
                                        <p:strVal val="visible"/>
                                      </p:to>
                                    </p:set>
                                    <p:animEffect filter="fade" transition="in">
                                      <p:cBhvr>
                                        <p:cTn dur="1000"/>
                                        <p:tgtEl>
                                          <p:spTgt spid="1211"/>
                                        </p:tgtEl>
                                      </p:cBhvr>
                                    </p:animEffect>
                                  </p:childTnLst>
                                </p:cTn>
                              </p:par>
                              <p:par>
                                <p:cTn fill="hold" nodeType="withEffect" presetClass="entr" presetID="10" presetSubtype="0">
                                  <p:stCondLst>
                                    <p:cond delay="0"/>
                                  </p:stCondLst>
                                  <p:childTnLst>
                                    <p:set>
                                      <p:cBhvr>
                                        <p:cTn dur="1" fill="hold">
                                          <p:stCondLst>
                                            <p:cond delay="0"/>
                                          </p:stCondLst>
                                        </p:cTn>
                                        <p:tgtEl>
                                          <p:spTgt spid="1210"/>
                                        </p:tgtEl>
                                        <p:attrNameLst>
                                          <p:attrName>style.visibility</p:attrName>
                                        </p:attrNameLst>
                                      </p:cBhvr>
                                      <p:to>
                                        <p:strVal val="visible"/>
                                      </p:to>
                                    </p:set>
                                    <p:animEffect filter="fade" transition="in">
                                      <p:cBhvr>
                                        <p:cTn dur="1000"/>
                                        <p:tgtEl>
                                          <p:spTgt spid="1210"/>
                                        </p:tgtEl>
                                      </p:cBhvr>
                                    </p:animEffect>
                                  </p:childTnLst>
                                </p:cTn>
                              </p:par>
                              <p:par>
                                <p:cTn fill="hold" nodeType="withEffect" presetClass="entr" presetID="10" presetSubtype="0">
                                  <p:stCondLst>
                                    <p:cond delay="0"/>
                                  </p:stCondLst>
                                  <p:childTnLst>
                                    <p:set>
                                      <p:cBhvr>
                                        <p:cTn dur="1" fill="hold">
                                          <p:stCondLst>
                                            <p:cond delay="0"/>
                                          </p:stCondLst>
                                        </p:cTn>
                                        <p:tgtEl>
                                          <p:spTgt spid="1186"/>
                                        </p:tgtEl>
                                        <p:attrNameLst>
                                          <p:attrName>style.visibility</p:attrName>
                                        </p:attrNameLst>
                                      </p:cBhvr>
                                      <p:to>
                                        <p:strVal val="visible"/>
                                      </p:to>
                                    </p:set>
                                    <p:animEffect filter="fade" transition="in">
                                      <p:cBhvr>
                                        <p:cTn dur="1000"/>
                                        <p:tgtEl>
                                          <p:spTgt spid="11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3"/>
                                        </p:tgtEl>
                                        <p:attrNameLst>
                                          <p:attrName>style.visibility</p:attrName>
                                        </p:attrNameLst>
                                      </p:cBhvr>
                                      <p:to>
                                        <p:strVal val="visible"/>
                                      </p:to>
                                    </p:set>
                                    <p:animEffect filter="fade" transition="in">
                                      <p:cBhvr>
                                        <p:cTn dur="1000"/>
                                        <p:tgtEl>
                                          <p:spTgt spid="1203"/>
                                        </p:tgtEl>
                                      </p:cBhvr>
                                    </p:animEffect>
                                  </p:childTnLst>
                                </p:cTn>
                              </p:par>
                              <p:par>
                                <p:cTn fill="hold" nodeType="withEffect" presetClass="entr" presetID="10" presetSubtype="0">
                                  <p:stCondLst>
                                    <p:cond delay="0"/>
                                  </p:stCondLst>
                                  <p:childTnLst>
                                    <p:set>
                                      <p:cBhvr>
                                        <p:cTn dur="1" fill="hold">
                                          <p:stCondLst>
                                            <p:cond delay="0"/>
                                          </p:stCondLst>
                                        </p:cTn>
                                        <p:tgtEl>
                                          <p:spTgt spid="1204"/>
                                        </p:tgtEl>
                                        <p:attrNameLst>
                                          <p:attrName>style.visibility</p:attrName>
                                        </p:attrNameLst>
                                      </p:cBhvr>
                                      <p:to>
                                        <p:strVal val="visible"/>
                                      </p:to>
                                    </p:set>
                                    <p:animEffect filter="fade" transition="in">
                                      <p:cBhvr>
                                        <p:cTn dur="1000"/>
                                        <p:tgtEl>
                                          <p:spTgt spid="1204"/>
                                        </p:tgtEl>
                                      </p:cBhvr>
                                    </p:animEffect>
                                  </p:childTnLst>
                                </p:cTn>
                              </p:par>
                              <p:par>
                                <p:cTn fill="hold" nodeType="withEffect" presetClass="entr" presetID="10" presetSubtype="0">
                                  <p:stCondLst>
                                    <p:cond delay="0"/>
                                  </p:stCondLst>
                                  <p:childTnLst>
                                    <p:set>
                                      <p:cBhvr>
                                        <p:cTn dur="1" fill="hold">
                                          <p:stCondLst>
                                            <p:cond delay="0"/>
                                          </p:stCondLst>
                                        </p:cTn>
                                        <p:tgtEl>
                                          <p:spTgt spid="1207"/>
                                        </p:tgtEl>
                                        <p:attrNameLst>
                                          <p:attrName>style.visibility</p:attrName>
                                        </p:attrNameLst>
                                      </p:cBhvr>
                                      <p:to>
                                        <p:strVal val="visible"/>
                                      </p:to>
                                    </p:set>
                                    <p:animEffect filter="fade" transition="in">
                                      <p:cBhvr>
                                        <p:cTn dur="1000"/>
                                        <p:tgtEl>
                                          <p:spTgt spid="12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9"/>
                                        </p:tgtEl>
                                        <p:attrNameLst>
                                          <p:attrName>style.visibility</p:attrName>
                                        </p:attrNameLst>
                                      </p:cBhvr>
                                      <p:to>
                                        <p:strVal val="visible"/>
                                      </p:to>
                                    </p:set>
                                    <p:animEffect filter="fade" transition="in">
                                      <p:cBhvr>
                                        <p:cTn dur="1000"/>
                                        <p:tgtEl>
                                          <p:spTgt spid="1099"/>
                                        </p:tgtEl>
                                      </p:cBhvr>
                                    </p:animEffect>
                                  </p:childTnLst>
                                </p:cTn>
                              </p:par>
                              <p:par>
                                <p:cTn fill="hold" nodeType="withEffect" presetClass="entr" presetID="10" presetSubtype="0">
                                  <p:stCondLst>
                                    <p:cond delay="0"/>
                                  </p:stCondLst>
                                  <p:childTnLst>
                                    <p:set>
                                      <p:cBhvr>
                                        <p:cTn dur="1" fill="hold">
                                          <p:stCondLst>
                                            <p:cond delay="0"/>
                                          </p:stCondLst>
                                        </p:cTn>
                                        <p:tgtEl>
                                          <p:spTgt spid="1153"/>
                                        </p:tgtEl>
                                        <p:attrNameLst>
                                          <p:attrName>style.visibility</p:attrName>
                                        </p:attrNameLst>
                                      </p:cBhvr>
                                      <p:to>
                                        <p:strVal val="visible"/>
                                      </p:to>
                                    </p:set>
                                    <p:animEffect filter="fade" transition="in">
                                      <p:cBhvr>
                                        <p:cTn dur="1000"/>
                                        <p:tgtEl>
                                          <p:spTgt spid="11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0"/>
                                        </p:tgtEl>
                                        <p:attrNameLst>
                                          <p:attrName>style.visibility</p:attrName>
                                        </p:attrNameLst>
                                      </p:cBhvr>
                                      <p:to>
                                        <p:strVal val="visible"/>
                                      </p:to>
                                    </p:set>
                                    <p:animEffect filter="fade" transition="in">
                                      <p:cBhvr>
                                        <p:cTn dur="1000"/>
                                        <p:tgtEl>
                                          <p:spTgt spid="11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1"/>
                                        </p:tgtEl>
                                        <p:attrNameLst>
                                          <p:attrName>style.visibility</p:attrName>
                                        </p:attrNameLst>
                                      </p:cBhvr>
                                      <p:to>
                                        <p:strVal val="visible"/>
                                      </p:to>
                                    </p:set>
                                    <p:animEffect filter="fade" transition="in">
                                      <p:cBhvr>
                                        <p:cTn dur="1000"/>
                                        <p:tgtEl>
                                          <p:spTgt spid="1101"/>
                                        </p:tgtEl>
                                      </p:cBhvr>
                                    </p:animEffect>
                                  </p:childTnLst>
                                </p:cTn>
                              </p:par>
                              <p:par>
                                <p:cTn fill="hold" nodeType="withEffect" presetClass="entr" presetID="10" presetSubtype="0">
                                  <p:stCondLst>
                                    <p:cond delay="0"/>
                                  </p:stCondLst>
                                  <p:childTnLst>
                                    <p:set>
                                      <p:cBhvr>
                                        <p:cTn dur="1" fill="hold">
                                          <p:stCondLst>
                                            <p:cond delay="0"/>
                                          </p:stCondLst>
                                        </p:cTn>
                                        <p:tgtEl>
                                          <p:spTgt spid="1156"/>
                                        </p:tgtEl>
                                        <p:attrNameLst>
                                          <p:attrName>style.visibility</p:attrName>
                                        </p:attrNameLst>
                                      </p:cBhvr>
                                      <p:to>
                                        <p:strVal val="visible"/>
                                      </p:to>
                                    </p:set>
                                    <p:animEffect filter="fade" transition="in">
                                      <p:cBhvr>
                                        <p:cTn dur="1000"/>
                                        <p:tgtEl>
                                          <p:spTgt spid="1156"/>
                                        </p:tgtEl>
                                      </p:cBhvr>
                                    </p:animEffect>
                                  </p:childTnLst>
                                </p:cTn>
                              </p:par>
                              <p:par>
                                <p:cTn fill="hold" nodeType="withEffect" presetClass="entr" presetID="10" presetSubtype="0">
                                  <p:stCondLst>
                                    <p:cond delay="0"/>
                                  </p:stCondLst>
                                  <p:childTnLst>
                                    <p:set>
                                      <p:cBhvr>
                                        <p:cTn dur="1" fill="hold">
                                          <p:stCondLst>
                                            <p:cond delay="0"/>
                                          </p:stCondLst>
                                        </p:cTn>
                                        <p:tgtEl>
                                          <p:spTgt spid="1119"/>
                                        </p:tgtEl>
                                        <p:attrNameLst>
                                          <p:attrName>style.visibility</p:attrName>
                                        </p:attrNameLst>
                                      </p:cBhvr>
                                      <p:to>
                                        <p:strVal val="visible"/>
                                      </p:to>
                                    </p:set>
                                    <p:animEffect filter="fade" transition="in">
                                      <p:cBhvr>
                                        <p:cTn dur="1000"/>
                                        <p:tgtEl>
                                          <p:spTgt spid="1119"/>
                                        </p:tgtEl>
                                      </p:cBhvr>
                                    </p:animEffect>
                                  </p:childTnLst>
                                </p:cTn>
                              </p:par>
                              <p:par>
                                <p:cTn fill="hold" nodeType="withEffect" presetClass="entr" presetID="10" presetSubtype="0">
                                  <p:stCondLst>
                                    <p:cond delay="0"/>
                                  </p:stCondLst>
                                  <p:childTnLst>
                                    <p:set>
                                      <p:cBhvr>
                                        <p:cTn dur="1" fill="hold">
                                          <p:stCondLst>
                                            <p:cond delay="0"/>
                                          </p:stCondLst>
                                        </p:cTn>
                                        <p:tgtEl>
                                          <p:spTgt spid="1100"/>
                                        </p:tgtEl>
                                        <p:attrNameLst>
                                          <p:attrName>style.visibility</p:attrName>
                                        </p:attrNameLst>
                                      </p:cBhvr>
                                      <p:to>
                                        <p:strVal val="visible"/>
                                      </p:to>
                                    </p:set>
                                    <p:animEffect filter="fade" transition="in">
                                      <p:cBhvr>
                                        <p:cTn dur="1000"/>
                                        <p:tgtEl>
                                          <p:spTgt spid="11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2"/>
                                        </p:tgtEl>
                                        <p:attrNameLst>
                                          <p:attrName>style.visibility</p:attrName>
                                        </p:attrNameLst>
                                      </p:cBhvr>
                                      <p:to>
                                        <p:strVal val="visible"/>
                                      </p:to>
                                    </p:set>
                                    <p:animEffect filter="fade" transition="in">
                                      <p:cBhvr>
                                        <p:cTn dur="1000"/>
                                        <p:tgtEl>
                                          <p:spTgt spid="1102"/>
                                        </p:tgtEl>
                                      </p:cBhvr>
                                    </p:animEffect>
                                  </p:childTnLst>
                                </p:cTn>
                              </p:par>
                              <p:par>
                                <p:cTn fill="hold" nodeType="withEffect" presetClass="entr" presetID="10" presetSubtype="0">
                                  <p:stCondLst>
                                    <p:cond delay="0"/>
                                  </p:stCondLst>
                                  <p:childTnLst>
                                    <p:set>
                                      <p:cBhvr>
                                        <p:cTn dur="1" fill="hold">
                                          <p:stCondLst>
                                            <p:cond delay="0"/>
                                          </p:stCondLst>
                                        </p:cTn>
                                        <p:tgtEl>
                                          <p:spTgt spid="1155"/>
                                        </p:tgtEl>
                                        <p:attrNameLst>
                                          <p:attrName>style.visibility</p:attrName>
                                        </p:attrNameLst>
                                      </p:cBhvr>
                                      <p:to>
                                        <p:strVal val="visible"/>
                                      </p:to>
                                    </p:set>
                                    <p:animEffect filter="fade" transition="in">
                                      <p:cBhvr>
                                        <p:cTn dur="1000"/>
                                        <p:tgtEl>
                                          <p:spTgt spid="1155"/>
                                        </p:tgtEl>
                                      </p:cBhvr>
                                    </p:animEffect>
                                  </p:childTnLst>
                                </p:cTn>
                              </p:par>
                              <p:par>
                                <p:cTn fill="hold" nodeType="withEffect" presetClass="entr" presetID="10" presetSubtype="0">
                                  <p:stCondLst>
                                    <p:cond delay="0"/>
                                  </p:stCondLst>
                                  <p:childTnLst>
                                    <p:set>
                                      <p:cBhvr>
                                        <p:cTn dur="1" fill="hold">
                                          <p:stCondLst>
                                            <p:cond delay="0"/>
                                          </p:stCondLst>
                                        </p:cTn>
                                        <p:tgtEl>
                                          <p:spTgt spid="1103"/>
                                        </p:tgtEl>
                                        <p:attrNameLst>
                                          <p:attrName>style.visibility</p:attrName>
                                        </p:attrNameLst>
                                      </p:cBhvr>
                                      <p:to>
                                        <p:strVal val="visible"/>
                                      </p:to>
                                    </p:set>
                                    <p:animEffect filter="fade" transition="in">
                                      <p:cBhvr>
                                        <p:cTn dur="1000"/>
                                        <p:tgtEl>
                                          <p:spTgt spid="1103"/>
                                        </p:tgtEl>
                                      </p:cBhvr>
                                    </p:animEffect>
                                  </p:childTnLst>
                                </p:cTn>
                              </p:par>
                              <p:par>
                                <p:cTn fill="hold" nodeType="withEffect" presetClass="entr" presetID="10" presetSubtype="0">
                                  <p:stCondLst>
                                    <p:cond delay="0"/>
                                  </p:stCondLst>
                                  <p:childTnLst>
                                    <p:set>
                                      <p:cBhvr>
                                        <p:cTn dur="1" fill="hold">
                                          <p:stCondLst>
                                            <p:cond delay="0"/>
                                          </p:stCondLst>
                                        </p:cTn>
                                        <p:tgtEl>
                                          <p:spTgt spid="1208"/>
                                        </p:tgtEl>
                                        <p:attrNameLst>
                                          <p:attrName>style.visibility</p:attrName>
                                        </p:attrNameLst>
                                      </p:cBhvr>
                                      <p:to>
                                        <p:strVal val="visible"/>
                                      </p:to>
                                    </p:set>
                                    <p:animEffect filter="fade" transition="in">
                                      <p:cBhvr>
                                        <p:cTn dur="1000"/>
                                        <p:tgtEl>
                                          <p:spTgt spid="12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4"/>
                                        </p:tgtEl>
                                        <p:attrNameLst>
                                          <p:attrName>style.visibility</p:attrName>
                                        </p:attrNameLst>
                                      </p:cBhvr>
                                      <p:to>
                                        <p:strVal val="visible"/>
                                      </p:to>
                                    </p:set>
                                    <p:animEffect filter="fade" transition="in">
                                      <p:cBhvr>
                                        <p:cTn dur="1000"/>
                                        <p:tgtEl>
                                          <p:spTgt spid="1104"/>
                                        </p:tgtEl>
                                      </p:cBhvr>
                                    </p:animEffect>
                                  </p:childTnLst>
                                </p:cTn>
                              </p:par>
                              <p:par>
                                <p:cTn fill="hold" nodeType="withEffect" presetClass="entr" presetID="10" presetSubtype="0">
                                  <p:stCondLst>
                                    <p:cond delay="0"/>
                                  </p:stCondLst>
                                  <p:childTnLst>
                                    <p:set>
                                      <p:cBhvr>
                                        <p:cTn dur="1" fill="hold">
                                          <p:stCondLst>
                                            <p:cond delay="0"/>
                                          </p:stCondLst>
                                        </p:cTn>
                                        <p:tgtEl>
                                          <p:spTgt spid="1154"/>
                                        </p:tgtEl>
                                        <p:attrNameLst>
                                          <p:attrName>style.visibility</p:attrName>
                                        </p:attrNameLst>
                                      </p:cBhvr>
                                      <p:to>
                                        <p:strVal val="visible"/>
                                      </p:to>
                                    </p:set>
                                    <p:animEffect filter="fade" transition="in">
                                      <p:cBhvr>
                                        <p:cTn dur="1000"/>
                                        <p:tgtEl>
                                          <p:spTgt spid="1154"/>
                                        </p:tgtEl>
                                      </p:cBhvr>
                                    </p:animEffect>
                                  </p:childTnLst>
                                </p:cTn>
                              </p:par>
                              <p:par>
                                <p:cTn fill="hold" nodeType="withEffect" presetClass="entr" presetID="10" presetSubtype="0">
                                  <p:stCondLst>
                                    <p:cond delay="0"/>
                                  </p:stCondLst>
                                  <p:childTnLst>
                                    <p:set>
                                      <p:cBhvr>
                                        <p:cTn dur="1" fill="hold">
                                          <p:stCondLst>
                                            <p:cond delay="0"/>
                                          </p:stCondLst>
                                        </p:cTn>
                                        <p:tgtEl>
                                          <p:spTgt spid="1158"/>
                                        </p:tgtEl>
                                        <p:attrNameLst>
                                          <p:attrName>style.visibility</p:attrName>
                                        </p:attrNameLst>
                                      </p:cBhvr>
                                      <p:to>
                                        <p:strVal val="visible"/>
                                      </p:to>
                                    </p:set>
                                    <p:animEffect filter="fade" transition="in">
                                      <p:cBhvr>
                                        <p:cTn dur="1000"/>
                                        <p:tgtEl>
                                          <p:spTgt spid="1158"/>
                                        </p:tgtEl>
                                      </p:cBhvr>
                                    </p:animEffect>
                                  </p:childTnLst>
                                </p:cTn>
                              </p:par>
                              <p:par>
                                <p:cTn fill="hold" nodeType="withEffect" presetClass="entr" presetID="10" presetSubtype="0">
                                  <p:stCondLst>
                                    <p:cond delay="0"/>
                                  </p:stCondLst>
                                  <p:childTnLst>
                                    <p:set>
                                      <p:cBhvr>
                                        <p:cTn dur="1" fill="hold">
                                          <p:stCondLst>
                                            <p:cond delay="0"/>
                                          </p:stCondLst>
                                        </p:cTn>
                                        <p:tgtEl>
                                          <p:spTgt spid="1113"/>
                                        </p:tgtEl>
                                        <p:attrNameLst>
                                          <p:attrName>style.visibility</p:attrName>
                                        </p:attrNameLst>
                                      </p:cBhvr>
                                      <p:to>
                                        <p:strVal val="visible"/>
                                      </p:to>
                                    </p:set>
                                    <p:animEffect filter="fade" transition="in">
                                      <p:cBhvr>
                                        <p:cTn dur="1000"/>
                                        <p:tgtEl>
                                          <p:spTgt spid="11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66"/>
                                        </p:tgtEl>
                                        <p:attrNameLst>
                                          <p:attrName>style.visibility</p:attrName>
                                        </p:attrNameLst>
                                      </p:cBhvr>
                                      <p:to>
                                        <p:strVal val="visible"/>
                                      </p:to>
                                    </p:set>
                                    <p:animEffect filter="fade" transition="in">
                                      <p:cBhvr>
                                        <p:cTn dur="1000"/>
                                        <p:tgtEl>
                                          <p:spTgt spid="11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6"/>
                                        </p:tgtEl>
                                        <p:attrNameLst>
                                          <p:attrName>style.visibility</p:attrName>
                                        </p:attrNameLst>
                                      </p:cBhvr>
                                      <p:to>
                                        <p:strVal val="visible"/>
                                      </p:to>
                                    </p:set>
                                    <p:animEffect filter="fade" transition="in">
                                      <p:cBhvr>
                                        <p:cTn dur="1000"/>
                                        <p:tgtEl>
                                          <p:spTgt spid="1106"/>
                                        </p:tgtEl>
                                      </p:cBhvr>
                                    </p:animEffect>
                                  </p:childTnLst>
                                </p:cTn>
                              </p:par>
                              <p:par>
                                <p:cTn fill="hold" nodeType="withEffect" presetClass="entr" presetID="10" presetSubtype="0">
                                  <p:stCondLst>
                                    <p:cond delay="0"/>
                                  </p:stCondLst>
                                  <p:childTnLst>
                                    <p:set>
                                      <p:cBhvr>
                                        <p:cTn dur="1" fill="hold">
                                          <p:stCondLst>
                                            <p:cond delay="0"/>
                                          </p:stCondLst>
                                        </p:cTn>
                                        <p:tgtEl>
                                          <p:spTgt spid="1136"/>
                                        </p:tgtEl>
                                        <p:attrNameLst>
                                          <p:attrName>style.visibility</p:attrName>
                                        </p:attrNameLst>
                                      </p:cBhvr>
                                      <p:to>
                                        <p:strVal val="visible"/>
                                      </p:to>
                                    </p:set>
                                    <p:animEffect filter="fade" transition="in">
                                      <p:cBhvr>
                                        <p:cTn dur="1000"/>
                                        <p:tgtEl>
                                          <p:spTgt spid="1136"/>
                                        </p:tgtEl>
                                      </p:cBhvr>
                                    </p:animEffect>
                                  </p:childTnLst>
                                </p:cTn>
                              </p:par>
                              <p:par>
                                <p:cTn fill="hold" nodeType="withEffect" presetClass="entr" presetID="10" presetSubtype="0">
                                  <p:stCondLst>
                                    <p:cond delay="0"/>
                                  </p:stCondLst>
                                  <p:childTnLst>
                                    <p:set>
                                      <p:cBhvr>
                                        <p:cTn dur="1" fill="hold">
                                          <p:stCondLst>
                                            <p:cond delay="0"/>
                                          </p:stCondLst>
                                        </p:cTn>
                                        <p:tgtEl>
                                          <p:spTgt spid="1177"/>
                                        </p:tgtEl>
                                        <p:attrNameLst>
                                          <p:attrName>style.visibility</p:attrName>
                                        </p:attrNameLst>
                                      </p:cBhvr>
                                      <p:to>
                                        <p:strVal val="visible"/>
                                      </p:to>
                                    </p:set>
                                    <p:animEffect filter="fade" transition="in">
                                      <p:cBhvr>
                                        <p:cTn dur="1000"/>
                                        <p:tgtEl>
                                          <p:spTgt spid="1177"/>
                                        </p:tgtEl>
                                      </p:cBhvr>
                                    </p:animEffect>
                                  </p:childTnLst>
                                </p:cTn>
                              </p:par>
                              <p:par>
                                <p:cTn fill="hold" nodeType="withEffect" presetClass="entr" presetID="10" presetSubtype="0">
                                  <p:stCondLst>
                                    <p:cond delay="0"/>
                                  </p:stCondLst>
                                  <p:childTnLst>
                                    <p:set>
                                      <p:cBhvr>
                                        <p:cTn dur="1" fill="hold">
                                          <p:stCondLst>
                                            <p:cond delay="0"/>
                                          </p:stCondLst>
                                        </p:cTn>
                                        <p:tgtEl>
                                          <p:spTgt spid="1157"/>
                                        </p:tgtEl>
                                        <p:attrNameLst>
                                          <p:attrName>style.visibility</p:attrName>
                                        </p:attrNameLst>
                                      </p:cBhvr>
                                      <p:to>
                                        <p:strVal val="visible"/>
                                      </p:to>
                                    </p:set>
                                    <p:animEffect filter="fade" transition="in">
                                      <p:cBhvr>
                                        <p:cTn dur="1000"/>
                                        <p:tgtEl>
                                          <p:spTgt spid="1157"/>
                                        </p:tgtEl>
                                      </p:cBhvr>
                                    </p:animEffect>
                                  </p:childTnLst>
                                </p:cTn>
                              </p:par>
                              <p:par>
                                <p:cTn fill="hold" nodeType="withEffect" presetClass="entr" presetID="10" presetSubtype="0">
                                  <p:stCondLst>
                                    <p:cond delay="0"/>
                                  </p:stCondLst>
                                  <p:childTnLst>
                                    <p:set>
                                      <p:cBhvr>
                                        <p:cTn dur="1" fill="hold">
                                          <p:stCondLst>
                                            <p:cond delay="0"/>
                                          </p:stCondLst>
                                        </p:cTn>
                                        <p:tgtEl>
                                          <p:spTgt spid="1111"/>
                                        </p:tgtEl>
                                        <p:attrNameLst>
                                          <p:attrName>style.visibility</p:attrName>
                                        </p:attrNameLst>
                                      </p:cBhvr>
                                      <p:to>
                                        <p:strVal val="visible"/>
                                      </p:to>
                                    </p:set>
                                    <p:animEffect filter="fade" transition="in">
                                      <p:cBhvr>
                                        <p:cTn dur="1000"/>
                                        <p:tgtEl>
                                          <p:spTgt spid="1111"/>
                                        </p:tgtEl>
                                      </p:cBhvr>
                                    </p:animEffect>
                                  </p:childTnLst>
                                </p:cTn>
                              </p:par>
                              <p:par>
                                <p:cTn fill="hold" nodeType="withEffect" presetClass="entr" presetID="10" presetSubtype="0">
                                  <p:stCondLst>
                                    <p:cond delay="0"/>
                                  </p:stCondLst>
                                  <p:childTnLst>
                                    <p:set>
                                      <p:cBhvr>
                                        <p:cTn dur="1" fill="hold">
                                          <p:stCondLst>
                                            <p:cond delay="0"/>
                                          </p:stCondLst>
                                        </p:cTn>
                                        <p:tgtEl>
                                          <p:spTgt spid="1174"/>
                                        </p:tgtEl>
                                        <p:attrNameLst>
                                          <p:attrName>style.visibility</p:attrName>
                                        </p:attrNameLst>
                                      </p:cBhvr>
                                      <p:to>
                                        <p:strVal val="visible"/>
                                      </p:to>
                                    </p:set>
                                    <p:animEffect filter="fade" transition="in">
                                      <p:cBhvr>
                                        <p:cTn dur="1000"/>
                                        <p:tgtEl>
                                          <p:spTgt spid="11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76"/>
          <p:cNvSpPr/>
          <p:nvPr/>
        </p:nvSpPr>
        <p:spPr>
          <a:xfrm>
            <a:off x="2012700" y="515433"/>
            <a:ext cx="1152673"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1221" name="Google Shape;1221;p76"/>
          <p:cNvSpPr/>
          <p:nvPr/>
        </p:nvSpPr>
        <p:spPr>
          <a:xfrm>
            <a:off x="3401831" y="515433"/>
            <a:ext cx="9426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1222" name="Google Shape;1222;p76"/>
          <p:cNvSpPr/>
          <p:nvPr/>
        </p:nvSpPr>
        <p:spPr>
          <a:xfrm>
            <a:off x="7236502" y="517504"/>
            <a:ext cx="1811804"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ERP / WMS</a:t>
            </a:r>
            <a:endParaRPr b="0" i="0" sz="1050" u="none" cap="none" strike="noStrike">
              <a:solidFill>
                <a:srgbClr val="000000"/>
              </a:solidFill>
              <a:latin typeface="Arial"/>
              <a:ea typeface="Arial"/>
              <a:cs typeface="Arial"/>
              <a:sym typeface="Arial"/>
            </a:endParaRPr>
          </a:p>
        </p:txBody>
      </p:sp>
      <p:sp>
        <p:nvSpPr>
          <p:cNvPr id="1223" name="Google Shape;1223;p76"/>
          <p:cNvSpPr/>
          <p:nvPr/>
        </p:nvSpPr>
        <p:spPr>
          <a:xfrm>
            <a:off x="2013373" y="1855098"/>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1224" name="Google Shape;1224;p76"/>
          <p:cNvSpPr/>
          <p:nvPr/>
        </p:nvSpPr>
        <p:spPr>
          <a:xfrm>
            <a:off x="2013373" y="2167850"/>
            <a:ext cx="1152000" cy="20442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1225" name="Google Shape;1225;p76"/>
          <p:cNvSpPr/>
          <p:nvPr/>
        </p:nvSpPr>
        <p:spPr>
          <a:xfrm>
            <a:off x="3401833" y="2121118"/>
            <a:ext cx="942688" cy="29788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1226" name="Google Shape;1226;p76"/>
          <p:cNvSpPr/>
          <p:nvPr/>
        </p:nvSpPr>
        <p:spPr>
          <a:xfrm>
            <a:off x="2012700" y="2495944"/>
            <a:ext cx="1152673" cy="22430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1227" name="Google Shape;1227;p76"/>
          <p:cNvSpPr/>
          <p:nvPr/>
        </p:nvSpPr>
        <p:spPr>
          <a:xfrm>
            <a:off x="4567125" y="2474367"/>
            <a:ext cx="147570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created with Payment transaction &amp; billing account</a:t>
            </a:r>
            <a:endParaRPr b="0" i="0" sz="1050" u="none" cap="none" strike="noStrike">
              <a:solidFill>
                <a:schemeClr val="dk1"/>
              </a:solidFill>
              <a:latin typeface="Arial"/>
              <a:ea typeface="Arial"/>
              <a:cs typeface="Arial"/>
              <a:sym typeface="Arial"/>
            </a:endParaRPr>
          </a:p>
        </p:txBody>
      </p:sp>
      <p:cxnSp>
        <p:nvCxnSpPr>
          <p:cNvPr id="1228" name="Google Shape;1228;p76"/>
          <p:cNvCxnSpPr>
            <a:stCxn id="1226" idx="3"/>
            <a:endCxn id="1227" idx="1"/>
          </p:cNvCxnSpPr>
          <p:nvPr/>
        </p:nvCxnSpPr>
        <p:spPr>
          <a:xfrm>
            <a:off x="3165373" y="2608098"/>
            <a:ext cx="1401900" cy="0"/>
          </a:xfrm>
          <a:prstGeom prst="straightConnector1">
            <a:avLst/>
          </a:prstGeom>
          <a:noFill/>
          <a:ln cap="flat" cmpd="sng" w="9525">
            <a:solidFill>
              <a:schemeClr val="accent1"/>
            </a:solidFill>
            <a:prstDash val="solid"/>
            <a:miter lim="800000"/>
            <a:headEnd len="sm" w="sm" type="none"/>
            <a:tailEnd len="med" w="med" type="triangle"/>
          </a:ln>
        </p:spPr>
      </p:cxnSp>
      <p:sp>
        <p:nvSpPr>
          <p:cNvPr id="1229" name="Google Shape;1229;p76"/>
          <p:cNvSpPr/>
          <p:nvPr/>
        </p:nvSpPr>
        <p:spPr>
          <a:xfrm>
            <a:off x="4567125" y="3262044"/>
            <a:ext cx="1475701" cy="26850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30" u="none" cap="none" strike="noStrike">
                <a:solidFill>
                  <a:schemeClr val="dk1"/>
                </a:solidFill>
                <a:latin typeface="Calibri"/>
                <a:ea typeface="Calibri"/>
                <a:cs typeface="Calibri"/>
                <a:sym typeface="Calibri"/>
              </a:rPr>
              <a:t>Fulfillment in-transit to store, OMS invoice created</a:t>
            </a:r>
            <a:endParaRPr b="0" i="0" sz="830" u="none" cap="none" strike="noStrike">
              <a:solidFill>
                <a:srgbClr val="000000"/>
              </a:solidFill>
              <a:latin typeface="Arial"/>
              <a:ea typeface="Arial"/>
              <a:cs typeface="Arial"/>
              <a:sym typeface="Arial"/>
            </a:endParaRPr>
          </a:p>
        </p:txBody>
      </p:sp>
      <p:sp>
        <p:nvSpPr>
          <p:cNvPr id="1230" name="Google Shape;1230;p76"/>
          <p:cNvSpPr/>
          <p:nvPr/>
        </p:nvSpPr>
        <p:spPr>
          <a:xfrm>
            <a:off x="4567125" y="4681450"/>
            <a:ext cx="1475701" cy="26768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and order status updated</a:t>
            </a:r>
            <a:endParaRPr b="0" i="0" sz="1050" u="none" cap="none" strike="noStrike">
              <a:solidFill>
                <a:srgbClr val="000000"/>
              </a:solidFill>
              <a:latin typeface="Arial"/>
              <a:ea typeface="Arial"/>
              <a:cs typeface="Arial"/>
              <a:sym typeface="Arial"/>
            </a:endParaRPr>
          </a:p>
        </p:txBody>
      </p:sp>
      <p:sp>
        <p:nvSpPr>
          <p:cNvPr id="1231" name="Google Shape;1231;p76"/>
          <p:cNvSpPr/>
          <p:nvPr/>
        </p:nvSpPr>
        <p:spPr>
          <a:xfrm>
            <a:off x="3401829" y="3488760"/>
            <a:ext cx="942691" cy="280413"/>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Settlement request received</a:t>
            </a:r>
            <a:endParaRPr b="0" i="0" sz="1050" u="none" cap="none" strike="noStrike">
              <a:solidFill>
                <a:srgbClr val="000000"/>
              </a:solidFill>
              <a:latin typeface="Arial"/>
              <a:ea typeface="Arial"/>
              <a:cs typeface="Arial"/>
              <a:sym typeface="Arial"/>
            </a:endParaRPr>
          </a:p>
        </p:txBody>
      </p:sp>
      <p:sp>
        <p:nvSpPr>
          <p:cNvPr id="1232" name="Google Shape;1232;p76"/>
          <p:cNvSpPr/>
          <p:nvPr/>
        </p:nvSpPr>
        <p:spPr>
          <a:xfrm>
            <a:off x="4567125" y="3790851"/>
            <a:ext cx="1475701" cy="20518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transaction updated</a:t>
            </a:r>
            <a:endParaRPr b="0" i="0" sz="1050" u="none" cap="none" strike="noStrike">
              <a:solidFill>
                <a:srgbClr val="000000"/>
              </a:solidFill>
              <a:latin typeface="Arial"/>
              <a:ea typeface="Arial"/>
              <a:cs typeface="Arial"/>
              <a:sym typeface="Arial"/>
            </a:endParaRPr>
          </a:p>
        </p:txBody>
      </p:sp>
      <p:sp>
        <p:nvSpPr>
          <p:cNvPr id="1233" name="Google Shape;1233;p76"/>
          <p:cNvSpPr/>
          <p:nvPr/>
        </p:nvSpPr>
        <p:spPr>
          <a:xfrm>
            <a:off x="7236502" y="2876122"/>
            <a:ext cx="1724604" cy="2971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Pick / Pack / Ship to store</a:t>
            </a:r>
            <a:endParaRPr b="0" i="0" sz="1050" u="none" cap="none" strike="noStrike">
              <a:solidFill>
                <a:srgbClr val="000000"/>
              </a:solidFill>
              <a:latin typeface="Arial"/>
              <a:ea typeface="Arial"/>
              <a:cs typeface="Arial"/>
              <a:sym typeface="Arial"/>
            </a:endParaRPr>
          </a:p>
        </p:txBody>
      </p:sp>
      <p:sp>
        <p:nvSpPr>
          <p:cNvPr id="1234" name="Google Shape;1234;p76"/>
          <p:cNvSpPr/>
          <p:nvPr/>
        </p:nvSpPr>
        <p:spPr>
          <a:xfrm>
            <a:off x="7236488" y="3781940"/>
            <a:ext cx="1811803" cy="21409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Goods issue &amp; Sales posting processing</a:t>
            </a:r>
            <a:endParaRPr b="0" i="0" sz="1050" u="none" cap="none" strike="noStrike">
              <a:solidFill>
                <a:srgbClr val="000000"/>
              </a:solidFill>
              <a:latin typeface="Arial"/>
              <a:ea typeface="Arial"/>
              <a:cs typeface="Arial"/>
              <a:sym typeface="Arial"/>
            </a:endParaRPr>
          </a:p>
        </p:txBody>
      </p:sp>
      <p:cxnSp>
        <p:nvCxnSpPr>
          <p:cNvPr id="1235" name="Google Shape;1235;p76"/>
          <p:cNvCxnSpPr>
            <a:stCxn id="1230" idx="1"/>
            <a:endCxn id="1236" idx="3"/>
          </p:cNvCxnSpPr>
          <p:nvPr/>
        </p:nvCxnSpPr>
        <p:spPr>
          <a:xfrm rot="10800000">
            <a:off x="1801125" y="4808693"/>
            <a:ext cx="2766000" cy="6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37" name="Google Shape;1237;p76"/>
          <p:cNvCxnSpPr>
            <a:stCxn id="1232" idx="3"/>
            <a:endCxn id="1234" idx="1"/>
          </p:cNvCxnSpPr>
          <p:nvPr/>
        </p:nvCxnSpPr>
        <p:spPr>
          <a:xfrm flipH="1" rot="10800000">
            <a:off x="6042826" y="3888944"/>
            <a:ext cx="1193700" cy="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38" name="Google Shape;1238;p76"/>
          <p:cNvCxnSpPr>
            <a:stCxn id="1223" idx="2"/>
            <a:endCxn id="1224" idx="0"/>
          </p:cNvCxnSpPr>
          <p:nvPr/>
        </p:nvCxnSpPr>
        <p:spPr>
          <a:xfrm>
            <a:off x="2589373" y="2043204"/>
            <a:ext cx="0" cy="12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39" name="Google Shape;1239;p76"/>
          <p:cNvCxnSpPr>
            <a:stCxn id="1224" idx="2"/>
            <a:endCxn id="1226" idx="0"/>
          </p:cNvCxnSpPr>
          <p:nvPr/>
        </p:nvCxnSpPr>
        <p:spPr>
          <a:xfrm flipH="1">
            <a:off x="2589073" y="2372272"/>
            <a:ext cx="300" cy="123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40" name="Google Shape;1240;p76"/>
          <p:cNvCxnSpPr>
            <a:stCxn id="1224" idx="3"/>
            <a:endCxn id="1225" idx="1"/>
          </p:cNvCxnSpPr>
          <p:nvPr/>
        </p:nvCxnSpPr>
        <p:spPr>
          <a:xfrm>
            <a:off x="3165373" y="2270061"/>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1241" name="Google Shape;1241;p76"/>
          <p:cNvSpPr/>
          <p:nvPr/>
        </p:nvSpPr>
        <p:spPr>
          <a:xfrm>
            <a:off x="4567125" y="2899298"/>
            <a:ext cx="147570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assigned to warehouse</a:t>
            </a:r>
            <a:endParaRPr b="0" i="0" sz="1050" u="none" cap="none" strike="noStrike">
              <a:solidFill>
                <a:srgbClr val="000000"/>
              </a:solidFill>
              <a:latin typeface="Arial"/>
              <a:ea typeface="Arial"/>
              <a:cs typeface="Arial"/>
              <a:sym typeface="Arial"/>
            </a:endParaRPr>
          </a:p>
        </p:txBody>
      </p:sp>
      <p:cxnSp>
        <p:nvCxnSpPr>
          <p:cNvPr id="1242" name="Google Shape;1242;p76"/>
          <p:cNvCxnSpPr>
            <a:stCxn id="1241" idx="3"/>
            <a:endCxn id="1233" idx="1"/>
          </p:cNvCxnSpPr>
          <p:nvPr/>
        </p:nvCxnSpPr>
        <p:spPr>
          <a:xfrm>
            <a:off x="6042826" y="3024701"/>
            <a:ext cx="11937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43" name="Google Shape;1243;p76"/>
          <p:cNvCxnSpPr>
            <a:stCxn id="1227" idx="2"/>
            <a:endCxn id="1241" idx="0"/>
          </p:cNvCxnSpPr>
          <p:nvPr/>
        </p:nvCxnSpPr>
        <p:spPr>
          <a:xfrm>
            <a:off x="5304976" y="2741829"/>
            <a:ext cx="0" cy="157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44" name="Google Shape;1244;p76"/>
          <p:cNvCxnSpPr>
            <a:stCxn id="1233" idx="2"/>
            <a:endCxn id="1229" idx="3"/>
          </p:cNvCxnSpPr>
          <p:nvPr/>
        </p:nvCxnSpPr>
        <p:spPr>
          <a:xfrm rot="5400000">
            <a:off x="6959404" y="2256779"/>
            <a:ext cx="222900" cy="2055900"/>
          </a:xfrm>
          <a:prstGeom prst="bentConnector2">
            <a:avLst/>
          </a:prstGeom>
          <a:noFill/>
          <a:ln cap="flat" cmpd="sng" w="9525">
            <a:solidFill>
              <a:schemeClr val="accent1"/>
            </a:solidFill>
            <a:prstDash val="solid"/>
            <a:miter lim="800000"/>
            <a:headEnd len="sm" w="sm" type="none"/>
            <a:tailEnd len="med" w="med" type="triangle"/>
          </a:ln>
        </p:spPr>
      </p:cxnSp>
      <p:sp>
        <p:nvSpPr>
          <p:cNvPr id="1245" name="Google Shape;1245;p76"/>
          <p:cNvSpPr txBox="1"/>
          <p:nvPr/>
        </p:nvSpPr>
        <p:spPr>
          <a:xfrm>
            <a:off x="87996" y="45273"/>
            <a:ext cx="7043304"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Typical Order Fulfillment Flow – BOPIS (Ship-To-Store from DC)</a:t>
            </a:r>
            <a:endParaRPr b="0" i="0" sz="1050" u="none" cap="none" strike="noStrike">
              <a:solidFill>
                <a:srgbClr val="000000"/>
              </a:solidFill>
              <a:latin typeface="Arial"/>
              <a:ea typeface="Arial"/>
              <a:cs typeface="Arial"/>
              <a:sym typeface="Arial"/>
            </a:endParaRPr>
          </a:p>
        </p:txBody>
      </p:sp>
      <p:cxnSp>
        <p:nvCxnSpPr>
          <p:cNvPr id="1246" name="Google Shape;1246;p76"/>
          <p:cNvCxnSpPr>
            <a:stCxn id="1229" idx="1"/>
            <a:endCxn id="1231" idx="0"/>
          </p:cNvCxnSpPr>
          <p:nvPr/>
        </p:nvCxnSpPr>
        <p:spPr>
          <a:xfrm flipH="1">
            <a:off x="3873225" y="3396295"/>
            <a:ext cx="693900" cy="92400"/>
          </a:xfrm>
          <a:prstGeom prst="bentConnector2">
            <a:avLst/>
          </a:prstGeom>
          <a:noFill/>
          <a:ln cap="flat" cmpd="sng" w="9525">
            <a:solidFill>
              <a:schemeClr val="accent1"/>
            </a:solidFill>
            <a:prstDash val="solid"/>
            <a:miter lim="800000"/>
            <a:headEnd len="sm" w="sm" type="none"/>
            <a:tailEnd len="med" w="med" type="triangle"/>
          </a:ln>
        </p:spPr>
      </p:cxnSp>
      <p:sp>
        <p:nvSpPr>
          <p:cNvPr id="1247" name="Google Shape;1247;p76"/>
          <p:cNvSpPr/>
          <p:nvPr/>
        </p:nvSpPr>
        <p:spPr>
          <a:xfrm>
            <a:off x="4567123" y="515433"/>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1248" name="Google Shape;1248;p76"/>
          <p:cNvSpPr/>
          <p:nvPr/>
        </p:nvSpPr>
        <p:spPr>
          <a:xfrm>
            <a:off x="6190706" y="515433"/>
            <a:ext cx="908237"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1249" name="Google Shape;1249;p76"/>
          <p:cNvSpPr/>
          <p:nvPr/>
        </p:nvSpPr>
        <p:spPr>
          <a:xfrm>
            <a:off x="914641" y="518950"/>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Marketing Cloud</a:t>
            </a:r>
            <a:endParaRPr b="0" i="0" sz="1050" u="none" cap="none" strike="noStrike">
              <a:solidFill>
                <a:srgbClr val="000000"/>
              </a:solidFill>
              <a:latin typeface="Arial"/>
              <a:ea typeface="Arial"/>
              <a:cs typeface="Arial"/>
              <a:sym typeface="Arial"/>
            </a:endParaRPr>
          </a:p>
        </p:txBody>
      </p:sp>
      <p:sp>
        <p:nvSpPr>
          <p:cNvPr id="1250" name="Google Shape;1250;p76"/>
          <p:cNvSpPr/>
          <p:nvPr/>
        </p:nvSpPr>
        <p:spPr>
          <a:xfrm>
            <a:off x="4567123" y="993304"/>
            <a:ext cx="1475711" cy="16341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1251" name="Google Shape;1251;p76"/>
          <p:cNvSpPr/>
          <p:nvPr/>
        </p:nvSpPr>
        <p:spPr>
          <a:xfrm>
            <a:off x="4567123" y="1271508"/>
            <a:ext cx="1475709" cy="1819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cxnSp>
        <p:nvCxnSpPr>
          <p:cNvPr id="1252" name="Google Shape;1252;p76"/>
          <p:cNvCxnSpPr>
            <a:stCxn id="1250" idx="2"/>
            <a:endCxn id="1251" idx="0"/>
          </p:cNvCxnSpPr>
          <p:nvPr/>
        </p:nvCxnSpPr>
        <p:spPr>
          <a:xfrm>
            <a:off x="5304979" y="1156715"/>
            <a:ext cx="0" cy="114900"/>
          </a:xfrm>
          <a:prstGeom prst="straightConnector1">
            <a:avLst/>
          </a:prstGeom>
          <a:noFill/>
          <a:ln cap="flat" cmpd="sng" w="9525">
            <a:solidFill>
              <a:schemeClr val="accent1"/>
            </a:solidFill>
            <a:prstDash val="solid"/>
            <a:miter lim="800000"/>
            <a:headEnd len="sm" w="sm" type="none"/>
            <a:tailEnd len="med" w="med" type="triangle"/>
          </a:ln>
        </p:spPr>
      </p:cxnSp>
      <p:sp>
        <p:nvSpPr>
          <p:cNvPr id="1253" name="Google Shape;1253;p76"/>
          <p:cNvSpPr/>
          <p:nvPr/>
        </p:nvSpPr>
        <p:spPr>
          <a:xfrm>
            <a:off x="7236502" y="989007"/>
            <a:ext cx="1811784" cy="18195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published for Warehouse</a:t>
            </a:r>
            <a:endParaRPr b="0" i="0" sz="1050" u="none" cap="none" strike="noStrike">
              <a:solidFill>
                <a:srgbClr val="000000"/>
              </a:solidFill>
              <a:latin typeface="Arial"/>
              <a:ea typeface="Arial"/>
              <a:cs typeface="Arial"/>
              <a:sym typeface="Arial"/>
            </a:endParaRPr>
          </a:p>
        </p:txBody>
      </p:sp>
      <p:sp>
        <p:nvSpPr>
          <p:cNvPr id="1254" name="Google Shape;1254;p76"/>
          <p:cNvSpPr/>
          <p:nvPr/>
        </p:nvSpPr>
        <p:spPr>
          <a:xfrm>
            <a:off x="4567123" y="1849869"/>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1255" name="Google Shape;1255;p76"/>
          <p:cNvCxnSpPr>
            <a:stCxn id="1223" idx="3"/>
            <a:endCxn id="1254" idx="1"/>
          </p:cNvCxnSpPr>
          <p:nvPr/>
        </p:nvCxnSpPr>
        <p:spPr>
          <a:xfrm flipH="1" rot="10800000">
            <a:off x="3165373" y="1944051"/>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1256" name="Google Shape;1256;p76"/>
          <p:cNvSpPr/>
          <p:nvPr/>
        </p:nvSpPr>
        <p:spPr>
          <a:xfrm>
            <a:off x="6185062" y="4137401"/>
            <a:ext cx="913772" cy="27057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Package Arrived at Store</a:t>
            </a:r>
            <a:endParaRPr b="0" i="0" sz="825" u="none" cap="none" strike="noStrike">
              <a:solidFill>
                <a:schemeClr val="dk1"/>
              </a:solidFill>
              <a:latin typeface="Calibri"/>
              <a:ea typeface="Calibri"/>
              <a:cs typeface="Calibri"/>
              <a:sym typeface="Calibri"/>
            </a:endParaRPr>
          </a:p>
        </p:txBody>
      </p:sp>
      <p:sp>
        <p:nvSpPr>
          <p:cNvPr id="1257" name="Google Shape;1257;p76"/>
          <p:cNvSpPr/>
          <p:nvPr/>
        </p:nvSpPr>
        <p:spPr>
          <a:xfrm>
            <a:off x="4567125" y="4132797"/>
            <a:ext cx="1475701" cy="27517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awaiting customer collection</a:t>
            </a:r>
            <a:endParaRPr b="0" i="0" sz="1050" u="none" cap="none" strike="noStrike">
              <a:solidFill>
                <a:srgbClr val="000000"/>
              </a:solidFill>
              <a:latin typeface="Arial"/>
              <a:ea typeface="Arial"/>
              <a:cs typeface="Arial"/>
              <a:sym typeface="Arial"/>
            </a:endParaRPr>
          </a:p>
        </p:txBody>
      </p:sp>
      <p:cxnSp>
        <p:nvCxnSpPr>
          <p:cNvPr id="1258" name="Google Shape;1258;p76"/>
          <p:cNvCxnSpPr>
            <a:stCxn id="1256" idx="1"/>
            <a:endCxn id="1257" idx="3"/>
          </p:cNvCxnSpPr>
          <p:nvPr/>
        </p:nvCxnSpPr>
        <p:spPr>
          <a:xfrm rot="10800000">
            <a:off x="6042862" y="4270287"/>
            <a:ext cx="142200" cy="2400"/>
          </a:xfrm>
          <a:prstGeom prst="straightConnector1">
            <a:avLst/>
          </a:prstGeom>
          <a:noFill/>
          <a:ln cap="flat" cmpd="sng" w="9525">
            <a:solidFill>
              <a:schemeClr val="accent1"/>
            </a:solidFill>
            <a:prstDash val="solid"/>
            <a:miter lim="800000"/>
            <a:headEnd len="sm" w="sm" type="none"/>
            <a:tailEnd len="med" w="med" type="triangle"/>
          </a:ln>
        </p:spPr>
      </p:cxnSp>
      <p:sp>
        <p:nvSpPr>
          <p:cNvPr id="1259" name="Google Shape;1259;p76"/>
          <p:cNvSpPr/>
          <p:nvPr/>
        </p:nvSpPr>
        <p:spPr>
          <a:xfrm>
            <a:off x="6185062" y="4534913"/>
            <a:ext cx="913772" cy="193134"/>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Package Collected</a:t>
            </a:r>
            <a:endParaRPr b="0" i="0" sz="825" u="none" cap="none" strike="noStrike">
              <a:solidFill>
                <a:schemeClr val="dk1"/>
              </a:solidFill>
              <a:latin typeface="Calibri"/>
              <a:ea typeface="Calibri"/>
              <a:cs typeface="Calibri"/>
              <a:sym typeface="Calibri"/>
            </a:endParaRPr>
          </a:p>
        </p:txBody>
      </p:sp>
      <p:cxnSp>
        <p:nvCxnSpPr>
          <p:cNvPr id="1260" name="Google Shape;1260;p76"/>
          <p:cNvCxnSpPr>
            <a:stCxn id="1259" idx="2"/>
          </p:cNvCxnSpPr>
          <p:nvPr/>
        </p:nvCxnSpPr>
        <p:spPr>
          <a:xfrm rot="5400000">
            <a:off x="6298748" y="4472147"/>
            <a:ext cx="87300" cy="599100"/>
          </a:xfrm>
          <a:prstGeom prst="bentConnector2">
            <a:avLst/>
          </a:prstGeom>
          <a:noFill/>
          <a:ln cap="flat" cmpd="sng" w="9525">
            <a:solidFill>
              <a:schemeClr val="accent1"/>
            </a:solidFill>
            <a:prstDash val="solid"/>
            <a:miter lim="800000"/>
            <a:headEnd len="sm" w="sm" type="none"/>
            <a:tailEnd len="med" w="med" type="triangle"/>
          </a:ln>
        </p:spPr>
      </p:cxnSp>
      <p:sp>
        <p:nvSpPr>
          <p:cNvPr id="1261" name="Google Shape;1261;p76"/>
          <p:cNvSpPr/>
          <p:nvPr/>
        </p:nvSpPr>
        <p:spPr>
          <a:xfrm>
            <a:off x="914641" y="2707766"/>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is Confirmed</a:t>
            </a:r>
            <a:endParaRPr b="0" i="0" sz="1050" u="none" cap="none" strike="noStrike">
              <a:solidFill>
                <a:srgbClr val="000000"/>
              </a:solidFill>
              <a:latin typeface="Arial"/>
              <a:ea typeface="Arial"/>
              <a:cs typeface="Arial"/>
              <a:sym typeface="Arial"/>
            </a:endParaRPr>
          </a:p>
        </p:txBody>
      </p:sp>
      <p:sp>
        <p:nvSpPr>
          <p:cNvPr id="1262" name="Google Shape;1262;p76"/>
          <p:cNvSpPr/>
          <p:nvPr/>
        </p:nvSpPr>
        <p:spPr>
          <a:xfrm>
            <a:off x="925478" y="4120845"/>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is Ready for Pickup</a:t>
            </a:r>
            <a:endParaRPr b="0" i="0" sz="1050" u="none" cap="none" strike="noStrike">
              <a:solidFill>
                <a:srgbClr val="000000"/>
              </a:solidFill>
              <a:latin typeface="Arial"/>
              <a:ea typeface="Arial"/>
              <a:cs typeface="Arial"/>
              <a:sym typeface="Arial"/>
            </a:endParaRPr>
          </a:p>
        </p:txBody>
      </p:sp>
      <p:sp>
        <p:nvSpPr>
          <p:cNvPr id="1236" name="Google Shape;1236;p76"/>
          <p:cNvSpPr/>
          <p:nvPr/>
        </p:nvSpPr>
        <p:spPr>
          <a:xfrm>
            <a:off x="914641" y="4665101"/>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has been Picked Up</a:t>
            </a:r>
            <a:endParaRPr b="0" i="0" sz="1050" u="none" cap="none" strike="noStrike">
              <a:solidFill>
                <a:srgbClr val="000000"/>
              </a:solidFill>
              <a:latin typeface="Arial"/>
              <a:ea typeface="Arial"/>
              <a:cs typeface="Arial"/>
              <a:sym typeface="Arial"/>
            </a:endParaRPr>
          </a:p>
        </p:txBody>
      </p:sp>
      <p:cxnSp>
        <p:nvCxnSpPr>
          <p:cNvPr id="1263" name="Google Shape;1263;p76"/>
          <p:cNvCxnSpPr>
            <a:stCxn id="1226" idx="2"/>
            <a:endCxn id="1261" idx="3"/>
          </p:cNvCxnSpPr>
          <p:nvPr/>
        </p:nvCxnSpPr>
        <p:spPr>
          <a:xfrm rot="5400000">
            <a:off x="2134837" y="2397152"/>
            <a:ext cx="131100" cy="777300"/>
          </a:xfrm>
          <a:prstGeom prst="bentConnector2">
            <a:avLst/>
          </a:prstGeom>
          <a:noFill/>
          <a:ln cap="flat" cmpd="sng" w="9525">
            <a:solidFill>
              <a:schemeClr val="accent1"/>
            </a:solidFill>
            <a:prstDash val="solid"/>
            <a:miter lim="800000"/>
            <a:headEnd len="sm" w="sm" type="none"/>
            <a:tailEnd len="med" w="med" type="triangle"/>
          </a:ln>
        </p:spPr>
      </p:cxnSp>
      <p:cxnSp>
        <p:nvCxnSpPr>
          <p:cNvPr id="1264" name="Google Shape;1264;p76"/>
          <p:cNvCxnSpPr>
            <a:stCxn id="1257" idx="1"/>
            <a:endCxn id="1262" idx="3"/>
          </p:cNvCxnSpPr>
          <p:nvPr/>
        </p:nvCxnSpPr>
        <p:spPr>
          <a:xfrm rot="10800000">
            <a:off x="1811925" y="4264385"/>
            <a:ext cx="2755200" cy="60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65" name="Google Shape;1265;p76"/>
          <p:cNvCxnSpPr>
            <a:stCxn id="1231" idx="2"/>
            <a:endCxn id="1232" idx="1"/>
          </p:cNvCxnSpPr>
          <p:nvPr/>
        </p:nvCxnSpPr>
        <p:spPr>
          <a:xfrm flipH="1" rot="-5400000">
            <a:off x="4158025" y="3484323"/>
            <a:ext cx="124200" cy="693900"/>
          </a:xfrm>
          <a:prstGeom prst="bentConnector2">
            <a:avLst/>
          </a:prstGeom>
          <a:noFill/>
          <a:ln cap="flat" cmpd="sng" w="9525">
            <a:solidFill>
              <a:schemeClr val="accent1"/>
            </a:solidFill>
            <a:prstDash val="solid"/>
            <a:miter lim="800000"/>
            <a:headEnd len="sm" w="sm" type="none"/>
            <a:tailEnd len="med" w="med" type="triangle"/>
          </a:ln>
        </p:spPr>
      </p:cxnSp>
      <p:pic>
        <p:nvPicPr>
          <p:cNvPr descr="Red email 5 icon - Free red email icons" id="1266" name="Google Shape;1266;p76"/>
          <p:cNvPicPr preferRelativeResize="0"/>
          <p:nvPr/>
        </p:nvPicPr>
        <p:blipFill rotWithShape="1">
          <a:blip r:embed="rId3">
            <a:alphaModFix/>
          </a:blip>
          <a:srcRect b="0" l="0" r="0" t="0"/>
          <a:stretch/>
        </p:blipFill>
        <p:spPr>
          <a:xfrm>
            <a:off x="831062" y="2588106"/>
            <a:ext cx="188832" cy="188832"/>
          </a:xfrm>
          <a:prstGeom prst="rect">
            <a:avLst/>
          </a:prstGeom>
          <a:noFill/>
          <a:ln>
            <a:noFill/>
          </a:ln>
        </p:spPr>
      </p:pic>
      <p:pic>
        <p:nvPicPr>
          <p:cNvPr descr="Red email 5 icon - Free red email icons" id="1267" name="Google Shape;1267;p76"/>
          <p:cNvPicPr preferRelativeResize="0"/>
          <p:nvPr/>
        </p:nvPicPr>
        <p:blipFill rotWithShape="1">
          <a:blip r:embed="rId3">
            <a:alphaModFix/>
          </a:blip>
          <a:srcRect b="0" l="0" r="0" t="0"/>
          <a:stretch/>
        </p:blipFill>
        <p:spPr>
          <a:xfrm>
            <a:off x="820225" y="3984783"/>
            <a:ext cx="188832" cy="188832"/>
          </a:xfrm>
          <a:prstGeom prst="rect">
            <a:avLst/>
          </a:prstGeom>
          <a:noFill/>
          <a:ln>
            <a:noFill/>
          </a:ln>
        </p:spPr>
      </p:pic>
      <p:pic>
        <p:nvPicPr>
          <p:cNvPr descr="Red email 5 icon - Free red email icons" id="1268" name="Google Shape;1268;p76"/>
          <p:cNvPicPr preferRelativeResize="0"/>
          <p:nvPr/>
        </p:nvPicPr>
        <p:blipFill rotWithShape="1">
          <a:blip r:embed="rId3">
            <a:alphaModFix/>
          </a:blip>
          <a:srcRect b="0" l="0" r="0" t="0"/>
          <a:stretch/>
        </p:blipFill>
        <p:spPr>
          <a:xfrm>
            <a:off x="820225" y="4553670"/>
            <a:ext cx="188832" cy="188832"/>
          </a:xfrm>
          <a:prstGeom prst="rect">
            <a:avLst/>
          </a:prstGeom>
          <a:noFill/>
          <a:ln>
            <a:noFill/>
          </a:ln>
        </p:spPr>
      </p:pic>
      <p:sp>
        <p:nvSpPr>
          <p:cNvPr id="1269" name="Google Shape;1269;p76"/>
          <p:cNvSpPr/>
          <p:nvPr/>
        </p:nvSpPr>
        <p:spPr>
          <a:xfrm>
            <a:off x="2013373" y="1540602"/>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Product details page</a:t>
            </a:r>
            <a:endParaRPr b="0" i="0" sz="1050" u="none" cap="none" strike="noStrike">
              <a:solidFill>
                <a:srgbClr val="000000"/>
              </a:solidFill>
              <a:latin typeface="Arial"/>
              <a:ea typeface="Arial"/>
              <a:cs typeface="Arial"/>
              <a:sym typeface="Arial"/>
            </a:endParaRPr>
          </a:p>
        </p:txBody>
      </p:sp>
      <p:sp>
        <p:nvSpPr>
          <p:cNvPr id="1270" name="Google Shape;1270;p76"/>
          <p:cNvSpPr/>
          <p:nvPr/>
        </p:nvSpPr>
        <p:spPr>
          <a:xfrm>
            <a:off x="4567122" y="1540602"/>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1271" name="Google Shape;1271;p76"/>
          <p:cNvCxnSpPr>
            <a:stCxn id="1269" idx="3"/>
            <a:endCxn id="1270" idx="1"/>
          </p:cNvCxnSpPr>
          <p:nvPr/>
        </p:nvCxnSpPr>
        <p:spPr>
          <a:xfrm>
            <a:off x="3165373" y="1634655"/>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1272" name="Google Shape;1272;p76"/>
          <p:cNvCxnSpPr>
            <a:stCxn id="1269" idx="2"/>
            <a:endCxn id="1223" idx="0"/>
          </p:cNvCxnSpPr>
          <p:nvPr/>
        </p:nvCxnSpPr>
        <p:spPr>
          <a:xfrm>
            <a:off x="2589373" y="1728708"/>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273" name="Google Shape;1273;p76"/>
          <p:cNvCxnSpPr>
            <a:stCxn id="1253" idx="1"/>
            <a:endCxn id="1250" idx="3"/>
          </p:cNvCxnSpPr>
          <p:nvPr/>
        </p:nvCxnSpPr>
        <p:spPr>
          <a:xfrm rot="10800000">
            <a:off x="6042802" y="1074886"/>
            <a:ext cx="1193700" cy="5100"/>
          </a:xfrm>
          <a:prstGeom prst="bentConnector3">
            <a:avLst>
              <a:gd fmla="val 49999" name="adj1"/>
            </a:avLst>
          </a:prstGeom>
          <a:noFill/>
          <a:ln cap="flat" cmpd="sng" w="9525">
            <a:solidFill>
              <a:schemeClr val="accent1"/>
            </a:solidFill>
            <a:prstDash val="solid"/>
            <a:miter lim="800000"/>
            <a:headEnd len="sm" w="sm" type="none"/>
            <a:tailEnd len="med" w="med" type="triangle"/>
          </a:ln>
        </p:spPr>
      </p:cxnSp>
      <p:sp>
        <p:nvSpPr>
          <p:cNvPr id="1274" name="Google Shape;1274;p76"/>
          <p:cNvSpPr/>
          <p:nvPr/>
        </p:nvSpPr>
        <p:spPr>
          <a:xfrm>
            <a:off x="6185062" y="3504523"/>
            <a:ext cx="913772" cy="24998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Package in-transit to store</a:t>
            </a:r>
            <a:endParaRPr b="0" i="0" sz="1050" u="none" cap="none" strike="noStrike">
              <a:solidFill>
                <a:schemeClr val="dk1"/>
              </a:solidFill>
              <a:latin typeface="Arial"/>
              <a:ea typeface="Arial"/>
              <a:cs typeface="Arial"/>
              <a:sym typeface="Arial"/>
            </a:endParaRPr>
          </a:p>
        </p:txBody>
      </p:sp>
      <p:cxnSp>
        <p:nvCxnSpPr>
          <p:cNvPr id="1275" name="Google Shape;1275;p76"/>
          <p:cNvCxnSpPr>
            <a:stCxn id="1229" idx="2"/>
            <a:endCxn id="1274" idx="1"/>
          </p:cNvCxnSpPr>
          <p:nvPr/>
        </p:nvCxnSpPr>
        <p:spPr>
          <a:xfrm flipH="1" rot="-5400000">
            <a:off x="5695576" y="3139945"/>
            <a:ext cx="99000" cy="880200"/>
          </a:xfrm>
          <a:prstGeom prst="bentConnector2">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9" name="Shape 1279"/>
        <p:cNvGrpSpPr/>
        <p:nvPr/>
      </p:nvGrpSpPr>
      <p:grpSpPr>
        <a:xfrm>
          <a:off x="0" y="0"/>
          <a:ext cx="0" cy="0"/>
          <a:chOff x="0" y="0"/>
          <a:chExt cx="0" cy="0"/>
        </a:xfrm>
      </p:grpSpPr>
      <p:sp>
        <p:nvSpPr>
          <p:cNvPr id="1280" name="Google Shape;1280;p77"/>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Fluent Store Process</a:t>
            </a:r>
            <a:endParaRPr/>
          </a:p>
        </p:txBody>
      </p:sp>
      <p:sp>
        <p:nvSpPr>
          <p:cNvPr id="1281" name="Google Shape;1281;p7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5" name="Shape 1285"/>
        <p:cNvGrpSpPr/>
        <p:nvPr/>
      </p:nvGrpSpPr>
      <p:grpSpPr>
        <a:xfrm>
          <a:off x="0" y="0"/>
          <a:ext cx="0" cy="0"/>
          <a:chOff x="0" y="0"/>
          <a:chExt cx="0" cy="0"/>
        </a:xfrm>
      </p:grpSpPr>
      <p:sp>
        <p:nvSpPr>
          <p:cNvPr id="1286" name="Google Shape;1286;p7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Process: Dashboards</a:t>
            </a:r>
            <a:endParaRPr/>
          </a:p>
        </p:txBody>
      </p:sp>
      <p:sp>
        <p:nvSpPr>
          <p:cNvPr id="1287" name="Google Shape;1287;p78"/>
          <p:cNvSpPr txBox="1"/>
          <p:nvPr/>
        </p:nvSpPr>
        <p:spPr>
          <a:xfrm>
            <a:off x="6145619" y="1756142"/>
            <a:ext cx="2998381" cy="1323439"/>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Track operations</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Identify issues </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Monitor store’s performance</a:t>
            </a:r>
            <a:endParaRPr/>
          </a:p>
        </p:txBody>
      </p:sp>
      <p:pic>
        <p:nvPicPr>
          <p:cNvPr id="1288" name="Google Shape;1288;p78"/>
          <p:cNvPicPr preferRelativeResize="0"/>
          <p:nvPr/>
        </p:nvPicPr>
        <p:blipFill rotWithShape="1">
          <a:blip r:embed="rId3">
            <a:alphaModFix/>
          </a:blip>
          <a:srcRect b="0" l="0" r="0" t="0"/>
          <a:stretch/>
        </p:blipFill>
        <p:spPr>
          <a:xfrm>
            <a:off x="227810" y="1275745"/>
            <a:ext cx="5276329" cy="259201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2" name="Shape 1292"/>
        <p:cNvGrpSpPr/>
        <p:nvPr/>
      </p:nvGrpSpPr>
      <p:grpSpPr>
        <a:xfrm>
          <a:off x="0" y="0"/>
          <a:ext cx="0" cy="0"/>
          <a:chOff x="0" y="0"/>
          <a:chExt cx="0" cy="0"/>
        </a:xfrm>
      </p:grpSpPr>
      <p:sp>
        <p:nvSpPr>
          <p:cNvPr id="1293" name="Google Shape;1293;p7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Process: Wave Creation</a:t>
            </a:r>
            <a:endParaRPr/>
          </a:p>
        </p:txBody>
      </p:sp>
      <p:sp>
        <p:nvSpPr>
          <p:cNvPr id="1294" name="Google Shape;1294;p79"/>
          <p:cNvSpPr txBox="1"/>
          <p:nvPr/>
        </p:nvSpPr>
        <p:spPr>
          <a:xfrm>
            <a:off x="5655755" y="1756142"/>
            <a:ext cx="3149917" cy="1477328"/>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1800"/>
              <a:buFont typeface="Arial"/>
              <a:buAutoNum type="arabicPeriod"/>
            </a:pPr>
            <a:r>
              <a:rPr b="0" i="0" lang="en-GB" sz="1800" u="none" cap="none" strike="noStrike">
                <a:solidFill>
                  <a:srgbClr val="000000"/>
                </a:solidFill>
                <a:latin typeface="Arial"/>
                <a:ea typeface="Arial"/>
                <a:cs typeface="Arial"/>
                <a:sym typeface="Arial"/>
              </a:rPr>
              <a:t>Review orders ready for picking</a:t>
            </a:r>
            <a:endParaRPr/>
          </a:p>
          <a:p>
            <a:pPr indent="-342900" lvl="0" marL="342900" marR="0" rtl="0" algn="l">
              <a:lnSpc>
                <a:spcPct val="100000"/>
              </a:lnSpc>
              <a:spcBef>
                <a:spcPts val="0"/>
              </a:spcBef>
              <a:spcAft>
                <a:spcPts val="0"/>
              </a:spcAft>
              <a:buClr>
                <a:srgbClr val="000000"/>
              </a:buClr>
              <a:buSzPts val="1800"/>
              <a:buFont typeface="Arial"/>
              <a:buAutoNum type="arabicPeriod"/>
            </a:pPr>
            <a:r>
              <a:rPr b="0" i="0" lang="en-GB" sz="1800" u="none" cap="none" strike="noStrike">
                <a:solidFill>
                  <a:srgbClr val="000000"/>
                </a:solidFill>
                <a:latin typeface="Arial"/>
                <a:ea typeface="Arial"/>
                <a:cs typeface="Arial"/>
                <a:sym typeface="Arial"/>
              </a:rPr>
              <a:t>Create and assign wave task to store user</a:t>
            </a:r>
            <a:endParaRPr/>
          </a:p>
          <a:p>
            <a:pPr indent="-342900" lvl="0" marL="342900" marR="0" rtl="0" algn="l">
              <a:lnSpc>
                <a:spcPct val="100000"/>
              </a:lnSpc>
              <a:spcBef>
                <a:spcPts val="0"/>
              </a:spcBef>
              <a:spcAft>
                <a:spcPts val="0"/>
              </a:spcAft>
              <a:buClr>
                <a:srgbClr val="000000"/>
              </a:buClr>
              <a:buSzPts val="1800"/>
              <a:buFont typeface="Arial"/>
              <a:buAutoNum type="arabicPeriod"/>
            </a:pPr>
            <a:r>
              <a:rPr b="0" i="0" lang="en-GB" sz="1800" u="none" cap="none" strike="noStrike">
                <a:solidFill>
                  <a:srgbClr val="000000"/>
                </a:solidFill>
                <a:latin typeface="Arial"/>
                <a:ea typeface="Arial"/>
                <a:cs typeface="Arial"/>
                <a:sym typeface="Arial"/>
              </a:rPr>
              <a:t>Monitor work in progress</a:t>
            </a:r>
            <a:endParaRPr/>
          </a:p>
        </p:txBody>
      </p:sp>
      <p:pic>
        <p:nvPicPr>
          <p:cNvPr id="1295" name="Google Shape;1295;p79"/>
          <p:cNvPicPr preferRelativeResize="0"/>
          <p:nvPr/>
        </p:nvPicPr>
        <p:blipFill rotWithShape="1">
          <a:blip r:embed="rId3">
            <a:alphaModFix/>
          </a:blip>
          <a:srcRect b="0" l="0" r="0" t="0"/>
          <a:stretch/>
        </p:blipFill>
        <p:spPr>
          <a:xfrm>
            <a:off x="127594" y="961361"/>
            <a:ext cx="4114797" cy="2047334"/>
          </a:xfrm>
          <a:prstGeom prst="rect">
            <a:avLst/>
          </a:prstGeom>
          <a:noFill/>
          <a:ln>
            <a:noFill/>
          </a:ln>
        </p:spPr>
      </p:pic>
      <p:sp>
        <p:nvSpPr>
          <p:cNvPr id="1296" name="Google Shape;1296;p79"/>
          <p:cNvSpPr/>
          <p:nvPr/>
        </p:nvSpPr>
        <p:spPr>
          <a:xfrm flipH="1" rot="10800000">
            <a:off x="4397648" y="1135670"/>
            <a:ext cx="348703" cy="1943911"/>
          </a:xfrm>
          <a:prstGeom prst="bentUpArrow">
            <a:avLst>
              <a:gd fmla="val 25000" name="adj1"/>
              <a:gd fmla="val 25000" name="adj2"/>
              <a:gd fmla="val 25000" name="adj3"/>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1297" name="Google Shape;1297;p79"/>
          <p:cNvPicPr preferRelativeResize="0"/>
          <p:nvPr/>
        </p:nvPicPr>
        <p:blipFill rotWithShape="1">
          <a:blip r:embed="rId4">
            <a:alphaModFix/>
          </a:blip>
          <a:srcRect b="33215" l="0" r="0" t="0"/>
          <a:stretch/>
        </p:blipFill>
        <p:spPr>
          <a:xfrm>
            <a:off x="2355698" y="3199579"/>
            <a:ext cx="3018446" cy="130062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1" name="Shape 1301"/>
        <p:cNvGrpSpPr/>
        <p:nvPr/>
      </p:nvGrpSpPr>
      <p:grpSpPr>
        <a:xfrm>
          <a:off x="0" y="0"/>
          <a:ext cx="0" cy="0"/>
          <a:chOff x="0" y="0"/>
          <a:chExt cx="0" cy="0"/>
        </a:xfrm>
      </p:grpSpPr>
      <p:sp>
        <p:nvSpPr>
          <p:cNvPr id="1302" name="Google Shape;1302;p8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Process: Picking</a:t>
            </a:r>
            <a:endParaRPr/>
          </a:p>
        </p:txBody>
      </p:sp>
      <p:sp>
        <p:nvSpPr>
          <p:cNvPr id="1303" name="Google Shape;1303;p80"/>
          <p:cNvSpPr txBox="1"/>
          <p:nvPr/>
        </p:nvSpPr>
        <p:spPr>
          <a:xfrm>
            <a:off x="5199321" y="1756142"/>
            <a:ext cx="3716869" cy="1938992"/>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Batch pick items</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Print pick list (optional)</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Scan items to confirm picked quantities (optional)</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Use web app on fixed station or mobile device</a:t>
            </a:r>
            <a:endParaRPr/>
          </a:p>
        </p:txBody>
      </p:sp>
      <p:pic>
        <p:nvPicPr>
          <p:cNvPr id="1304" name="Google Shape;1304;p80"/>
          <p:cNvPicPr preferRelativeResize="0"/>
          <p:nvPr/>
        </p:nvPicPr>
        <p:blipFill rotWithShape="1">
          <a:blip r:embed="rId3">
            <a:alphaModFix/>
          </a:blip>
          <a:srcRect b="0" l="0" r="0" t="0"/>
          <a:stretch/>
        </p:blipFill>
        <p:spPr>
          <a:xfrm>
            <a:off x="227810" y="856911"/>
            <a:ext cx="4392635" cy="2202513"/>
          </a:xfrm>
          <a:prstGeom prst="rect">
            <a:avLst/>
          </a:prstGeom>
          <a:noFill/>
          <a:ln>
            <a:noFill/>
          </a:ln>
        </p:spPr>
      </p:pic>
      <p:pic>
        <p:nvPicPr>
          <p:cNvPr id="1305" name="Google Shape;1305;p80"/>
          <p:cNvPicPr preferRelativeResize="0"/>
          <p:nvPr/>
        </p:nvPicPr>
        <p:blipFill rotWithShape="1">
          <a:blip r:embed="rId4">
            <a:alphaModFix/>
          </a:blip>
          <a:srcRect b="0" l="0" r="0" t="0"/>
          <a:stretch/>
        </p:blipFill>
        <p:spPr>
          <a:xfrm>
            <a:off x="2424127" y="2362639"/>
            <a:ext cx="1399897" cy="26732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9" name="Shape 1309"/>
        <p:cNvGrpSpPr/>
        <p:nvPr/>
      </p:nvGrpSpPr>
      <p:grpSpPr>
        <a:xfrm>
          <a:off x="0" y="0"/>
          <a:ext cx="0" cy="0"/>
          <a:chOff x="0" y="0"/>
          <a:chExt cx="0" cy="0"/>
        </a:xfrm>
      </p:grpSpPr>
      <p:pic>
        <p:nvPicPr>
          <p:cNvPr id="1310" name="Google Shape;1310;p81"/>
          <p:cNvPicPr preferRelativeResize="0"/>
          <p:nvPr/>
        </p:nvPicPr>
        <p:blipFill rotWithShape="1">
          <a:blip r:embed="rId3">
            <a:alphaModFix/>
          </a:blip>
          <a:srcRect b="0" l="0" r="0" t="0"/>
          <a:stretch/>
        </p:blipFill>
        <p:spPr>
          <a:xfrm>
            <a:off x="138223" y="863478"/>
            <a:ext cx="4795285" cy="2404425"/>
          </a:xfrm>
          <a:prstGeom prst="rect">
            <a:avLst/>
          </a:prstGeom>
          <a:noFill/>
          <a:ln>
            <a:noFill/>
          </a:ln>
        </p:spPr>
      </p:pic>
      <p:sp>
        <p:nvSpPr>
          <p:cNvPr id="1311" name="Google Shape;1311;p8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Process: Packing</a:t>
            </a:r>
            <a:endParaRPr/>
          </a:p>
        </p:txBody>
      </p:sp>
      <p:sp>
        <p:nvSpPr>
          <p:cNvPr id="1312" name="Google Shape;1312;p81"/>
          <p:cNvSpPr txBox="1"/>
          <p:nvPr/>
        </p:nvSpPr>
        <p:spPr>
          <a:xfrm>
            <a:off x="5476579" y="1756142"/>
            <a:ext cx="3529198" cy="1015663"/>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Print pack list to sort items</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Generate and Download Labels</a:t>
            </a:r>
            <a:endParaRPr/>
          </a:p>
        </p:txBody>
      </p:sp>
      <p:pic>
        <p:nvPicPr>
          <p:cNvPr id="1313" name="Google Shape;1313;p81"/>
          <p:cNvPicPr preferRelativeResize="0"/>
          <p:nvPr/>
        </p:nvPicPr>
        <p:blipFill rotWithShape="1">
          <a:blip r:embed="rId4">
            <a:alphaModFix/>
          </a:blip>
          <a:srcRect b="0" l="0" r="0" t="0"/>
          <a:stretch/>
        </p:blipFill>
        <p:spPr>
          <a:xfrm>
            <a:off x="2858434" y="2787369"/>
            <a:ext cx="1456853" cy="1792851"/>
          </a:xfrm>
          <a:prstGeom prst="rect">
            <a:avLst/>
          </a:prstGeom>
          <a:noFill/>
          <a:ln>
            <a:noFill/>
          </a:ln>
        </p:spPr>
      </p:pic>
      <p:pic>
        <p:nvPicPr>
          <p:cNvPr id="1314" name="Google Shape;1314;p81"/>
          <p:cNvPicPr preferRelativeResize="0"/>
          <p:nvPr/>
        </p:nvPicPr>
        <p:blipFill rotWithShape="1">
          <a:blip r:embed="rId5">
            <a:alphaModFix/>
          </a:blip>
          <a:srcRect b="0" l="0" r="0" t="0"/>
          <a:stretch/>
        </p:blipFill>
        <p:spPr>
          <a:xfrm>
            <a:off x="64245" y="2065690"/>
            <a:ext cx="2083980" cy="2309875"/>
          </a:xfrm>
          <a:prstGeom prst="rect">
            <a:avLst/>
          </a:prstGeom>
          <a:noFill/>
          <a:ln>
            <a:noFill/>
          </a:ln>
        </p:spPr>
      </p:pic>
      <p:pic>
        <p:nvPicPr>
          <p:cNvPr id="1315" name="Google Shape;1315;p81"/>
          <p:cNvPicPr preferRelativeResize="0"/>
          <p:nvPr/>
        </p:nvPicPr>
        <p:blipFill rotWithShape="1">
          <a:blip r:embed="rId6">
            <a:alphaModFix/>
          </a:blip>
          <a:srcRect b="0" l="0" r="0" t="0"/>
          <a:stretch/>
        </p:blipFill>
        <p:spPr>
          <a:xfrm>
            <a:off x="570372" y="2787369"/>
            <a:ext cx="2172478" cy="215050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1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9" name="Shape 1319"/>
        <p:cNvGrpSpPr/>
        <p:nvPr/>
      </p:nvGrpSpPr>
      <p:grpSpPr>
        <a:xfrm>
          <a:off x="0" y="0"/>
          <a:ext cx="0" cy="0"/>
          <a:chOff x="0" y="0"/>
          <a:chExt cx="0" cy="0"/>
        </a:xfrm>
      </p:grpSpPr>
      <p:sp>
        <p:nvSpPr>
          <p:cNvPr id="1320" name="Google Shape;1320;p8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Process: Customer Collection</a:t>
            </a:r>
            <a:endParaRPr/>
          </a:p>
        </p:txBody>
      </p:sp>
      <p:pic>
        <p:nvPicPr>
          <p:cNvPr id="1321" name="Google Shape;1321;p82"/>
          <p:cNvPicPr preferRelativeResize="0"/>
          <p:nvPr/>
        </p:nvPicPr>
        <p:blipFill rotWithShape="1">
          <a:blip r:embed="rId3">
            <a:alphaModFix/>
          </a:blip>
          <a:srcRect b="0" l="0" r="0" t="0"/>
          <a:stretch/>
        </p:blipFill>
        <p:spPr>
          <a:xfrm>
            <a:off x="354082" y="1158620"/>
            <a:ext cx="3057236" cy="1715104"/>
          </a:xfrm>
          <a:prstGeom prst="rect">
            <a:avLst/>
          </a:prstGeom>
          <a:noFill/>
          <a:ln>
            <a:noFill/>
          </a:ln>
        </p:spPr>
      </p:pic>
      <p:sp>
        <p:nvSpPr>
          <p:cNvPr id="1322" name="Google Shape;1322;p82"/>
          <p:cNvSpPr txBox="1"/>
          <p:nvPr/>
        </p:nvSpPr>
        <p:spPr>
          <a:xfrm>
            <a:off x="5477165" y="1756142"/>
            <a:ext cx="3439026" cy="1015663"/>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Customer arrives at store</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Look up order (packages)</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Confirm collection</a:t>
            </a:r>
            <a:endParaRPr/>
          </a:p>
        </p:txBody>
      </p:sp>
      <p:sp>
        <p:nvSpPr>
          <p:cNvPr id="1323" name="Google Shape;1323;p82"/>
          <p:cNvSpPr/>
          <p:nvPr/>
        </p:nvSpPr>
        <p:spPr>
          <a:xfrm rot="5400000">
            <a:off x="202834" y="2901587"/>
            <a:ext cx="1355438" cy="695765"/>
          </a:xfrm>
          <a:prstGeom prst="bentUpArrow">
            <a:avLst>
              <a:gd fmla="val 25000" name="adj1"/>
              <a:gd fmla="val 25000" name="adj2"/>
              <a:gd fmla="val 25000" name="adj3"/>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1324" name="Google Shape;1324;p82"/>
          <p:cNvPicPr preferRelativeResize="0"/>
          <p:nvPr/>
        </p:nvPicPr>
        <p:blipFill rotWithShape="1">
          <a:blip r:embed="rId4">
            <a:alphaModFix/>
          </a:blip>
          <a:srcRect b="0" l="0" r="0" t="0"/>
          <a:stretch/>
        </p:blipFill>
        <p:spPr>
          <a:xfrm>
            <a:off x="1266444" y="2970977"/>
            <a:ext cx="3305556" cy="202780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8" name="Shape 1328"/>
        <p:cNvGrpSpPr/>
        <p:nvPr/>
      </p:nvGrpSpPr>
      <p:grpSpPr>
        <a:xfrm>
          <a:off x="0" y="0"/>
          <a:ext cx="0" cy="0"/>
          <a:chOff x="0" y="0"/>
          <a:chExt cx="0" cy="0"/>
        </a:xfrm>
      </p:grpSpPr>
      <p:sp>
        <p:nvSpPr>
          <p:cNvPr id="1329" name="Google Shape;1329;p8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Process: Arrival of Store Transfers</a:t>
            </a:r>
            <a:endParaRPr/>
          </a:p>
        </p:txBody>
      </p:sp>
      <p:sp>
        <p:nvSpPr>
          <p:cNvPr id="1330" name="Google Shape;1330;p83"/>
          <p:cNvSpPr txBox="1"/>
          <p:nvPr/>
        </p:nvSpPr>
        <p:spPr>
          <a:xfrm>
            <a:off x="5575667" y="1756142"/>
            <a:ext cx="3340523" cy="1323439"/>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Package arrives at store</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Look up package</a:t>
            </a:r>
            <a:endParaRPr/>
          </a:p>
          <a:p>
            <a:pPr indent="-342900" lvl="0" marL="342900" marR="0" rtl="0" algn="l">
              <a:lnSpc>
                <a:spcPct val="100000"/>
              </a:lnSpc>
              <a:spcBef>
                <a:spcPts val="0"/>
              </a:spcBef>
              <a:spcAft>
                <a:spcPts val="0"/>
              </a:spcAft>
              <a:buClr>
                <a:srgbClr val="000000"/>
              </a:buClr>
              <a:buSzPts val="2000"/>
              <a:buFont typeface="Arial"/>
              <a:buAutoNum type="arabicPeriod"/>
            </a:pPr>
            <a:r>
              <a:rPr b="0" i="0" lang="en-GB" sz="2000" u="none" cap="none" strike="noStrike">
                <a:solidFill>
                  <a:srgbClr val="000000"/>
                </a:solidFill>
                <a:latin typeface="Arial"/>
                <a:ea typeface="Arial"/>
                <a:cs typeface="Arial"/>
                <a:sym typeface="Arial"/>
              </a:rPr>
              <a:t>Scan storage area &amp; mark package as arrived</a:t>
            </a:r>
            <a:endParaRPr/>
          </a:p>
        </p:txBody>
      </p:sp>
      <p:pic>
        <p:nvPicPr>
          <p:cNvPr id="1331" name="Google Shape;1331;p83"/>
          <p:cNvPicPr preferRelativeResize="0"/>
          <p:nvPr/>
        </p:nvPicPr>
        <p:blipFill rotWithShape="1">
          <a:blip r:embed="rId3">
            <a:alphaModFix/>
          </a:blip>
          <a:srcRect b="0" l="0" r="0" t="0"/>
          <a:stretch/>
        </p:blipFill>
        <p:spPr>
          <a:xfrm>
            <a:off x="110837" y="1060204"/>
            <a:ext cx="3457498" cy="1579880"/>
          </a:xfrm>
          <a:prstGeom prst="rect">
            <a:avLst/>
          </a:prstGeom>
          <a:noFill/>
          <a:ln>
            <a:noFill/>
          </a:ln>
        </p:spPr>
      </p:pic>
      <p:pic>
        <p:nvPicPr>
          <p:cNvPr id="1332" name="Google Shape;1332;p83"/>
          <p:cNvPicPr preferRelativeResize="0"/>
          <p:nvPr/>
        </p:nvPicPr>
        <p:blipFill rotWithShape="1">
          <a:blip r:embed="rId4">
            <a:alphaModFix/>
          </a:blip>
          <a:srcRect b="0" l="0" r="0" t="0"/>
          <a:stretch/>
        </p:blipFill>
        <p:spPr>
          <a:xfrm>
            <a:off x="757380" y="2913126"/>
            <a:ext cx="4525817" cy="1941621"/>
          </a:xfrm>
          <a:prstGeom prst="rect">
            <a:avLst/>
          </a:prstGeom>
          <a:noFill/>
          <a:ln>
            <a:noFill/>
          </a:ln>
        </p:spPr>
      </p:pic>
      <p:sp>
        <p:nvSpPr>
          <p:cNvPr id="1333" name="Google Shape;1333;p83"/>
          <p:cNvSpPr/>
          <p:nvPr/>
        </p:nvSpPr>
        <p:spPr>
          <a:xfrm rot="5400000">
            <a:off x="-181523" y="2822392"/>
            <a:ext cx="1322103" cy="355533"/>
          </a:xfrm>
          <a:prstGeom prst="bentUpArrow">
            <a:avLst>
              <a:gd fmla="val 25000" name="adj1"/>
              <a:gd fmla="val 25000" name="adj2"/>
              <a:gd fmla="val 25000" name="adj3"/>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66"/>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500" name="Google Shape;500;p66"/>
          <p:cNvGraphicFramePr/>
          <p:nvPr/>
        </p:nvGraphicFramePr>
        <p:xfrm>
          <a:off x="354063" y="1153725"/>
          <a:ext cx="3000000" cy="3000000"/>
        </p:xfrm>
        <a:graphic>
          <a:graphicData uri="http://schemas.openxmlformats.org/drawingml/2006/table">
            <a:tbl>
              <a:tblPr>
                <a:noFill/>
                <a:tableStyleId>{11208DFF-96BE-4417-8EE4-68F389496E1C}</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01" name="Google Shape;501;p66"/>
          <p:cNvSpPr/>
          <p:nvPr/>
        </p:nvSpPr>
        <p:spPr>
          <a:xfrm>
            <a:off x="354100" y="2753923"/>
            <a:ext cx="8554200" cy="251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7" name="Shape 1337"/>
        <p:cNvGrpSpPr/>
        <p:nvPr/>
      </p:nvGrpSpPr>
      <p:grpSpPr>
        <a:xfrm>
          <a:off x="0" y="0"/>
          <a:ext cx="0" cy="0"/>
          <a:chOff x="0" y="0"/>
          <a:chExt cx="0" cy="0"/>
        </a:xfrm>
      </p:grpSpPr>
      <p:sp>
        <p:nvSpPr>
          <p:cNvPr id="1338" name="Google Shape;1338;p8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Process: Expired Orders</a:t>
            </a:r>
            <a:endParaRPr/>
          </a:p>
        </p:txBody>
      </p:sp>
      <p:pic>
        <p:nvPicPr>
          <p:cNvPr id="1339" name="Google Shape;1339;p84"/>
          <p:cNvPicPr preferRelativeResize="0"/>
          <p:nvPr/>
        </p:nvPicPr>
        <p:blipFill rotWithShape="1">
          <a:blip r:embed="rId3">
            <a:alphaModFix/>
          </a:blip>
          <a:srcRect b="0" l="0" r="0" t="0"/>
          <a:stretch/>
        </p:blipFill>
        <p:spPr>
          <a:xfrm>
            <a:off x="247756" y="1499396"/>
            <a:ext cx="4553196" cy="1990819"/>
          </a:xfrm>
          <a:prstGeom prst="rect">
            <a:avLst/>
          </a:prstGeom>
          <a:noFill/>
          <a:ln>
            <a:noFill/>
          </a:ln>
        </p:spPr>
      </p:pic>
      <p:sp>
        <p:nvSpPr>
          <p:cNvPr id="1340" name="Google Shape;1340;p84"/>
          <p:cNvSpPr txBox="1"/>
          <p:nvPr/>
        </p:nvSpPr>
        <p:spPr>
          <a:xfrm>
            <a:off x="5029200" y="1756142"/>
            <a:ext cx="4114800" cy="1477328"/>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rgbClr val="000000"/>
              </a:buClr>
              <a:buSzPts val="1800"/>
              <a:buFont typeface="Arial"/>
              <a:buAutoNum type="arabicPeriod"/>
            </a:pPr>
            <a:r>
              <a:rPr b="0" i="0" lang="en-GB" sz="1800" u="none" cap="none" strike="noStrike">
                <a:solidFill>
                  <a:srgbClr val="000000"/>
                </a:solidFill>
                <a:latin typeface="Arial"/>
                <a:ea typeface="Arial"/>
                <a:cs typeface="Arial"/>
                <a:sym typeface="Arial"/>
              </a:rPr>
              <a:t>Review expired orders (packages)</a:t>
            </a:r>
            <a:endParaRPr/>
          </a:p>
          <a:p>
            <a:pPr indent="-342900" lvl="0" marL="342900" marR="0" rtl="0" algn="l">
              <a:lnSpc>
                <a:spcPct val="100000"/>
              </a:lnSpc>
              <a:spcBef>
                <a:spcPts val="0"/>
              </a:spcBef>
              <a:spcAft>
                <a:spcPts val="0"/>
              </a:spcAft>
              <a:buClr>
                <a:srgbClr val="000000"/>
              </a:buClr>
              <a:buSzPts val="1800"/>
              <a:buFont typeface="Arial"/>
              <a:buAutoNum type="arabicPeriod"/>
            </a:pPr>
            <a:r>
              <a:rPr b="0" i="0" lang="en-GB" sz="1800" u="none" cap="none" strike="noStrike">
                <a:solidFill>
                  <a:srgbClr val="000000"/>
                </a:solidFill>
                <a:latin typeface="Arial"/>
                <a:ea typeface="Arial"/>
                <a:cs typeface="Arial"/>
                <a:sym typeface="Arial"/>
              </a:rPr>
              <a:t>Contact customer to save the sale</a:t>
            </a:r>
            <a:endParaRPr/>
          </a:p>
          <a:p>
            <a:pPr indent="-342900" lvl="0" marL="342900" marR="0" rtl="0" algn="l">
              <a:lnSpc>
                <a:spcPct val="100000"/>
              </a:lnSpc>
              <a:spcBef>
                <a:spcPts val="0"/>
              </a:spcBef>
              <a:spcAft>
                <a:spcPts val="0"/>
              </a:spcAft>
              <a:buClr>
                <a:srgbClr val="000000"/>
              </a:buClr>
              <a:buSzPts val="1800"/>
              <a:buFont typeface="Arial"/>
              <a:buAutoNum type="arabicPeriod"/>
            </a:pPr>
            <a:r>
              <a:rPr b="0" i="0" lang="en-GB" sz="1800" u="none" cap="none" strike="noStrike">
                <a:solidFill>
                  <a:srgbClr val="000000"/>
                </a:solidFill>
                <a:latin typeface="Arial"/>
                <a:ea typeface="Arial"/>
                <a:cs typeface="Arial"/>
                <a:sym typeface="Arial"/>
              </a:rPr>
              <a:t>Update package status</a:t>
            </a:r>
            <a:endParaRPr/>
          </a:p>
          <a:p>
            <a:pPr indent="-342900" lvl="0" marL="342900" marR="0" rtl="0" algn="l">
              <a:lnSpc>
                <a:spcPct val="100000"/>
              </a:lnSpc>
              <a:spcBef>
                <a:spcPts val="0"/>
              </a:spcBef>
              <a:spcAft>
                <a:spcPts val="0"/>
              </a:spcAft>
              <a:buClr>
                <a:srgbClr val="000000"/>
              </a:buClr>
              <a:buSzPts val="1800"/>
              <a:buFont typeface="Arial"/>
              <a:buAutoNum type="arabicPeriod"/>
            </a:pPr>
            <a:r>
              <a:rPr b="0" i="0" lang="en-GB" sz="1800" u="none" cap="none" strike="noStrike">
                <a:solidFill>
                  <a:srgbClr val="000000"/>
                </a:solidFill>
                <a:latin typeface="Arial"/>
                <a:ea typeface="Arial"/>
                <a:cs typeface="Arial"/>
                <a:sym typeface="Arial"/>
              </a:rPr>
              <a:t>Create a return in POS (if applicable)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4" name="Shape 1344"/>
        <p:cNvGrpSpPr/>
        <p:nvPr/>
      </p:nvGrpSpPr>
      <p:grpSpPr>
        <a:xfrm>
          <a:off x="0" y="0"/>
          <a:ext cx="0" cy="0"/>
          <a:chOff x="0" y="0"/>
          <a:chExt cx="0" cy="0"/>
        </a:xfrm>
      </p:grpSpPr>
      <p:sp>
        <p:nvSpPr>
          <p:cNvPr id="1345" name="Google Shape;1345;p8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Order Orchestration Store Pickups - Demo</a:t>
            </a:r>
            <a:endParaRPr/>
          </a:p>
        </p:txBody>
      </p:sp>
      <p:sp>
        <p:nvSpPr>
          <p:cNvPr id="1346" name="Google Shape;1346;p8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0" name="Shape 1350"/>
        <p:cNvGrpSpPr/>
        <p:nvPr/>
      </p:nvGrpSpPr>
      <p:grpSpPr>
        <a:xfrm>
          <a:off x="0" y="0"/>
          <a:ext cx="0" cy="0"/>
          <a:chOff x="0" y="0"/>
          <a:chExt cx="0" cy="0"/>
        </a:xfrm>
      </p:grpSpPr>
      <p:sp>
        <p:nvSpPr>
          <p:cNvPr id="1351" name="Google Shape;1351;p8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Orchestration / Ship from Store - Demo</a:t>
            </a:r>
            <a:endParaRPr/>
          </a:p>
        </p:txBody>
      </p:sp>
      <p:grpSp>
        <p:nvGrpSpPr>
          <p:cNvPr id="1352" name="Google Shape;1352;p86"/>
          <p:cNvGrpSpPr/>
          <p:nvPr/>
        </p:nvGrpSpPr>
        <p:grpSpPr>
          <a:xfrm>
            <a:off x="3103694" y="823081"/>
            <a:ext cx="2311574" cy="2008476"/>
            <a:chOff x="6274963" y="993629"/>
            <a:chExt cx="2311574" cy="2008476"/>
          </a:xfrm>
        </p:grpSpPr>
        <p:sp>
          <p:nvSpPr>
            <p:cNvPr id="1353" name="Google Shape;1353;p86"/>
            <p:cNvSpPr txBox="1"/>
            <p:nvPr/>
          </p:nvSpPr>
          <p:spPr>
            <a:xfrm>
              <a:off x="627616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1354" name="Google Shape;1354;p86"/>
            <p:cNvSpPr txBox="1"/>
            <p:nvPr/>
          </p:nvSpPr>
          <p:spPr>
            <a:xfrm>
              <a:off x="6274963" y="1463121"/>
              <a:ext cx="2310376"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Order to be shipped from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Use Fluent Storet to execute the order fulfillment steps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impacts on Order status and SOH</a:t>
              </a:r>
              <a:endParaRPr/>
            </a:p>
          </p:txBody>
        </p:sp>
      </p:grpSp>
      <p:pic>
        <p:nvPicPr>
          <p:cNvPr descr="Ship-From-Store Best Practices to Remember | Radial" id="1355" name="Google Shape;1355;p86"/>
          <p:cNvPicPr preferRelativeResize="0"/>
          <p:nvPr/>
        </p:nvPicPr>
        <p:blipFill rotWithShape="1">
          <a:blip r:embed="rId3">
            <a:alphaModFix/>
          </a:blip>
          <a:srcRect b="0" l="0" r="0" t="0"/>
          <a:stretch/>
        </p:blipFill>
        <p:spPr>
          <a:xfrm>
            <a:off x="2816303" y="3166930"/>
            <a:ext cx="2735023" cy="153898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9" name="Shape 1359"/>
        <p:cNvGrpSpPr/>
        <p:nvPr/>
      </p:nvGrpSpPr>
      <p:grpSpPr>
        <a:xfrm>
          <a:off x="0" y="0"/>
          <a:ext cx="0" cy="0"/>
          <a:chOff x="0" y="0"/>
          <a:chExt cx="0" cy="0"/>
        </a:xfrm>
      </p:grpSpPr>
      <p:pic>
        <p:nvPicPr>
          <p:cNvPr descr="Giving SMB Retail Owners the Time They Need to Succeed - Salesforce UK Blog" id="1360" name="Google Shape;1360;p87"/>
          <p:cNvPicPr preferRelativeResize="0"/>
          <p:nvPr/>
        </p:nvPicPr>
        <p:blipFill rotWithShape="1">
          <a:blip r:embed="rId3">
            <a:alphaModFix/>
          </a:blip>
          <a:srcRect b="0" l="0" r="0" t="0"/>
          <a:stretch/>
        </p:blipFill>
        <p:spPr>
          <a:xfrm>
            <a:off x="-576464" y="2017189"/>
            <a:ext cx="4087749" cy="2725166"/>
          </a:xfrm>
          <a:prstGeom prst="rect">
            <a:avLst/>
          </a:prstGeom>
          <a:noFill/>
          <a:ln>
            <a:noFill/>
          </a:ln>
        </p:spPr>
      </p:pic>
      <p:sp>
        <p:nvSpPr>
          <p:cNvPr id="1361" name="Google Shape;1361;p8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Scenario 1: The Ship-from-Store User Experience</a:t>
            </a:r>
            <a:endParaRPr/>
          </a:p>
        </p:txBody>
      </p:sp>
      <p:sp>
        <p:nvSpPr>
          <p:cNvPr id="1362" name="Google Shape;1362;p87"/>
          <p:cNvSpPr/>
          <p:nvPr/>
        </p:nvSpPr>
        <p:spPr>
          <a:xfrm rot="5400000">
            <a:off x="4483343" y="1962356"/>
            <a:ext cx="1730417" cy="1572768"/>
          </a:xfrm>
          <a:prstGeom prst="chevron">
            <a:avLst>
              <a:gd fmla="val 50000" name="adj"/>
            </a:avLst>
          </a:prstGeom>
          <a:solidFill>
            <a:schemeClr val="accent1"/>
          </a:solid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3" name="Google Shape;1363;p87"/>
          <p:cNvSpPr txBox="1"/>
          <p:nvPr/>
        </p:nvSpPr>
        <p:spPr>
          <a:xfrm>
            <a:off x="4562149" y="2669910"/>
            <a:ext cx="1572768" cy="15764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Pack </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Items</a:t>
            </a:r>
            <a:endParaRPr/>
          </a:p>
        </p:txBody>
      </p:sp>
      <p:sp>
        <p:nvSpPr>
          <p:cNvPr id="1364" name="Google Shape;1364;p87"/>
          <p:cNvSpPr/>
          <p:nvPr/>
        </p:nvSpPr>
        <p:spPr>
          <a:xfrm rot="5400000">
            <a:off x="4483343" y="3067120"/>
            <a:ext cx="1730418" cy="1572768"/>
          </a:xfrm>
          <a:prstGeom prst="chevron">
            <a:avLst>
              <a:gd fmla="val 50000" name="adj"/>
            </a:avLst>
          </a:prstGeom>
          <a:solidFill>
            <a:schemeClr val="accent1"/>
          </a:solid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5" name="Google Shape;1365;p87"/>
          <p:cNvSpPr txBox="1"/>
          <p:nvPr/>
        </p:nvSpPr>
        <p:spPr>
          <a:xfrm>
            <a:off x="4562150" y="3774659"/>
            <a:ext cx="1572768" cy="15765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Ship</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Items</a:t>
            </a:r>
            <a:endParaRPr/>
          </a:p>
        </p:txBody>
      </p:sp>
      <p:sp>
        <p:nvSpPr>
          <p:cNvPr id="1366" name="Google Shape;1366;p87"/>
          <p:cNvSpPr/>
          <p:nvPr/>
        </p:nvSpPr>
        <p:spPr>
          <a:xfrm>
            <a:off x="2161813" y="1093753"/>
            <a:ext cx="2017045" cy="988626"/>
          </a:xfrm>
          <a:prstGeom prst="wedgeRoundRectCallout">
            <a:avLst>
              <a:gd fmla="val -43936" name="adj1"/>
              <a:gd fmla="val 91105" name="adj2"/>
              <a:gd fmla="val 16667" name="adj3"/>
            </a:avLst>
          </a:prstGeom>
          <a:solidFill>
            <a:schemeClr val="l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1" lang="en-GB" sz="1200" u="none" cap="none" strike="noStrike">
                <a:solidFill>
                  <a:srgbClr val="00A4BF"/>
                </a:solidFill>
                <a:latin typeface="Arial"/>
                <a:ea typeface="Arial"/>
                <a:cs typeface="Arial"/>
                <a:sym typeface="Arial"/>
              </a:rPr>
              <a:t>Hi, I am Dave, let me take you through my daily routine to fulfill orders with the Fluent Store App</a:t>
            </a:r>
            <a:endParaRPr/>
          </a:p>
        </p:txBody>
      </p:sp>
      <p:sp>
        <p:nvSpPr>
          <p:cNvPr id="1367" name="Google Shape;1367;p87"/>
          <p:cNvSpPr/>
          <p:nvPr/>
        </p:nvSpPr>
        <p:spPr>
          <a:xfrm rot="5400000">
            <a:off x="4559017" y="939831"/>
            <a:ext cx="1579070" cy="1572768"/>
          </a:xfrm>
          <a:prstGeom prst="homePlate">
            <a:avLst>
              <a:gd fmla="val 50000" name="adj"/>
            </a:avLst>
          </a:prstGeom>
          <a:solidFill>
            <a:schemeClr val="accent1"/>
          </a:solid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8" name="Google Shape;1368;p87"/>
          <p:cNvSpPr txBox="1"/>
          <p:nvPr/>
        </p:nvSpPr>
        <p:spPr>
          <a:xfrm>
            <a:off x="4562151" y="936674"/>
            <a:ext cx="1572768" cy="118587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Wave </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&amp; Pick</a:t>
            </a:r>
            <a:endParaRPr b="0" i="0" sz="14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Items</a:t>
            </a:r>
            <a:endParaRPr/>
          </a:p>
        </p:txBody>
      </p:sp>
      <p:sp>
        <p:nvSpPr>
          <p:cNvPr id="1369" name="Google Shape;1369;p87"/>
          <p:cNvSpPr/>
          <p:nvPr/>
        </p:nvSpPr>
        <p:spPr>
          <a:xfrm>
            <a:off x="4640597" y="1264066"/>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1</a:t>
            </a:r>
            <a:endParaRPr/>
          </a:p>
        </p:txBody>
      </p:sp>
      <p:sp>
        <p:nvSpPr>
          <p:cNvPr id="1370" name="Google Shape;1370;p87"/>
          <p:cNvSpPr/>
          <p:nvPr/>
        </p:nvSpPr>
        <p:spPr>
          <a:xfrm>
            <a:off x="4640597" y="2451408"/>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2</a:t>
            </a:r>
            <a:endParaRPr/>
          </a:p>
        </p:txBody>
      </p:sp>
      <p:sp>
        <p:nvSpPr>
          <p:cNvPr id="1371" name="Google Shape;1371;p87"/>
          <p:cNvSpPr/>
          <p:nvPr/>
        </p:nvSpPr>
        <p:spPr>
          <a:xfrm>
            <a:off x="4640597" y="3502840"/>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3</a:t>
            </a:r>
            <a:endParaRPr/>
          </a:p>
        </p:txBody>
      </p:sp>
      <p:pic>
        <p:nvPicPr>
          <p:cNvPr id="1372" name="Google Shape;1372;p87"/>
          <p:cNvPicPr preferRelativeResize="0"/>
          <p:nvPr/>
        </p:nvPicPr>
        <p:blipFill rotWithShape="1">
          <a:blip r:embed="rId4">
            <a:alphaModFix/>
          </a:blip>
          <a:srcRect b="0" l="0" r="0" t="0"/>
          <a:stretch/>
        </p:blipFill>
        <p:spPr>
          <a:xfrm>
            <a:off x="6518246" y="857868"/>
            <a:ext cx="1905713" cy="388448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6" name="Shape 1376"/>
        <p:cNvGrpSpPr/>
        <p:nvPr/>
      </p:nvGrpSpPr>
      <p:grpSpPr>
        <a:xfrm>
          <a:off x="0" y="0"/>
          <a:ext cx="0" cy="0"/>
          <a:chOff x="0" y="0"/>
          <a:chExt cx="0" cy="0"/>
        </a:xfrm>
      </p:grpSpPr>
      <p:sp>
        <p:nvSpPr>
          <p:cNvPr id="1377" name="Google Shape;1377;p8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Orchestration Store Pickups - Demo</a:t>
            </a:r>
            <a:endParaRPr/>
          </a:p>
        </p:txBody>
      </p:sp>
      <p:grpSp>
        <p:nvGrpSpPr>
          <p:cNvPr id="1378" name="Google Shape;1378;p88"/>
          <p:cNvGrpSpPr/>
          <p:nvPr/>
        </p:nvGrpSpPr>
        <p:grpSpPr>
          <a:xfrm>
            <a:off x="889593" y="988805"/>
            <a:ext cx="3352468" cy="2131467"/>
            <a:chOff x="556264" y="993629"/>
            <a:chExt cx="2311575" cy="2008476"/>
          </a:xfrm>
        </p:grpSpPr>
        <p:sp>
          <p:nvSpPr>
            <p:cNvPr id="1379" name="Google Shape;1379;p88"/>
            <p:cNvSpPr txBox="1"/>
            <p:nvPr/>
          </p:nvSpPr>
          <p:spPr>
            <a:xfrm>
              <a:off x="557463"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2 - BOPIS</a:t>
              </a:r>
              <a:endParaRPr b="1" i="0" sz="1400" u="none" cap="none" strike="noStrike">
                <a:solidFill>
                  <a:srgbClr val="000000"/>
                </a:solidFill>
                <a:latin typeface="Arial"/>
                <a:ea typeface="Arial"/>
                <a:cs typeface="Arial"/>
                <a:sym typeface="Arial"/>
              </a:endParaRPr>
            </a:p>
          </p:txBody>
        </p:sp>
        <p:sp>
          <p:nvSpPr>
            <p:cNvPr id="1380" name="Google Shape;1380;p88"/>
            <p:cNvSpPr txBox="1"/>
            <p:nvPr/>
          </p:nvSpPr>
          <p:spPr>
            <a:xfrm>
              <a:off x="556264"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C&amp;C online experience: review the Fulfillment option</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an Express Pickup Order from a Store </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Use Fluent Service Point to execute the fulfillment steps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Trigger a notification when order is ready for pickup</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impacts on Order status and SOH at every step</a:t>
              </a:r>
              <a:endParaRPr/>
            </a:p>
          </p:txBody>
        </p:sp>
      </p:grpSp>
      <p:grpSp>
        <p:nvGrpSpPr>
          <p:cNvPr id="1381" name="Google Shape;1381;p88"/>
          <p:cNvGrpSpPr/>
          <p:nvPr/>
        </p:nvGrpSpPr>
        <p:grpSpPr>
          <a:xfrm>
            <a:off x="4550224" y="988805"/>
            <a:ext cx="3350728" cy="2131467"/>
            <a:chOff x="3367022" y="993629"/>
            <a:chExt cx="2311575" cy="2008476"/>
          </a:xfrm>
        </p:grpSpPr>
        <p:sp>
          <p:nvSpPr>
            <p:cNvPr id="1382" name="Google Shape;1382;p88"/>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3 - Ship-to-Store</a:t>
              </a:r>
              <a:endParaRPr b="1" i="0" sz="1400" u="none" cap="none" strike="noStrike">
                <a:solidFill>
                  <a:srgbClr val="000000"/>
                </a:solidFill>
                <a:latin typeface="Arial"/>
                <a:ea typeface="Arial"/>
                <a:cs typeface="Arial"/>
                <a:sym typeface="Arial"/>
              </a:endParaRPr>
            </a:p>
          </p:txBody>
        </p:sp>
        <p:sp>
          <p:nvSpPr>
            <p:cNvPr id="1383" name="Google Shape;1383;p88"/>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a C&amp;C Order to be collected in Store, which needs to transfer from another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Process the first part of the fulfillment at the sourcing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Receive the Package at the collection Store using Service Point</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Complete the Pickup flow</a:t>
              </a:r>
              <a:endParaRPr/>
            </a:p>
          </p:txBody>
        </p:sp>
      </p:grpSp>
      <p:pic>
        <p:nvPicPr>
          <p:cNvPr descr="How to Address High Turnover With Retail Employees | Engage Blog" id="1384" name="Google Shape;1384;p88"/>
          <p:cNvPicPr preferRelativeResize="0"/>
          <p:nvPr/>
        </p:nvPicPr>
        <p:blipFill rotWithShape="1">
          <a:blip r:embed="rId3">
            <a:alphaModFix/>
          </a:blip>
          <a:srcRect b="0" l="0" r="0" t="0"/>
          <a:stretch/>
        </p:blipFill>
        <p:spPr>
          <a:xfrm>
            <a:off x="5396413" y="3305702"/>
            <a:ext cx="2708896" cy="1538984"/>
          </a:xfrm>
          <a:prstGeom prst="rect">
            <a:avLst/>
          </a:prstGeom>
          <a:noFill/>
          <a:ln>
            <a:noFill/>
          </a:ln>
        </p:spPr>
      </p:pic>
      <p:pic>
        <p:nvPicPr>
          <p:cNvPr descr="Sales Staff from Vietnam Manpower" id="1385" name="Google Shape;1385;p88"/>
          <p:cNvPicPr preferRelativeResize="0"/>
          <p:nvPr/>
        </p:nvPicPr>
        <p:blipFill rotWithShape="1">
          <a:blip r:embed="rId4">
            <a:alphaModFix/>
          </a:blip>
          <a:srcRect b="0" l="0" r="0" t="0"/>
          <a:stretch/>
        </p:blipFill>
        <p:spPr>
          <a:xfrm>
            <a:off x="2738533" y="3305701"/>
            <a:ext cx="2314261" cy="1538983"/>
          </a:xfrm>
          <a:prstGeom prst="rect">
            <a:avLst/>
          </a:prstGeom>
          <a:noFill/>
          <a:ln>
            <a:noFill/>
          </a:ln>
        </p:spPr>
      </p:pic>
      <p:pic>
        <p:nvPicPr>
          <p:cNvPr descr="Pin on G U I + +" id="1386" name="Google Shape;1386;p88"/>
          <p:cNvPicPr preferRelativeResize="0"/>
          <p:nvPr/>
        </p:nvPicPr>
        <p:blipFill rotWithShape="1">
          <a:blip r:embed="rId5">
            <a:alphaModFix/>
          </a:blip>
          <a:srcRect b="0" l="0" r="0" t="0"/>
          <a:stretch/>
        </p:blipFill>
        <p:spPr>
          <a:xfrm>
            <a:off x="518470" y="3307001"/>
            <a:ext cx="2044781" cy="153358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0" name="Shape 1390"/>
        <p:cNvGrpSpPr/>
        <p:nvPr/>
      </p:nvGrpSpPr>
      <p:grpSpPr>
        <a:xfrm>
          <a:off x="0" y="0"/>
          <a:ext cx="0" cy="0"/>
          <a:chOff x="0" y="0"/>
          <a:chExt cx="0" cy="0"/>
        </a:xfrm>
      </p:grpSpPr>
      <p:sp>
        <p:nvSpPr>
          <p:cNvPr id="1391" name="Google Shape;1391;p8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Click &amp; Collect – Express Pickup</a:t>
            </a:r>
            <a:endParaRPr/>
          </a:p>
        </p:txBody>
      </p:sp>
      <p:grpSp>
        <p:nvGrpSpPr>
          <p:cNvPr id="1392" name="Google Shape;1392;p89"/>
          <p:cNvGrpSpPr/>
          <p:nvPr/>
        </p:nvGrpSpPr>
        <p:grpSpPr>
          <a:xfrm>
            <a:off x="354082" y="861726"/>
            <a:ext cx="3377946" cy="2152513"/>
            <a:chOff x="3367022" y="993629"/>
            <a:chExt cx="2311575" cy="1950662"/>
          </a:xfrm>
        </p:grpSpPr>
        <p:sp>
          <p:nvSpPr>
            <p:cNvPr id="1393" name="Google Shape;1393;p89"/>
            <p:cNvSpPr txBox="1"/>
            <p:nvPr/>
          </p:nvSpPr>
          <p:spPr>
            <a:xfrm>
              <a:off x="3368221" y="993629"/>
              <a:ext cx="2310376" cy="1885945"/>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1394" name="Google Shape;1394;p89"/>
            <p:cNvSpPr txBox="1"/>
            <p:nvPr/>
          </p:nvSpPr>
          <p:spPr>
            <a:xfrm>
              <a:off x="3367022" y="1405307"/>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C&amp;C online experience: review the Fulfillment option</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an Express Pickup Order from a Store </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Use Fluent Service Point to execute the fulfillment steps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Trigger a notification when order is ready for pickup</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impacts on Order status and SOH at every step</a:t>
              </a:r>
              <a:endParaRPr/>
            </a:p>
          </p:txBody>
        </p:sp>
      </p:grpSp>
      <p:pic>
        <p:nvPicPr>
          <p:cNvPr descr="Map of Australia | TomTom" id="1395" name="Google Shape;1395;p89"/>
          <p:cNvPicPr preferRelativeResize="0"/>
          <p:nvPr/>
        </p:nvPicPr>
        <p:blipFill rotWithShape="1">
          <a:blip r:embed="rId3">
            <a:alphaModFix/>
          </a:blip>
          <a:srcRect b="20353" l="43103" r="10088" t="33065"/>
          <a:stretch/>
        </p:blipFill>
        <p:spPr>
          <a:xfrm>
            <a:off x="4969083" y="841710"/>
            <a:ext cx="2881664" cy="2101115"/>
          </a:xfrm>
          <a:prstGeom prst="rect">
            <a:avLst/>
          </a:prstGeom>
          <a:noFill/>
          <a:ln>
            <a:noFill/>
          </a:ln>
        </p:spPr>
      </p:pic>
      <p:pic>
        <p:nvPicPr>
          <p:cNvPr descr="Free store icon png vector - Pixsector" id="1396" name="Google Shape;1396;p89"/>
          <p:cNvPicPr preferRelativeResize="0"/>
          <p:nvPr/>
        </p:nvPicPr>
        <p:blipFill rotWithShape="1">
          <a:blip r:embed="rId4">
            <a:alphaModFix/>
          </a:blip>
          <a:srcRect b="0" l="0" r="0" t="0"/>
          <a:stretch/>
        </p:blipFill>
        <p:spPr>
          <a:xfrm>
            <a:off x="6741920" y="2559134"/>
            <a:ext cx="383691" cy="383691"/>
          </a:xfrm>
          <a:prstGeom prst="rect">
            <a:avLst/>
          </a:prstGeom>
          <a:noFill/>
          <a:ln>
            <a:noFill/>
          </a:ln>
        </p:spPr>
      </p:pic>
      <p:pic>
        <p:nvPicPr>
          <p:cNvPr descr="Free store icon png vector - Pixsector" id="1397" name="Google Shape;1397;p89"/>
          <p:cNvPicPr preferRelativeResize="0"/>
          <p:nvPr/>
        </p:nvPicPr>
        <p:blipFill rotWithShape="1">
          <a:blip r:embed="rId4">
            <a:alphaModFix/>
          </a:blip>
          <a:srcRect b="0" l="0" r="0" t="0"/>
          <a:stretch/>
        </p:blipFill>
        <p:spPr>
          <a:xfrm>
            <a:off x="7010919" y="2090716"/>
            <a:ext cx="383691" cy="383691"/>
          </a:xfrm>
          <a:prstGeom prst="rect">
            <a:avLst/>
          </a:prstGeom>
          <a:noFill/>
          <a:ln>
            <a:noFill/>
          </a:ln>
        </p:spPr>
      </p:pic>
      <p:graphicFrame>
        <p:nvGraphicFramePr>
          <p:cNvPr id="1398" name="Google Shape;1398;p89"/>
          <p:cNvGraphicFramePr/>
          <p:nvPr/>
        </p:nvGraphicFramePr>
        <p:xfrm>
          <a:off x="4894503" y="3283131"/>
          <a:ext cx="3000000" cy="3000000"/>
        </p:xfrm>
        <a:graphic>
          <a:graphicData uri="http://schemas.openxmlformats.org/drawingml/2006/table">
            <a:tbl>
              <a:tblPr bandRow="1" firstRow="1">
                <a:gradFill>
                  <a:gsLst>
                    <a:gs pos="0">
                      <a:srgbClr val="74FFFF"/>
                    </a:gs>
                    <a:gs pos="35000">
                      <a:srgbClr val="9FFFFF"/>
                    </a:gs>
                    <a:gs pos="100000">
                      <a:srgbClr val="D6FFFF"/>
                    </a:gs>
                  </a:gsLst>
                  <a:lin ang="16200000" scaled="0"/>
                </a:gradFill>
                <a:tableStyleId>{A64BF909-14D0-44A1-8137-3551D5FCB1CB}</a:tableStyleId>
              </a:tblPr>
              <a:tblGrid>
                <a:gridCol w="1541775"/>
                <a:gridCol w="1327225"/>
              </a:tblGrid>
              <a:tr h="370850">
                <a:tc>
                  <a:txBody>
                    <a:bodyPr/>
                    <a:lstStyle/>
                    <a:p>
                      <a:pPr indent="0" lvl="0" marL="0" marR="0" rtl="0" algn="l">
                        <a:lnSpc>
                          <a:spcPct val="100000"/>
                        </a:lnSpc>
                        <a:spcBef>
                          <a:spcPts val="0"/>
                        </a:spcBef>
                        <a:spcAft>
                          <a:spcPts val="0"/>
                        </a:spcAft>
                        <a:buNone/>
                      </a:pPr>
                      <a:r>
                        <a:rPr lang="en-GB"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002</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4</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12</a:t>
                      </a:r>
                      <a:endParaRPr/>
                    </a:p>
                  </a:txBody>
                  <a:tcPr marT="45725" marB="45725" marR="91450" marL="91450"/>
                </a:tc>
              </a:tr>
            </a:tbl>
          </a:graphicData>
        </a:graphic>
      </p:graphicFrame>
      <p:pic>
        <p:nvPicPr>
          <p:cNvPr descr="Check Mark PNG Transparent Images | PNG All" id="1399" name="Google Shape;1399;p89"/>
          <p:cNvPicPr preferRelativeResize="0"/>
          <p:nvPr/>
        </p:nvPicPr>
        <p:blipFill rotWithShape="1">
          <a:blip r:embed="rId5">
            <a:alphaModFix/>
          </a:blip>
          <a:srcRect b="0" l="0" r="0" t="0"/>
          <a:stretch/>
        </p:blipFill>
        <p:spPr>
          <a:xfrm>
            <a:off x="7394610" y="2206813"/>
            <a:ext cx="262590" cy="262590"/>
          </a:xfrm>
          <a:prstGeom prst="rect">
            <a:avLst/>
          </a:prstGeom>
          <a:noFill/>
          <a:ln>
            <a:noFill/>
          </a:ln>
        </p:spPr>
      </p:pic>
      <p:pic>
        <p:nvPicPr>
          <p:cNvPr descr="Check Mark PNG Transparent Images | PNG All" id="1400" name="Google Shape;1400;p89"/>
          <p:cNvPicPr preferRelativeResize="0"/>
          <p:nvPr/>
        </p:nvPicPr>
        <p:blipFill rotWithShape="1">
          <a:blip r:embed="rId5">
            <a:alphaModFix/>
          </a:blip>
          <a:srcRect b="0" l="0" r="0" t="0"/>
          <a:stretch/>
        </p:blipFill>
        <p:spPr>
          <a:xfrm>
            <a:off x="4499028" y="4007123"/>
            <a:ext cx="343499" cy="343499"/>
          </a:xfrm>
          <a:prstGeom prst="rect">
            <a:avLst/>
          </a:prstGeom>
          <a:noFill/>
          <a:ln>
            <a:noFill/>
          </a:ln>
        </p:spPr>
      </p:pic>
      <p:pic>
        <p:nvPicPr>
          <p:cNvPr descr="Sales Staff from Vietnam Manpower" id="1401" name="Google Shape;1401;p89"/>
          <p:cNvPicPr preferRelativeResize="0"/>
          <p:nvPr/>
        </p:nvPicPr>
        <p:blipFill rotWithShape="1">
          <a:blip r:embed="rId6">
            <a:alphaModFix/>
          </a:blip>
          <a:srcRect b="10738" l="0" r="0" t="0"/>
          <a:stretch/>
        </p:blipFill>
        <p:spPr>
          <a:xfrm>
            <a:off x="354082" y="3046402"/>
            <a:ext cx="3376192" cy="200406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5" name="Shape 1405"/>
        <p:cNvGrpSpPr/>
        <p:nvPr/>
      </p:nvGrpSpPr>
      <p:grpSpPr>
        <a:xfrm>
          <a:off x="0" y="0"/>
          <a:ext cx="0" cy="0"/>
          <a:chOff x="0" y="0"/>
          <a:chExt cx="0" cy="0"/>
        </a:xfrm>
      </p:grpSpPr>
      <p:sp>
        <p:nvSpPr>
          <p:cNvPr id="1406" name="Google Shape;1406;p9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Click &amp; Collect with Store Transfer (Ship-to-Store)</a:t>
            </a:r>
            <a:endParaRPr/>
          </a:p>
        </p:txBody>
      </p:sp>
      <p:grpSp>
        <p:nvGrpSpPr>
          <p:cNvPr id="1407" name="Google Shape;1407;p90"/>
          <p:cNvGrpSpPr/>
          <p:nvPr/>
        </p:nvGrpSpPr>
        <p:grpSpPr>
          <a:xfrm>
            <a:off x="354082" y="861726"/>
            <a:ext cx="2883159" cy="2216309"/>
            <a:chOff x="3367022" y="993629"/>
            <a:chExt cx="2311575" cy="2008476"/>
          </a:xfrm>
        </p:grpSpPr>
        <p:sp>
          <p:nvSpPr>
            <p:cNvPr id="1408" name="Google Shape;1408;p90"/>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3</a:t>
              </a:r>
              <a:endParaRPr b="1" i="0" sz="1400" u="none" cap="none" strike="noStrike">
                <a:solidFill>
                  <a:srgbClr val="000000"/>
                </a:solidFill>
                <a:latin typeface="Arial"/>
                <a:ea typeface="Arial"/>
                <a:cs typeface="Arial"/>
                <a:sym typeface="Arial"/>
              </a:endParaRPr>
            </a:p>
          </p:txBody>
        </p:sp>
        <p:sp>
          <p:nvSpPr>
            <p:cNvPr id="1409" name="Google Shape;1409;p90"/>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a C&amp;C Order to be collected in Store, which needs to transfer from another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Process the first part of the fulfillment at the sourcing store (Melbourne)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Receive the Package at the collection Store (Sydney) using Service Point</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Complete the Pickup flow</a:t>
              </a:r>
              <a:endParaRPr/>
            </a:p>
          </p:txBody>
        </p:sp>
      </p:grpSp>
      <p:pic>
        <p:nvPicPr>
          <p:cNvPr descr="Map of Australia | TomTom" id="1410" name="Google Shape;1410;p90"/>
          <p:cNvPicPr preferRelativeResize="0"/>
          <p:nvPr/>
        </p:nvPicPr>
        <p:blipFill rotWithShape="1">
          <a:blip r:embed="rId3">
            <a:alphaModFix/>
          </a:blip>
          <a:srcRect b="20353" l="43103" r="10088" t="33065"/>
          <a:stretch/>
        </p:blipFill>
        <p:spPr>
          <a:xfrm>
            <a:off x="4969083" y="841710"/>
            <a:ext cx="2881664" cy="2101115"/>
          </a:xfrm>
          <a:prstGeom prst="rect">
            <a:avLst/>
          </a:prstGeom>
          <a:noFill/>
          <a:ln>
            <a:noFill/>
          </a:ln>
        </p:spPr>
      </p:pic>
      <p:pic>
        <p:nvPicPr>
          <p:cNvPr descr="Warehouse Icon Png #261666 - Free Icons Library" id="1411" name="Google Shape;1411;p90"/>
          <p:cNvPicPr preferRelativeResize="0"/>
          <p:nvPr/>
        </p:nvPicPr>
        <p:blipFill rotWithShape="1">
          <a:blip r:embed="rId4">
            <a:alphaModFix/>
          </a:blip>
          <a:srcRect b="0" l="0" r="0" t="0"/>
          <a:stretch/>
        </p:blipFill>
        <p:spPr>
          <a:xfrm>
            <a:off x="7166600" y="1827996"/>
            <a:ext cx="289890" cy="300655"/>
          </a:xfrm>
          <a:prstGeom prst="rect">
            <a:avLst/>
          </a:prstGeom>
          <a:noFill/>
          <a:ln>
            <a:noFill/>
          </a:ln>
        </p:spPr>
      </p:pic>
      <p:pic>
        <p:nvPicPr>
          <p:cNvPr descr="Free store icon png vector - Pixsector" id="1412" name="Google Shape;1412;p90"/>
          <p:cNvPicPr preferRelativeResize="0"/>
          <p:nvPr/>
        </p:nvPicPr>
        <p:blipFill rotWithShape="1">
          <a:blip r:embed="rId5">
            <a:alphaModFix/>
          </a:blip>
          <a:srcRect b="0" l="0" r="0" t="0"/>
          <a:stretch/>
        </p:blipFill>
        <p:spPr>
          <a:xfrm>
            <a:off x="6741920" y="2559134"/>
            <a:ext cx="383691" cy="383691"/>
          </a:xfrm>
          <a:prstGeom prst="rect">
            <a:avLst/>
          </a:prstGeom>
          <a:noFill/>
          <a:ln>
            <a:noFill/>
          </a:ln>
        </p:spPr>
      </p:pic>
      <p:pic>
        <p:nvPicPr>
          <p:cNvPr descr="Free store icon png vector - Pixsector" id="1413" name="Google Shape;1413;p90"/>
          <p:cNvPicPr preferRelativeResize="0"/>
          <p:nvPr/>
        </p:nvPicPr>
        <p:blipFill rotWithShape="1">
          <a:blip r:embed="rId5">
            <a:alphaModFix/>
          </a:blip>
          <a:srcRect b="0" l="0" r="0" t="0"/>
          <a:stretch/>
        </p:blipFill>
        <p:spPr>
          <a:xfrm>
            <a:off x="7010919" y="2090716"/>
            <a:ext cx="383691" cy="383691"/>
          </a:xfrm>
          <a:prstGeom prst="rect">
            <a:avLst/>
          </a:prstGeom>
          <a:noFill/>
          <a:ln>
            <a:noFill/>
          </a:ln>
        </p:spPr>
      </p:pic>
      <p:graphicFrame>
        <p:nvGraphicFramePr>
          <p:cNvPr id="1414" name="Google Shape;1414;p90"/>
          <p:cNvGraphicFramePr/>
          <p:nvPr/>
        </p:nvGraphicFramePr>
        <p:xfrm>
          <a:off x="4894503" y="3283131"/>
          <a:ext cx="3000000" cy="3000000"/>
        </p:xfrm>
        <a:graphic>
          <a:graphicData uri="http://schemas.openxmlformats.org/drawingml/2006/table">
            <a:tbl>
              <a:tblPr bandRow="1" firstRow="1">
                <a:noFill/>
                <a:tableStyleId>{3AD9214F-63F2-4F42-BC48-63E17B97A6A6}</a:tableStyleId>
              </a:tblPr>
              <a:tblGrid>
                <a:gridCol w="1541775"/>
                <a:gridCol w="1327225"/>
              </a:tblGrid>
              <a:tr h="370850">
                <a:tc>
                  <a:txBody>
                    <a:bodyPr/>
                    <a:lstStyle/>
                    <a:p>
                      <a:pPr indent="0" lvl="0" marL="0" marR="0" rtl="0" algn="l">
                        <a:lnSpc>
                          <a:spcPct val="100000"/>
                        </a:lnSpc>
                        <a:spcBef>
                          <a:spcPts val="0"/>
                        </a:spcBef>
                        <a:spcAft>
                          <a:spcPts val="0"/>
                        </a:spcAft>
                        <a:buNone/>
                      </a:pPr>
                      <a:r>
                        <a:rPr lang="en-GB"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004</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5</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0</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DC</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0</a:t>
                      </a:r>
                      <a:endParaRPr/>
                    </a:p>
                  </a:txBody>
                  <a:tcPr marT="45725" marB="45725" marR="91450" marL="91450"/>
                </a:tc>
              </a:tr>
            </a:tbl>
          </a:graphicData>
        </a:graphic>
      </p:graphicFrame>
      <p:cxnSp>
        <p:nvCxnSpPr>
          <p:cNvPr id="1415" name="Google Shape;1415;p90"/>
          <p:cNvCxnSpPr/>
          <p:nvPr/>
        </p:nvCxnSpPr>
        <p:spPr>
          <a:xfrm flipH="1">
            <a:off x="7077473" y="2444526"/>
            <a:ext cx="99598" cy="195206"/>
          </a:xfrm>
          <a:prstGeom prst="straightConnector1">
            <a:avLst/>
          </a:prstGeom>
          <a:noFill/>
          <a:ln cap="flat" cmpd="sng" w="9525">
            <a:solidFill>
              <a:srgbClr val="0070C0"/>
            </a:solidFill>
            <a:prstDash val="dot"/>
            <a:round/>
            <a:headEnd len="med" w="med" type="triangle"/>
            <a:tailEnd len="med" w="med" type="triangle"/>
          </a:ln>
        </p:spPr>
      </p:cxnSp>
      <p:pic>
        <p:nvPicPr>
          <p:cNvPr descr="How to Address High Turnover With Retail Employees | Engage Blog" id="1416" name="Google Shape;1416;p90"/>
          <p:cNvPicPr preferRelativeResize="0"/>
          <p:nvPr/>
        </p:nvPicPr>
        <p:blipFill rotWithShape="1">
          <a:blip r:embed="rId6">
            <a:alphaModFix/>
          </a:blip>
          <a:srcRect b="0" l="0" r="0" t="0"/>
          <a:stretch/>
        </p:blipFill>
        <p:spPr>
          <a:xfrm>
            <a:off x="354082" y="3251232"/>
            <a:ext cx="2881662" cy="1637136"/>
          </a:xfrm>
          <a:prstGeom prst="rect">
            <a:avLst/>
          </a:prstGeom>
          <a:noFill/>
          <a:ln>
            <a:noFill/>
          </a:ln>
        </p:spPr>
      </p:pic>
      <p:pic>
        <p:nvPicPr>
          <p:cNvPr descr="Free Pin Icon, Symbol. Download in PNG, SVG format." id="1417" name="Google Shape;1417;p90"/>
          <p:cNvPicPr preferRelativeResize="0"/>
          <p:nvPr/>
        </p:nvPicPr>
        <p:blipFill rotWithShape="1">
          <a:blip r:embed="rId7">
            <a:alphaModFix/>
          </a:blip>
          <a:srcRect b="0" l="0" r="0" t="0"/>
          <a:stretch/>
        </p:blipFill>
        <p:spPr>
          <a:xfrm>
            <a:off x="7242885" y="2158956"/>
            <a:ext cx="234995" cy="234995"/>
          </a:xfrm>
          <a:prstGeom prst="rect">
            <a:avLst/>
          </a:prstGeom>
          <a:noFill/>
          <a:ln>
            <a:noFill/>
          </a:ln>
        </p:spPr>
      </p:pic>
      <p:pic>
        <p:nvPicPr>
          <p:cNvPr descr="Check Mark PNG Transparent Images | PNG All" id="1418" name="Google Shape;1418;p90"/>
          <p:cNvPicPr preferRelativeResize="0"/>
          <p:nvPr/>
        </p:nvPicPr>
        <p:blipFill rotWithShape="1">
          <a:blip r:embed="rId8">
            <a:alphaModFix/>
          </a:blip>
          <a:srcRect b="0" l="0" r="0" t="0"/>
          <a:stretch/>
        </p:blipFill>
        <p:spPr>
          <a:xfrm>
            <a:off x="7077462" y="2790282"/>
            <a:ext cx="262590" cy="262590"/>
          </a:xfrm>
          <a:prstGeom prst="rect">
            <a:avLst/>
          </a:prstGeom>
          <a:noFill/>
          <a:ln>
            <a:noFill/>
          </a:ln>
        </p:spPr>
      </p:pic>
      <p:pic>
        <p:nvPicPr>
          <p:cNvPr descr="Check Mark PNG Transparent Images | PNG All" id="1419" name="Google Shape;1419;p90"/>
          <p:cNvPicPr preferRelativeResize="0"/>
          <p:nvPr/>
        </p:nvPicPr>
        <p:blipFill rotWithShape="1">
          <a:blip r:embed="rId8">
            <a:alphaModFix/>
          </a:blip>
          <a:srcRect b="0" l="0" r="0" t="0"/>
          <a:stretch/>
        </p:blipFill>
        <p:spPr>
          <a:xfrm>
            <a:off x="4499028" y="3634980"/>
            <a:ext cx="343499" cy="34349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3" name="Shape 1423"/>
        <p:cNvGrpSpPr/>
        <p:nvPr/>
      </p:nvGrpSpPr>
      <p:grpSpPr>
        <a:xfrm>
          <a:off x="0" y="0"/>
          <a:ext cx="0" cy="0"/>
          <a:chOff x="0" y="0"/>
          <a:chExt cx="0" cy="0"/>
        </a:xfrm>
      </p:grpSpPr>
      <p:pic>
        <p:nvPicPr>
          <p:cNvPr descr="How to answer retail job interview questions - Workopolis Blog" id="1424" name="Google Shape;1424;p91"/>
          <p:cNvPicPr preferRelativeResize="0"/>
          <p:nvPr/>
        </p:nvPicPr>
        <p:blipFill rotWithShape="1">
          <a:blip r:embed="rId3">
            <a:alphaModFix/>
          </a:blip>
          <a:srcRect b="0" l="0" r="0" t="0"/>
          <a:stretch/>
        </p:blipFill>
        <p:spPr>
          <a:xfrm>
            <a:off x="-320816" y="1982925"/>
            <a:ext cx="4202597" cy="2794727"/>
          </a:xfrm>
          <a:prstGeom prst="rect">
            <a:avLst/>
          </a:prstGeom>
          <a:noFill/>
          <a:ln>
            <a:noFill/>
          </a:ln>
        </p:spPr>
      </p:pic>
      <p:sp>
        <p:nvSpPr>
          <p:cNvPr id="1425" name="Google Shape;1425;p9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The Click &amp; Collect User Experience</a:t>
            </a:r>
            <a:endParaRPr/>
          </a:p>
        </p:txBody>
      </p:sp>
      <p:sp>
        <p:nvSpPr>
          <p:cNvPr id="1426" name="Google Shape;1426;p91"/>
          <p:cNvSpPr/>
          <p:nvPr/>
        </p:nvSpPr>
        <p:spPr>
          <a:xfrm rot="5400000">
            <a:off x="4112181" y="2016877"/>
            <a:ext cx="1730417" cy="1463728"/>
          </a:xfrm>
          <a:prstGeom prst="chevron">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7" name="Google Shape;1427;p91"/>
          <p:cNvSpPr txBox="1"/>
          <p:nvPr/>
        </p:nvSpPr>
        <p:spPr>
          <a:xfrm>
            <a:off x="4245520" y="2615395"/>
            <a:ext cx="1463728" cy="26668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rgbClr val="3400C6"/>
                </a:solidFill>
                <a:latin typeface="Arial"/>
                <a:ea typeface="Arial"/>
                <a:cs typeface="Arial"/>
                <a:sym typeface="Arial"/>
              </a:rPr>
              <a:t>Stage</a:t>
            </a:r>
            <a:endParaRPr/>
          </a:p>
          <a:p>
            <a:pPr indent="0" lvl="0" marL="0" marR="0" rtl="0" algn="ctr">
              <a:lnSpc>
                <a:spcPct val="100000"/>
              </a:lnSpc>
              <a:spcBef>
                <a:spcPts val="0"/>
              </a:spcBef>
              <a:spcAft>
                <a:spcPts val="0"/>
              </a:spcAft>
              <a:buNone/>
            </a:pPr>
            <a:r>
              <a:rPr b="0" i="0" lang="en-GB" sz="1400" u="none" cap="none" strike="noStrike">
                <a:solidFill>
                  <a:srgbClr val="3400C6"/>
                </a:solidFill>
                <a:latin typeface="Arial"/>
                <a:ea typeface="Arial"/>
                <a:cs typeface="Arial"/>
                <a:sym typeface="Arial"/>
              </a:rPr>
              <a:t>Package</a:t>
            </a:r>
            <a:endParaRPr/>
          </a:p>
        </p:txBody>
      </p:sp>
      <p:sp>
        <p:nvSpPr>
          <p:cNvPr id="1428" name="Google Shape;1428;p91"/>
          <p:cNvSpPr/>
          <p:nvPr/>
        </p:nvSpPr>
        <p:spPr>
          <a:xfrm rot="5400000">
            <a:off x="4112181" y="3121640"/>
            <a:ext cx="1730418" cy="1463728"/>
          </a:xfrm>
          <a:prstGeom prst="chevron">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9" name="Google Shape;1429;p91"/>
          <p:cNvSpPr txBox="1"/>
          <p:nvPr/>
        </p:nvSpPr>
        <p:spPr>
          <a:xfrm>
            <a:off x="4245520" y="3720144"/>
            <a:ext cx="1463728" cy="26669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1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rgbClr val="3400C6"/>
                </a:solidFill>
                <a:latin typeface="Arial"/>
                <a:ea typeface="Arial"/>
                <a:cs typeface="Arial"/>
                <a:sym typeface="Arial"/>
              </a:rPr>
              <a:t>Customer</a:t>
            </a:r>
            <a:endParaRPr/>
          </a:p>
          <a:p>
            <a:pPr indent="0" lvl="0" marL="0" marR="0" rtl="0" algn="ctr">
              <a:lnSpc>
                <a:spcPct val="100000"/>
              </a:lnSpc>
              <a:spcBef>
                <a:spcPts val="0"/>
              </a:spcBef>
              <a:spcAft>
                <a:spcPts val="0"/>
              </a:spcAft>
              <a:buNone/>
            </a:pPr>
            <a:r>
              <a:rPr b="0" i="0" lang="en-GB" sz="1400" u="none" cap="none" strike="noStrike">
                <a:solidFill>
                  <a:srgbClr val="3400C6"/>
                </a:solidFill>
                <a:latin typeface="Arial"/>
                <a:ea typeface="Arial"/>
                <a:cs typeface="Arial"/>
                <a:sym typeface="Arial"/>
              </a:rPr>
              <a:t>Collection</a:t>
            </a:r>
            <a:endParaRPr/>
          </a:p>
        </p:txBody>
      </p:sp>
      <p:sp>
        <p:nvSpPr>
          <p:cNvPr id="1430" name="Google Shape;1430;p91"/>
          <p:cNvSpPr/>
          <p:nvPr/>
        </p:nvSpPr>
        <p:spPr>
          <a:xfrm rot="5400000">
            <a:off x="4187855" y="994351"/>
            <a:ext cx="1579070" cy="1463728"/>
          </a:xfrm>
          <a:prstGeom prst="homePlate">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1" name="Google Shape;1431;p91"/>
          <p:cNvSpPr txBox="1"/>
          <p:nvPr/>
        </p:nvSpPr>
        <p:spPr>
          <a:xfrm>
            <a:off x="4245521" y="936679"/>
            <a:ext cx="1463728" cy="121313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rgbClr val="3400C6"/>
                </a:solidFill>
                <a:latin typeface="Arial"/>
                <a:ea typeface="Arial"/>
                <a:cs typeface="Arial"/>
                <a:sym typeface="Arial"/>
              </a:rPr>
              <a:t>Receive</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GB" sz="1400" u="none" cap="none" strike="noStrike">
                <a:solidFill>
                  <a:srgbClr val="3400C6"/>
                </a:solidFill>
                <a:latin typeface="Arial"/>
                <a:ea typeface="Arial"/>
                <a:cs typeface="Arial"/>
                <a:sym typeface="Arial"/>
              </a:rPr>
              <a:t>Package</a:t>
            </a:r>
            <a:endParaRPr/>
          </a:p>
        </p:txBody>
      </p:sp>
      <p:sp>
        <p:nvSpPr>
          <p:cNvPr id="1432" name="Google Shape;1432;p91"/>
          <p:cNvSpPr/>
          <p:nvPr/>
        </p:nvSpPr>
        <p:spPr>
          <a:xfrm>
            <a:off x="4304291" y="1264066"/>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1</a:t>
            </a:r>
            <a:endParaRPr/>
          </a:p>
        </p:txBody>
      </p:sp>
      <p:sp>
        <p:nvSpPr>
          <p:cNvPr id="1433" name="Google Shape;1433;p91"/>
          <p:cNvSpPr/>
          <p:nvPr/>
        </p:nvSpPr>
        <p:spPr>
          <a:xfrm>
            <a:off x="4304291" y="2376978"/>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2</a:t>
            </a:r>
            <a:endParaRPr/>
          </a:p>
        </p:txBody>
      </p:sp>
      <p:sp>
        <p:nvSpPr>
          <p:cNvPr id="1434" name="Google Shape;1434;p91"/>
          <p:cNvSpPr/>
          <p:nvPr/>
        </p:nvSpPr>
        <p:spPr>
          <a:xfrm>
            <a:off x="4304291" y="3502840"/>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3</a:t>
            </a:r>
            <a:endParaRPr/>
          </a:p>
        </p:txBody>
      </p:sp>
      <p:pic>
        <p:nvPicPr>
          <p:cNvPr id="1435" name="Google Shape;1435;p91"/>
          <p:cNvPicPr preferRelativeResize="0"/>
          <p:nvPr/>
        </p:nvPicPr>
        <p:blipFill rotWithShape="1">
          <a:blip r:embed="rId4">
            <a:alphaModFix/>
          </a:blip>
          <a:srcRect b="0" l="0" r="0" t="0"/>
          <a:stretch/>
        </p:blipFill>
        <p:spPr>
          <a:xfrm>
            <a:off x="6091469" y="1881794"/>
            <a:ext cx="2673839" cy="174943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9" name="Shape 1439"/>
        <p:cNvGrpSpPr/>
        <p:nvPr/>
      </p:nvGrpSpPr>
      <p:grpSpPr>
        <a:xfrm>
          <a:off x="0" y="0"/>
          <a:ext cx="0" cy="0"/>
          <a:chOff x="0" y="0"/>
          <a:chExt cx="0" cy="0"/>
        </a:xfrm>
      </p:grpSpPr>
      <p:sp>
        <p:nvSpPr>
          <p:cNvPr id="1440" name="Google Shape;1440;p9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Best Practices</a:t>
            </a:r>
            <a:endParaRPr/>
          </a:p>
        </p:txBody>
      </p:sp>
      <p:sp>
        <p:nvSpPr>
          <p:cNvPr id="1441" name="Google Shape;1441;p9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5" name="Shape 1445"/>
        <p:cNvGrpSpPr/>
        <p:nvPr/>
      </p:nvGrpSpPr>
      <p:grpSpPr>
        <a:xfrm>
          <a:off x="0" y="0"/>
          <a:ext cx="0" cy="0"/>
          <a:chOff x="0" y="0"/>
          <a:chExt cx="0" cy="0"/>
        </a:xfrm>
      </p:grpSpPr>
      <p:sp>
        <p:nvSpPr>
          <p:cNvPr id="1446" name="Google Shape;1446;p9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Store Fulfillment – Best Practices</a:t>
            </a:r>
            <a:endParaRPr/>
          </a:p>
        </p:txBody>
      </p:sp>
      <p:pic>
        <p:nvPicPr>
          <p:cNvPr descr="When adopting best practices isn&amp;#39;t your best practice" id="1447" name="Google Shape;1447;p93"/>
          <p:cNvPicPr preferRelativeResize="0"/>
          <p:nvPr/>
        </p:nvPicPr>
        <p:blipFill rotWithShape="1">
          <a:blip r:embed="rId3">
            <a:alphaModFix/>
          </a:blip>
          <a:srcRect b="0" l="0" r="0" t="0"/>
          <a:stretch/>
        </p:blipFill>
        <p:spPr>
          <a:xfrm>
            <a:off x="5467740" y="1489931"/>
            <a:ext cx="3465414" cy="2308007"/>
          </a:xfrm>
          <a:prstGeom prst="rect">
            <a:avLst/>
          </a:prstGeom>
          <a:noFill/>
          <a:ln>
            <a:noFill/>
          </a:ln>
        </p:spPr>
      </p:pic>
      <p:sp>
        <p:nvSpPr>
          <p:cNvPr id="1448" name="Google Shape;1448;p93"/>
          <p:cNvSpPr txBox="1"/>
          <p:nvPr/>
        </p:nvSpPr>
        <p:spPr>
          <a:xfrm>
            <a:off x="128550" y="1256000"/>
            <a:ext cx="5399100" cy="3016800"/>
          </a:xfrm>
          <a:prstGeom prst="rect">
            <a:avLst/>
          </a:prstGeom>
          <a:noFill/>
          <a:ln>
            <a:noFill/>
          </a:ln>
        </p:spPr>
        <p:txBody>
          <a:bodyPr anchorCtr="0" anchor="t" bIns="45700" lIns="91425" spcFirstLastPara="1" rIns="91425" wrap="square" tIns="45700">
            <a:spAutoFit/>
          </a:bodyPr>
          <a:lstStyle/>
          <a:p>
            <a:pPr indent="-268288" lvl="0" marL="406400" marR="0" rtl="0" algn="l">
              <a:lnSpc>
                <a:spcPct val="100000"/>
              </a:lnSpc>
              <a:spcBef>
                <a:spcPts val="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Fulfill C&amp;C orders frequently and regularly during the day</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Fulfill ship to home orders in batches</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Pilot ship-from-store for a subset of the orders initially, for example: select pilot store(s), single line orders, non hazmat items, single carrier/service level,…</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Customer No Show: let store associates handle the process (cancel, return items to shelf…) rather than automate order cancellation</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Incentivize store associates for every order fulfilled in store</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Monitor “click &amp; to ship” time and rejection rate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67"/>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07" name="Google Shape;507;p67"/>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08" name="Google Shape;508;p67"/>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Store Order Orchestration</a:t>
            </a:r>
            <a:r>
              <a:rPr lang="en-GB" sz="1300">
                <a:solidFill>
                  <a:schemeClr val="dk1"/>
                </a:solidFill>
              </a:rPr>
              <a:t> Concepts in Fluent OMS / Product Demo / Best Practices</a:t>
            </a:r>
            <a:endParaRPr b="1"/>
          </a:p>
        </p:txBody>
      </p:sp>
      <p:sp>
        <p:nvSpPr>
          <p:cNvPr id="509" name="Google Shape;509;p67"/>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sz="1300">
                <a:solidFill>
                  <a:schemeClr val="dk1"/>
                </a:solidFill>
              </a:rPr>
              <a:t>Fluent Store Process</a:t>
            </a:r>
            <a:endParaRPr b="1"/>
          </a:p>
        </p:txBody>
      </p:sp>
      <p:sp>
        <p:nvSpPr>
          <p:cNvPr id="510" name="Google Shape;510;p67"/>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Order Orchestration Store Pickups - Demo</a:t>
            </a:r>
            <a:endParaRPr b="1"/>
          </a:p>
        </p:txBody>
      </p:sp>
      <p:sp>
        <p:nvSpPr>
          <p:cNvPr id="511" name="Google Shape;511;p67"/>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12" name="Google Shape;512;p67"/>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13" name="Google Shape;513;p67"/>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14" name="Google Shape;514;p67"/>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15" name="Google Shape;515;p67"/>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t> minutes</a:t>
            </a:r>
            <a:endParaRPr b="1" i="0" u="none" cap="none" strike="noStrike">
              <a:solidFill>
                <a:srgbClr val="000000"/>
              </a:solidFill>
            </a:endParaRPr>
          </a:p>
        </p:txBody>
      </p:sp>
      <p:sp>
        <p:nvSpPr>
          <p:cNvPr id="516" name="Google Shape;516;p67"/>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a:t>
            </a:r>
            <a:r>
              <a:rPr lang="en-GB"/>
              <a:t>minutes</a:t>
            </a:r>
            <a:endParaRPr b="1"/>
          </a:p>
        </p:txBody>
      </p:sp>
      <p:sp>
        <p:nvSpPr>
          <p:cNvPr id="517" name="Google Shape;517;p67"/>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18" name="Google Shape;518;p67"/>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a:t>
            </a:r>
            <a:r>
              <a:rPr lang="en-GB"/>
              <a:t> minutes</a:t>
            </a:r>
            <a:endParaRPr b="1"/>
          </a:p>
        </p:txBody>
      </p:sp>
      <p:sp>
        <p:nvSpPr>
          <p:cNvPr id="519" name="Google Shape;519;p67"/>
          <p:cNvSpPr/>
          <p:nvPr/>
        </p:nvSpPr>
        <p:spPr>
          <a:xfrm>
            <a:off x="1086675" y="3735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520" name="Google Shape;520;p67"/>
          <p:cNvSpPr/>
          <p:nvPr/>
        </p:nvSpPr>
        <p:spPr>
          <a:xfrm>
            <a:off x="354075" y="3735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lang="en-GB" sz="2600">
                <a:solidFill>
                  <a:srgbClr val="FFFFFF"/>
                </a:solidFill>
                <a:latin typeface="Roboto"/>
                <a:ea typeface="Roboto"/>
                <a:cs typeface="Roboto"/>
                <a:sym typeface="Roboto"/>
              </a:rPr>
              <a:t>5</a:t>
            </a:r>
            <a:endParaRPr b="1" i="0" sz="2600" u="none" cap="none" strike="noStrike">
              <a:solidFill>
                <a:srgbClr val="FFFFFF"/>
              </a:solidFill>
              <a:latin typeface="Roboto"/>
              <a:ea typeface="Roboto"/>
              <a:cs typeface="Roboto"/>
              <a:sym typeface="Roboto"/>
            </a:endParaRPr>
          </a:p>
        </p:txBody>
      </p:sp>
      <p:sp>
        <p:nvSpPr>
          <p:cNvPr id="521" name="Google Shape;521;p67"/>
          <p:cNvSpPr/>
          <p:nvPr/>
        </p:nvSpPr>
        <p:spPr>
          <a:xfrm>
            <a:off x="7567425" y="3735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 minutes</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2" name="Shape 1452"/>
        <p:cNvGrpSpPr/>
        <p:nvPr/>
      </p:nvGrpSpPr>
      <p:grpSpPr>
        <a:xfrm>
          <a:off x="0" y="0"/>
          <a:ext cx="0" cy="0"/>
          <a:chOff x="0" y="0"/>
          <a:chExt cx="0" cy="0"/>
        </a:xfrm>
      </p:grpSpPr>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456" name="Shape 1456"/>
        <p:cNvGrpSpPr/>
        <p:nvPr/>
      </p:nvGrpSpPr>
      <p:grpSpPr>
        <a:xfrm>
          <a:off x="0" y="0"/>
          <a:ext cx="0" cy="0"/>
          <a:chOff x="0" y="0"/>
          <a:chExt cx="0" cy="0"/>
        </a:xfrm>
      </p:grpSpPr>
      <p:sp>
        <p:nvSpPr>
          <p:cNvPr id="1457" name="Google Shape;1457;p95"/>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1458" name="Google Shape;1458;p95"/>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68"/>
          <p:cNvSpPr txBox="1"/>
          <p:nvPr>
            <p:ph idx="1" type="body"/>
          </p:nvPr>
        </p:nvSpPr>
        <p:spPr>
          <a:xfrm>
            <a:off x="354074" y="2724225"/>
            <a:ext cx="7000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Store Order Orchestration Concepts</a:t>
            </a:r>
            <a:endParaRPr/>
          </a:p>
        </p:txBody>
      </p:sp>
      <p:sp>
        <p:nvSpPr>
          <p:cNvPr id="527" name="Google Shape;527;p68"/>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69"/>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The OMS Connects Your Sales and Distribution Channels</a:t>
            </a:r>
            <a:endParaRPr/>
          </a:p>
        </p:txBody>
      </p:sp>
      <p:grpSp>
        <p:nvGrpSpPr>
          <p:cNvPr id="533" name="Google Shape;533;p69"/>
          <p:cNvGrpSpPr/>
          <p:nvPr/>
        </p:nvGrpSpPr>
        <p:grpSpPr>
          <a:xfrm>
            <a:off x="0" y="899724"/>
            <a:ext cx="9453957" cy="4077756"/>
            <a:chOff x="0" y="899724"/>
            <a:chExt cx="9453957" cy="4077756"/>
          </a:xfrm>
        </p:grpSpPr>
        <p:sp>
          <p:nvSpPr>
            <p:cNvPr id="534" name="Google Shape;534;p69"/>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35" name="Google Shape;535;p69"/>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36" name="Google Shape;536;p69"/>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37" name="Google Shape;537;p69"/>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38" name="Google Shape;538;p69"/>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39" name="Google Shape;539;p69"/>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40" name="Google Shape;540;p69"/>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41" name="Google Shape;541;p69"/>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42" name="Google Shape;542;p69"/>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43" name="Google Shape;543;p69"/>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44" name="Google Shape;544;p69"/>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45" name="Google Shape;545;p69"/>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46" name="Google Shape;546;p69"/>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47" name="Google Shape;547;p69"/>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48" name="Google Shape;548;p69"/>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49" name="Google Shape;549;p69"/>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50" name="Google Shape;550;p69"/>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51" name="Google Shape;551;p69"/>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52" name="Google Shape;552;p69"/>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53" name="Google Shape;553;p69"/>
            <p:cNvSpPr/>
            <p:nvPr/>
          </p:nvSpPr>
          <p:spPr>
            <a:xfrm>
              <a:off x="3282517"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54" name="Google Shape;554;p69"/>
            <p:cNvSpPr/>
            <p:nvPr/>
          </p:nvSpPr>
          <p:spPr>
            <a:xfrm>
              <a:off x="4640863"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55" name="Google Shape;555;p69"/>
            <p:cNvSpPr/>
            <p:nvPr/>
          </p:nvSpPr>
          <p:spPr>
            <a:xfrm>
              <a:off x="3275526" y="3648710"/>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56" name="Google Shape;556;p69"/>
            <p:cNvSpPr/>
            <p:nvPr/>
          </p:nvSpPr>
          <p:spPr>
            <a:xfrm>
              <a:off x="4640863" y="3648709"/>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57" name="Google Shape;557;p69"/>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58" name="Google Shape;558;p69"/>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59" name="Google Shape;559;p69"/>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60" name="Google Shape;560;p69"/>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61" name="Google Shape;561;p69"/>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62" name="Google Shape;562;p69"/>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63" name="Google Shape;563;p69"/>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64" name="Google Shape;564;p69"/>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65" name="Google Shape;565;p69"/>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66" name="Google Shape;566;p69"/>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67" name="Google Shape;567;p69"/>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68" name="Google Shape;568;p69"/>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69" name="Google Shape;569;p69"/>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70" name="Google Shape;570;p69"/>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71" name="Google Shape;571;p69"/>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72" name="Google Shape;572;p69"/>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73" name="Google Shape;573;p69"/>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7" name="Shape 577"/>
        <p:cNvGrpSpPr/>
        <p:nvPr/>
      </p:nvGrpSpPr>
      <p:grpSpPr>
        <a:xfrm>
          <a:off x="0" y="0"/>
          <a:ext cx="0" cy="0"/>
          <a:chOff x="0" y="0"/>
          <a:chExt cx="0" cy="0"/>
        </a:xfrm>
      </p:grpSpPr>
      <p:sp>
        <p:nvSpPr>
          <p:cNvPr id="578" name="Google Shape;578;p70"/>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GB" sz="1400"/>
              <a:t>Cloud platform built for omnichannel</a:t>
            </a:r>
            <a:endParaRPr/>
          </a:p>
        </p:txBody>
      </p:sp>
      <p:sp>
        <p:nvSpPr>
          <p:cNvPr id="579" name="Google Shape;579;p70"/>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a:t>
            </a:r>
            <a:endParaRPr/>
          </a:p>
        </p:txBody>
      </p:sp>
      <p:sp>
        <p:nvSpPr>
          <p:cNvPr id="580" name="Google Shape;580;p70"/>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81" name="Google Shape;581;p70"/>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82" name="Google Shape;582;p70"/>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83" name="Google Shape;583;p70"/>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pic>
        <p:nvPicPr>
          <p:cNvPr id="584" name="Google Shape;584;p70"/>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585" name="Google Shape;585;p70"/>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586" name="Google Shape;586;p70"/>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587" name="Google Shape;587;p70"/>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588" name="Google Shape;588;p70"/>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589" name="Google Shape;589;p70"/>
          <p:cNvGrpSpPr/>
          <p:nvPr/>
        </p:nvGrpSpPr>
        <p:grpSpPr>
          <a:xfrm>
            <a:off x="3824629" y="2727358"/>
            <a:ext cx="1650756" cy="1038711"/>
            <a:chOff x="3824629" y="2635918"/>
            <a:chExt cx="1650756" cy="1038711"/>
          </a:xfrm>
        </p:grpSpPr>
        <p:sp>
          <p:nvSpPr>
            <p:cNvPr id="590" name="Google Shape;590;p70"/>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591" name="Google Shape;591;p70"/>
            <p:cNvGrpSpPr/>
            <p:nvPr/>
          </p:nvGrpSpPr>
          <p:grpSpPr>
            <a:xfrm>
              <a:off x="4019396" y="2921663"/>
              <a:ext cx="1455989" cy="752966"/>
              <a:chOff x="5653100" y="3529078"/>
              <a:chExt cx="1941319" cy="1003955"/>
            </a:xfrm>
          </p:grpSpPr>
          <p:sp>
            <p:nvSpPr>
              <p:cNvPr id="592" name="Google Shape;592;p70"/>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593" name="Google Shape;593;p70"/>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594" name="Google Shape;594;p70"/>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595" name="Google Shape;595;p70"/>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596" name="Google Shape;596;p70"/>
            <p:cNvGrpSpPr/>
            <p:nvPr/>
          </p:nvGrpSpPr>
          <p:grpSpPr>
            <a:xfrm>
              <a:off x="3824629" y="2935500"/>
              <a:ext cx="91440" cy="715224"/>
              <a:chOff x="418090" y="2930893"/>
              <a:chExt cx="91440" cy="715224"/>
            </a:xfrm>
          </p:grpSpPr>
          <p:sp>
            <p:nvSpPr>
              <p:cNvPr id="597" name="Google Shape;597;p70"/>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8" name="Google Shape;598;p70"/>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9" name="Google Shape;599;p70"/>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00" name="Google Shape;600;p70"/>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grpSp>
        <p:nvGrpSpPr>
          <p:cNvPr id="601" name="Google Shape;601;p70"/>
          <p:cNvGrpSpPr/>
          <p:nvPr/>
        </p:nvGrpSpPr>
        <p:grpSpPr>
          <a:xfrm>
            <a:off x="363226" y="2727358"/>
            <a:ext cx="1548234" cy="1014421"/>
            <a:chOff x="363226" y="2635918"/>
            <a:chExt cx="1548234" cy="1014421"/>
          </a:xfrm>
        </p:grpSpPr>
        <p:grpSp>
          <p:nvGrpSpPr>
            <p:cNvPr id="602" name="Google Shape;602;p70"/>
            <p:cNvGrpSpPr/>
            <p:nvPr/>
          </p:nvGrpSpPr>
          <p:grpSpPr>
            <a:xfrm>
              <a:off x="363226" y="2930893"/>
              <a:ext cx="91440" cy="715224"/>
              <a:chOff x="418090" y="2930893"/>
              <a:chExt cx="91440" cy="715224"/>
            </a:xfrm>
          </p:grpSpPr>
          <p:sp>
            <p:nvSpPr>
              <p:cNvPr id="603" name="Google Shape;603;p70"/>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04" name="Google Shape;604;p70"/>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05" name="Google Shape;605;p70"/>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06" name="Google Shape;606;p70"/>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sp>
          <p:nvSpPr>
            <p:cNvPr id="607" name="Google Shape;607;p70"/>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Availability</a:t>
              </a:r>
              <a:endParaRPr b="0" i="0" sz="1100" u="none" cap="none" strike="noStrike">
                <a:solidFill>
                  <a:schemeClr val="dk1"/>
                </a:solidFill>
                <a:latin typeface="Arial"/>
                <a:ea typeface="Arial"/>
                <a:cs typeface="Arial"/>
                <a:sym typeface="Arial"/>
              </a:endParaRPr>
            </a:p>
          </p:txBody>
        </p:sp>
        <p:grpSp>
          <p:nvGrpSpPr>
            <p:cNvPr id="608" name="Google Shape;608;p70"/>
            <p:cNvGrpSpPr/>
            <p:nvPr/>
          </p:nvGrpSpPr>
          <p:grpSpPr>
            <a:xfrm>
              <a:off x="559435" y="2921668"/>
              <a:ext cx="1352025" cy="728671"/>
              <a:chOff x="1164983" y="3529078"/>
              <a:chExt cx="1802701" cy="971560"/>
            </a:xfrm>
          </p:grpSpPr>
          <p:sp>
            <p:nvSpPr>
              <p:cNvPr id="609" name="Google Shape;609;p70"/>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Before-the-Buy-Button Sourcing</a:t>
                </a:r>
                <a:endParaRPr b="0" i="0" sz="1400" u="none" cap="none" strike="noStrike">
                  <a:solidFill>
                    <a:schemeClr val="dk1"/>
                  </a:solidFill>
                  <a:latin typeface="Arial"/>
                  <a:ea typeface="Arial"/>
                  <a:cs typeface="Arial"/>
                  <a:sym typeface="Arial"/>
                </a:endParaRPr>
              </a:p>
            </p:txBody>
          </p:sp>
          <p:sp>
            <p:nvSpPr>
              <p:cNvPr id="610" name="Google Shape;610;p70"/>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611" name="Google Shape;611;p70"/>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12" name="Google Shape;612;p70"/>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pic>
        <p:nvPicPr>
          <p:cNvPr descr="Success Green Check Mark icon PNG and SVG Vector Free Download" id="613" name="Google Shape;613;p70"/>
          <p:cNvPicPr preferRelativeResize="0"/>
          <p:nvPr/>
        </p:nvPicPr>
        <p:blipFill rotWithShape="1">
          <a:blip r:embed="rId8">
            <a:alphaModFix/>
          </a:blip>
          <a:srcRect b="0" l="0" r="0" t="0"/>
          <a:stretch/>
        </p:blipFill>
        <p:spPr>
          <a:xfrm>
            <a:off x="4998689" y="2629000"/>
            <a:ext cx="289305" cy="289305"/>
          </a:xfrm>
          <a:prstGeom prst="rect">
            <a:avLst/>
          </a:prstGeom>
          <a:noFill/>
          <a:ln>
            <a:noFill/>
          </a:ln>
        </p:spPr>
      </p:pic>
      <p:pic>
        <p:nvPicPr>
          <p:cNvPr descr="Success Green Check Mark icon PNG and SVG Vector Free Download" id="614" name="Google Shape;614;p70"/>
          <p:cNvPicPr preferRelativeResize="0"/>
          <p:nvPr/>
        </p:nvPicPr>
        <p:blipFill rotWithShape="1">
          <a:blip r:embed="rId8">
            <a:alphaModFix/>
          </a:blip>
          <a:srcRect b="0" l="0" r="0" t="0"/>
          <a:stretch/>
        </p:blipFill>
        <p:spPr>
          <a:xfrm>
            <a:off x="1394109" y="2629000"/>
            <a:ext cx="289305" cy="289305"/>
          </a:xfrm>
          <a:prstGeom prst="rect">
            <a:avLst/>
          </a:prstGeom>
          <a:noFill/>
          <a:ln>
            <a:noFill/>
          </a:ln>
        </p:spPr>
      </p:pic>
      <p:grpSp>
        <p:nvGrpSpPr>
          <p:cNvPr id="615" name="Google Shape;615;p70"/>
          <p:cNvGrpSpPr/>
          <p:nvPr/>
        </p:nvGrpSpPr>
        <p:grpSpPr>
          <a:xfrm>
            <a:off x="2080377" y="2727358"/>
            <a:ext cx="1655955" cy="1014421"/>
            <a:chOff x="2080377" y="2635918"/>
            <a:chExt cx="1655955" cy="1014421"/>
          </a:xfrm>
        </p:grpSpPr>
        <p:sp>
          <p:nvSpPr>
            <p:cNvPr id="616" name="Google Shape;616;p70"/>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Orchestration</a:t>
              </a:r>
              <a:endParaRPr b="0" i="0" sz="1100" u="none" cap="none" strike="noStrike">
                <a:solidFill>
                  <a:schemeClr val="dk1"/>
                </a:solidFill>
                <a:latin typeface="Arial"/>
                <a:ea typeface="Arial"/>
                <a:cs typeface="Arial"/>
                <a:sym typeface="Arial"/>
              </a:endParaRPr>
            </a:p>
          </p:txBody>
        </p:sp>
        <p:grpSp>
          <p:nvGrpSpPr>
            <p:cNvPr id="617" name="Google Shape;617;p70"/>
            <p:cNvGrpSpPr/>
            <p:nvPr/>
          </p:nvGrpSpPr>
          <p:grpSpPr>
            <a:xfrm>
              <a:off x="2271128" y="2921665"/>
              <a:ext cx="1465204" cy="728674"/>
              <a:chOff x="3312568" y="3529078"/>
              <a:chExt cx="1953606" cy="971565"/>
            </a:xfrm>
          </p:grpSpPr>
          <p:sp>
            <p:nvSpPr>
              <p:cNvPr id="618" name="Google Shape;618;p70"/>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and Inventory Orchestration</a:t>
                </a:r>
                <a:endParaRPr b="0" i="0" sz="700" u="none" cap="none" strike="noStrike">
                  <a:solidFill>
                    <a:schemeClr val="dk1"/>
                  </a:solidFill>
                  <a:latin typeface="Arial"/>
                  <a:ea typeface="Arial"/>
                  <a:cs typeface="Arial"/>
                  <a:sym typeface="Arial"/>
                </a:endParaRPr>
              </a:p>
            </p:txBody>
          </p:sp>
          <p:sp>
            <p:nvSpPr>
              <p:cNvPr id="619" name="Google Shape;619;p70"/>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620" name="Google Shape;620;p70"/>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Sourcing Strategy Optimization</a:t>
                </a:r>
                <a:endParaRPr b="0" i="0" sz="1400" u="none" cap="none" strike="noStrike">
                  <a:solidFill>
                    <a:schemeClr val="dk1"/>
                  </a:solidFill>
                  <a:latin typeface="Arial"/>
                  <a:ea typeface="Arial"/>
                  <a:cs typeface="Arial"/>
                  <a:sym typeface="Arial"/>
                </a:endParaRPr>
              </a:p>
            </p:txBody>
          </p:sp>
          <p:sp>
            <p:nvSpPr>
              <p:cNvPr id="621" name="Google Shape;621;p70"/>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Triggers &amp; Notifications</a:t>
                </a:r>
                <a:endParaRPr b="0" i="0" sz="1400" u="none" cap="none" strike="noStrike">
                  <a:solidFill>
                    <a:schemeClr val="dk1"/>
                  </a:solidFill>
                  <a:latin typeface="Arial"/>
                  <a:ea typeface="Arial"/>
                  <a:cs typeface="Arial"/>
                  <a:sym typeface="Arial"/>
                </a:endParaRPr>
              </a:p>
            </p:txBody>
          </p:sp>
        </p:grpSp>
        <p:grpSp>
          <p:nvGrpSpPr>
            <p:cNvPr id="622" name="Google Shape;622;p70"/>
            <p:cNvGrpSpPr/>
            <p:nvPr/>
          </p:nvGrpSpPr>
          <p:grpSpPr>
            <a:xfrm>
              <a:off x="2080377" y="2925653"/>
              <a:ext cx="91440" cy="715224"/>
              <a:chOff x="418090" y="2930893"/>
              <a:chExt cx="91440" cy="715224"/>
            </a:xfrm>
          </p:grpSpPr>
          <p:sp>
            <p:nvSpPr>
              <p:cNvPr id="623" name="Google Shape;623;p70"/>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4" name="Google Shape;624;p70"/>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5" name="Google Shape;625;p70"/>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6" name="Google Shape;626;p70"/>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pic>
        <p:nvPicPr>
          <p:cNvPr descr="Success Green Check Mark icon PNG and SVG Vector Free Download" id="627" name="Google Shape;627;p70"/>
          <p:cNvPicPr preferRelativeResize="0"/>
          <p:nvPr/>
        </p:nvPicPr>
        <p:blipFill rotWithShape="1">
          <a:blip r:embed="rId8">
            <a:alphaModFix/>
          </a:blip>
          <a:srcRect b="0" l="0" r="0" t="0"/>
          <a:stretch/>
        </p:blipFill>
        <p:spPr>
          <a:xfrm>
            <a:off x="3193030" y="2629000"/>
            <a:ext cx="289305" cy="289305"/>
          </a:xfrm>
          <a:prstGeom prst="rect">
            <a:avLst/>
          </a:prstGeom>
          <a:noFill/>
          <a:ln>
            <a:noFill/>
          </a:ln>
        </p:spPr>
      </p:pic>
      <p:grpSp>
        <p:nvGrpSpPr>
          <p:cNvPr id="628" name="Google Shape;628;p70"/>
          <p:cNvGrpSpPr/>
          <p:nvPr/>
        </p:nvGrpSpPr>
        <p:grpSpPr>
          <a:xfrm>
            <a:off x="5627056" y="2727358"/>
            <a:ext cx="1839808" cy="1045426"/>
            <a:chOff x="5627056" y="2635918"/>
            <a:chExt cx="1839808" cy="1045426"/>
          </a:xfrm>
        </p:grpSpPr>
        <p:sp>
          <p:nvSpPr>
            <p:cNvPr id="629" name="Google Shape;629;p70"/>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FF0000"/>
                  </a:solidFill>
                  <a:latin typeface="Arial"/>
                  <a:ea typeface="Arial"/>
                  <a:cs typeface="Arial"/>
                  <a:sym typeface="Arial"/>
                </a:rPr>
                <a:t>Store</a:t>
              </a:r>
              <a:endParaRPr b="0" i="0" sz="1100" u="none" cap="none" strike="noStrike">
                <a:solidFill>
                  <a:srgbClr val="FF0000"/>
                </a:solidFill>
                <a:latin typeface="Arial"/>
                <a:ea typeface="Arial"/>
                <a:cs typeface="Arial"/>
                <a:sym typeface="Arial"/>
              </a:endParaRPr>
            </a:p>
          </p:txBody>
        </p:sp>
        <p:grpSp>
          <p:nvGrpSpPr>
            <p:cNvPr id="630" name="Google Shape;630;p70"/>
            <p:cNvGrpSpPr/>
            <p:nvPr/>
          </p:nvGrpSpPr>
          <p:grpSpPr>
            <a:xfrm>
              <a:off x="5785950" y="2912521"/>
              <a:ext cx="1680914" cy="768823"/>
              <a:chOff x="7976846" y="3529078"/>
              <a:chExt cx="2241219" cy="1025097"/>
            </a:xfrm>
          </p:grpSpPr>
          <p:sp>
            <p:nvSpPr>
              <p:cNvPr id="631" name="Google Shape;631;p70"/>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Click &amp; Collect / BOPIS</a:t>
                </a:r>
                <a:endParaRPr b="0" i="0" sz="700" u="none" cap="none" strike="noStrike">
                  <a:solidFill>
                    <a:srgbClr val="FF0000"/>
                  </a:solidFill>
                  <a:latin typeface="Arial"/>
                  <a:ea typeface="Arial"/>
                  <a:cs typeface="Arial"/>
                  <a:sym typeface="Arial"/>
                </a:endParaRPr>
              </a:p>
            </p:txBody>
          </p:sp>
          <p:sp>
            <p:nvSpPr>
              <p:cNvPr id="632" name="Google Shape;632;p70"/>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Ship from Store</a:t>
                </a:r>
                <a:endParaRPr b="0" i="0" sz="700" u="none" cap="none" strike="noStrike">
                  <a:solidFill>
                    <a:srgbClr val="FF0000"/>
                  </a:solidFill>
                  <a:latin typeface="Arial"/>
                  <a:ea typeface="Arial"/>
                  <a:cs typeface="Arial"/>
                  <a:sym typeface="Arial"/>
                </a:endParaRPr>
              </a:p>
            </p:txBody>
          </p:sp>
          <p:sp>
            <p:nvSpPr>
              <p:cNvPr id="633" name="Google Shape;633;p70"/>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Ship to Store and Transfers</a:t>
                </a:r>
                <a:endParaRPr b="0" i="0" sz="700" u="none" cap="none" strike="noStrike">
                  <a:solidFill>
                    <a:srgbClr val="FF0000"/>
                  </a:solidFill>
                  <a:latin typeface="Arial"/>
                  <a:ea typeface="Arial"/>
                  <a:cs typeface="Arial"/>
                  <a:sym typeface="Arial"/>
                </a:endParaRPr>
              </a:p>
            </p:txBody>
          </p:sp>
          <p:sp>
            <p:nvSpPr>
              <p:cNvPr id="634" name="Google Shape;634;p70"/>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Pick by Order, Batch, Item, Location, etc.</a:t>
                </a:r>
                <a:endParaRPr b="0" i="0" sz="700" u="none" cap="none" strike="noStrike">
                  <a:solidFill>
                    <a:srgbClr val="FF0000"/>
                  </a:solidFill>
                  <a:latin typeface="Arial"/>
                  <a:ea typeface="Arial"/>
                  <a:cs typeface="Arial"/>
                  <a:sym typeface="Arial"/>
                </a:endParaRPr>
              </a:p>
            </p:txBody>
          </p:sp>
        </p:grpSp>
        <p:grpSp>
          <p:nvGrpSpPr>
            <p:cNvPr id="635" name="Google Shape;635;p70"/>
            <p:cNvGrpSpPr/>
            <p:nvPr/>
          </p:nvGrpSpPr>
          <p:grpSpPr>
            <a:xfrm>
              <a:off x="5627056" y="2925984"/>
              <a:ext cx="91440" cy="715224"/>
              <a:chOff x="418090" y="2930893"/>
              <a:chExt cx="91440" cy="715224"/>
            </a:xfrm>
          </p:grpSpPr>
          <p:sp>
            <p:nvSpPr>
              <p:cNvPr id="636" name="Google Shape;636;p70"/>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7" name="Google Shape;637;p70"/>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8" name="Google Shape;638;p70"/>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9" name="Google Shape;639;p70"/>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40" name="Google Shape;640;p70"/>
          <p:cNvGrpSpPr/>
          <p:nvPr/>
        </p:nvGrpSpPr>
        <p:grpSpPr>
          <a:xfrm>
            <a:off x="7711339" y="2727358"/>
            <a:ext cx="1706982" cy="1010345"/>
            <a:chOff x="7711339" y="2635918"/>
            <a:chExt cx="1706982" cy="1010345"/>
          </a:xfrm>
        </p:grpSpPr>
        <p:sp>
          <p:nvSpPr>
            <p:cNvPr id="641" name="Google Shape;641;p70"/>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Service</a:t>
              </a:r>
              <a:endParaRPr b="0" i="0" sz="1100" u="none" cap="none" strike="noStrike">
                <a:solidFill>
                  <a:srgbClr val="26105C"/>
                </a:solidFill>
                <a:latin typeface="Arial"/>
                <a:ea typeface="Arial"/>
                <a:cs typeface="Arial"/>
                <a:sym typeface="Arial"/>
              </a:endParaRPr>
            </a:p>
          </p:txBody>
        </p:sp>
        <p:grpSp>
          <p:nvGrpSpPr>
            <p:cNvPr id="642" name="Google Shape;642;p70"/>
            <p:cNvGrpSpPr/>
            <p:nvPr/>
          </p:nvGrpSpPr>
          <p:grpSpPr>
            <a:xfrm>
              <a:off x="7880221" y="2921667"/>
              <a:ext cx="1538100" cy="724596"/>
              <a:chOff x="10141200" y="3529077"/>
              <a:chExt cx="2050799" cy="966128"/>
            </a:xfrm>
          </p:grpSpPr>
          <p:sp>
            <p:nvSpPr>
              <p:cNvPr id="643" name="Google Shape;643;p70"/>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44" name="Google Shape;644;p70"/>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645" name="Google Shape;645;p70"/>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646" name="Google Shape;646;p70"/>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647" name="Google Shape;647;p70"/>
            <p:cNvGrpSpPr/>
            <p:nvPr/>
          </p:nvGrpSpPr>
          <p:grpSpPr>
            <a:xfrm>
              <a:off x="7711339" y="2928938"/>
              <a:ext cx="91440" cy="715224"/>
              <a:chOff x="418090" y="2930893"/>
              <a:chExt cx="91440" cy="715224"/>
            </a:xfrm>
          </p:grpSpPr>
          <p:sp>
            <p:nvSpPr>
              <p:cNvPr id="648" name="Google Shape;648;p70"/>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9" name="Google Shape;649;p70"/>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0" name="Google Shape;650;p70"/>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1" name="Google Shape;651;p70"/>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5" name="Shape 655"/>
        <p:cNvGrpSpPr/>
        <p:nvPr/>
      </p:nvGrpSpPr>
      <p:grpSpPr>
        <a:xfrm>
          <a:off x="0" y="0"/>
          <a:ext cx="0" cy="0"/>
          <a:chOff x="0" y="0"/>
          <a:chExt cx="0" cy="0"/>
        </a:xfrm>
      </p:grpSpPr>
      <p:pic>
        <p:nvPicPr>
          <p:cNvPr descr="A close up of a piano&#10;&#10;Description automatically generated" id="656" name="Google Shape;656;p71"/>
          <p:cNvPicPr preferRelativeResize="0"/>
          <p:nvPr/>
        </p:nvPicPr>
        <p:blipFill rotWithShape="1">
          <a:blip r:embed="rId3">
            <a:alphaModFix/>
          </a:blip>
          <a:srcRect b="0" l="0" r="0" t="0"/>
          <a:stretch/>
        </p:blipFill>
        <p:spPr>
          <a:xfrm>
            <a:off x="0" y="1146787"/>
            <a:ext cx="9144000" cy="4002656"/>
          </a:xfrm>
          <a:prstGeom prst="rect">
            <a:avLst/>
          </a:prstGeom>
          <a:noFill/>
          <a:ln>
            <a:noFill/>
          </a:ln>
        </p:spPr>
      </p:pic>
      <p:sp>
        <p:nvSpPr>
          <p:cNvPr id="657" name="Google Shape;657;p71"/>
          <p:cNvSpPr/>
          <p:nvPr/>
        </p:nvSpPr>
        <p:spPr>
          <a:xfrm>
            <a:off x="5088952" y="3401877"/>
            <a:ext cx="3084874" cy="730129"/>
          </a:xfrm>
          <a:custGeom>
            <a:rect b="b" l="l" r="r" t="t"/>
            <a:pathLst>
              <a:path extrusionOk="0" h="973506" w="4113166">
                <a:moveTo>
                  <a:pt x="0" y="0"/>
                </a:moveTo>
                <a:lnTo>
                  <a:pt x="171540" y="0"/>
                </a:lnTo>
                <a:lnTo>
                  <a:pt x="3912336" y="0"/>
                </a:lnTo>
                <a:lnTo>
                  <a:pt x="3912336" y="3022"/>
                </a:lnTo>
                <a:lnTo>
                  <a:pt x="3948236" y="3022"/>
                </a:lnTo>
                <a:lnTo>
                  <a:pt x="4113166" y="167953"/>
                </a:lnTo>
                <a:lnTo>
                  <a:pt x="3948236" y="332883"/>
                </a:lnTo>
                <a:lnTo>
                  <a:pt x="3746220" y="332883"/>
                </a:lnTo>
                <a:lnTo>
                  <a:pt x="3749242" y="329861"/>
                </a:lnTo>
                <a:lnTo>
                  <a:pt x="620524" y="329861"/>
                </a:lnTo>
                <a:lnTo>
                  <a:pt x="655261" y="477599"/>
                </a:lnTo>
                <a:lnTo>
                  <a:pt x="655623" y="534028"/>
                </a:lnTo>
                <a:lnTo>
                  <a:pt x="657982" y="534028"/>
                </a:lnTo>
                <a:lnTo>
                  <a:pt x="657982" y="607862"/>
                </a:lnTo>
                <a:lnTo>
                  <a:pt x="659284" y="606560"/>
                </a:lnTo>
                <a:lnTo>
                  <a:pt x="659284" y="808576"/>
                </a:lnTo>
                <a:lnTo>
                  <a:pt x="494354" y="973506"/>
                </a:lnTo>
                <a:lnTo>
                  <a:pt x="329424" y="808576"/>
                </a:lnTo>
                <a:lnTo>
                  <a:pt x="329424" y="777340"/>
                </a:lnTo>
                <a:lnTo>
                  <a:pt x="328111" y="777340"/>
                </a:lnTo>
                <a:lnTo>
                  <a:pt x="328111" y="549841"/>
                </a:lnTo>
                <a:lnTo>
                  <a:pt x="327523" y="549781"/>
                </a:lnTo>
                <a:cubicBezTo>
                  <a:pt x="330325" y="502581"/>
                  <a:pt x="320455" y="455578"/>
                  <a:pt x="299603" y="416826"/>
                </a:cubicBezTo>
                <a:cubicBezTo>
                  <a:pt x="269812" y="361461"/>
                  <a:pt x="220919" y="328947"/>
                  <a:pt x="169062" y="330019"/>
                </a:cubicBezTo>
                <a:lnTo>
                  <a:pt x="169061" y="329871"/>
                </a:lnTo>
                <a:lnTo>
                  <a:pt x="0" y="32987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58" name="Google Shape;658;p71"/>
          <p:cNvSpPr/>
          <p:nvPr/>
        </p:nvSpPr>
        <p:spPr>
          <a:xfrm>
            <a:off x="241256" y="1073273"/>
            <a:ext cx="8644779" cy="2578872"/>
          </a:xfrm>
          <a:custGeom>
            <a:rect b="b" l="l" r="r" t="t"/>
            <a:pathLst>
              <a:path extrusionOk="0" h="3438496" w="11526372">
                <a:moveTo>
                  <a:pt x="10794549" y="0"/>
                </a:moveTo>
                <a:lnTo>
                  <a:pt x="11037861" y="0"/>
                </a:lnTo>
                <a:lnTo>
                  <a:pt x="11037861" y="352"/>
                </a:lnTo>
                <a:lnTo>
                  <a:pt x="11085948" y="2613"/>
                </a:lnTo>
                <a:cubicBezTo>
                  <a:pt x="11212168" y="16368"/>
                  <a:pt x="11329358" y="83906"/>
                  <a:pt x="11411499" y="192078"/>
                </a:cubicBezTo>
                <a:cubicBezTo>
                  <a:pt x="11473558" y="273803"/>
                  <a:pt x="11511489" y="373341"/>
                  <a:pt x="11521582" y="477599"/>
                </a:cubicBezTo>
                <a:lnTo>
                  <a:pt x="11521944" y="534029"/>
                </a:lnTo>
                <a:lnTo>
                  <a:pt x="11524303" y="534029"/>
                </a:lnTo>
                <a:lnTo>
                  <a:pt x="11524303" y="777340"/>
                </a:lnTo>
                <a:lnTo>
                  <a:pt x="11524302" y="777340"/>
                </a:lnTo>
                <a:lnTo>
                  <a:pt x="11524302" y="945154"/>
                </a:lnTo>
                <a:lnTo>
                  <a:pt x="11524302" y="951881"/>
                </a:lnTo>
                <a:lnTo>
                  <a:pt x="11524302" y="1188466"/>
                </a:lnTo>
                <a:lnTo>
                  <a:pt x="11523950" y="1188466"/>
                </a:lnTo>
                <a:lnTo>
                  <a:pt x="11521690" y="1236553"/>
                </a:lnTo>
                <a:cubicBezTo>
                  <a:pt x="11507934" y="1362773"/>
                  <a:pt x="11440396" y="1479964"/>
                  <a:pt x="11332225" y="1562105"/>
                </a:cubicBezTo>
                <a:cubicBezTo>
                  <a:pt x="11250499" y="1624163"/>
                  <a:pt x="11150961" y="1662094"/>
                  <a:pt x="11046703" y="1672187"/>
                </a:cubicBezTo>
                <a:lnTo>
                  <a:pt x="10990274" y="1672549"/>
                </a:lnTo>
                <a:lnTo>
                  <a:pt x="10990274" y="1674908"/>
                </a:lnTo>
                <a:lnTo>
                  <a:pt x="10794550" y="1674908"/>
                </a:lnTo>
                <a:lnTo>
                  <a:pt x="10794550" y="1676794"/>
                </a:lnTo>
                <a:lnTo>
                  <a:pt x="1954933" y="1676794"/>
                </a:lnTo>
                <a:lnTo>
                  <a:pt x="1954933" y="1677256"/>
                </a:lnTo>
                <a:lnTo>
                  <a:pt x="1727434" y="1677256"/>
                </a:lnTo>
                <a:lnTo>
                  <a:pt x="1727374" y="1677845"/>
                </a:lnTo>
                <a:cubicBezTo>
                  <a:pt x="1680174" y="1675042"/>
                  <a:pt x="1633171" y="1684913"/>
                  <a:pt x="1594420" y="1705764"/>
                </a:cubicBezTo>
                <a:cubicBezTo>
                  <a:pt x="1539054" y="1735555"/>
                  <a:pt x="1506540" y="1784448"/>
                  <a:pt x="1507612" y="1836305"/>
                </a:cubicBezTo>
                <a:lnTo>
                  <a:pt x="1507464" y="1836307"/>
                </a:lnTo>
                <a:lnTo>
                  <a:pt x="1507464" y="2077139"/>
                </a:lnTo>
                <a:lnTo>
                  <a:pt x="1507085" y="2077139"/>
                </a:lnTo>
                <a:lnTo>
                  <a:pt x="1507085" y="2677489"/>
                </a:lnTo>
                <a:lnTo>
                  <a:pt x="1505601" y="2677489"/>
                </a:lnTo>
                <a:lnTo>
                  <a:pt x="1505601" y="2887088"/>
                </a:lnTo>
                <a:lnTo>
                  <a:pt x="1506190" y="2887147"/>
                </a:lnTo>
                <a:cubicBezTo>
                  <a:pt x="1503387" y="2934348"/>
                  <a:pt x="1513257" y="2981351"/>
                  <a:pt x="1534109" y="3020102"/>
                </a:cubicBezTo>
                <a:cubicBezTo>
                  <a:pt x="1563900" y="3075468"/>
                  <a:pt x="1612793" y="3107981"/>
                  <a:pt x="1664650" y="3106910"/>
                </a:cubicBezTo>
                <a:lnTo>
                  <a:pt x="1664652" y="3107057"/>
                </a:lnTo>
                <a:lnTo>
                  <a:pt x="1716707" y="3107057"/>
                </a:lnTo>
                <a:lnTo>
                  <a:pt x="1716707" y="3105587"/>
                </a:lnTo>
                <a:lnTo>
                  <a:pt x="7341434" y="3105587"/>
                </a:lnTo>
                <a:lnTo>
                  <a:pt x="7584746" y="3105587"/>
                </a:lnTo>
                <a:lnTo>
                  <a:pt x="11325542" y="3105587"/>
                </a:lnTo>
                <a:lnTo>
                  <a:pt x="11325542" y="3108609"/>
                </a:lnTo>
                <a:lnTo>
                  <a:pt x="11361442" y="3108609"/>
                </a:lnTo>
                <a:lnTo>
                  <a:pt x="11526372" y="3273540"/>
                </a:lnTo>
                <a:lnTo>
                  <a:pt x="11361442" y="3438470"/>
                </a:lnTo>
                <a:lnTo>
                  <a:pt x="11159426" y="3438470"/>
                </a:lnTo>
                <a:lnTo>
                  <a:pt x="11162448" y="3435448"/>
                </a:lnTo>
                <a:lnTo>
                  <a:pt x="8033730" y="3435448"/>
                </a:lnTo>
                <a:lnTo>
                  <a:pt x="8034447" y="3438496"/>
                </a:lnTo>
                <a:lnTo>
                  <a:pt x="7602935" y="3438496"/>
                </a:lnTo>
                <a:lnTo>
                  <a:pt x="7582268" y="3435606"/>
                </a:lnTo>
                <a:lnTo>
                  <a:pt x="7582267" y="3435458"/>
                </a:lnTo>
                <a:lnTo>
                  <a:pt x="7341434" y="3435458"/>
                </a:lnTo>
                <a:lnTo>
                  <a:pt x="7341434" y="3435448"/>
                </a:lnTo>
                <a:lnTo>
                  <a:pt x="1905484" y="3435448"/>
                </a:lnTo>
                <a:lnTo>
                  <a:pt x="1905484" y="3436928"/>
                </a:lnTo>
                <a:lnTo>
                  <a:pt x="1662172" y="3436928"/>
                </a:lnTo>
                <a:lnTo>
                  <a:pt x="1662172" y="3436576"/>
                </a:lnTo>
                <a:lnTo>
                  <a:pt x="1614085" y="3434316"/>
                </a:lnTo>
                <a:cubicBezTo>
                  <a:pt x="1487865" y="3420560"/>
                  <a:pt x="1370675" y="3353023"/>
                  <a:pt x="1288534" y="3244851"/>
                </a:cubicBezTo>
                <a:cubicBezTo>
                  <a:pt x="1226475" y="3163125"/>
                  <a:pt x="1188544" y="3063588"/>
                  <a:pt x="1178451" y="2959329"/>
                </a:cubicBezTo>
                <a:lnTo>
                  <a:pt x="1178089" y="2902900"/>
                </a:lnTo>
                <a:lnTo>
                  <a:pt x="1175730" y="2902900"/>
                </a:lnTo>
                <a:lnTo>
                  <a:pt x="1175730" y="2659588"/>
                </a:lnTo>
                <a:lnTo>
                  <a:pt x="1178823" y="2659588"/>
                </a:lnTo>
                <a:lnTo>
                  <a:pt x="1178823" y="2077139"/>
                </a:lnTo>
                <a:lnTo>
                  <a:pt x="1177594" y="2077139"/>
                </a:lnTo>
                <a:lnTo>
                  <a:pt x="1177594" y="1833827"/>
                </a:lnTo>
                <a:lnTo>
                  <a:pt x="1177945" y="1833827"/>
                </a:lnTo>
                <a:lnTo>
                  <a:pt x="1180206" y="1785740"/>
                </a:lnTo>
                <a:cubicBezTo>
                  <a:pt x="1193962" y="1659520"/>
                  <a:pt x="1261499" y="1542330"/>
                  <a:pt x="1369671" y="1460189"/>
                </a:cubicBezTo>
                <a:cubicBezTo>
                  <a:pt x="1451396" y="1398130"/>
                  <a:pt x="1550934" y="1360199"/>
                  <a:pt x="1655192" y="1350107"/>
                </a:cubicBezTo>
                <a:lnTo>
                  <a:pt x="1711622" y="1349744"/>
                </a:lnTo>
                <a:lnTo>
                  <a:pt x="1711622" y="1347385"/>
                </a:lnTo>
                <a:lnTo>
                  <a:pt x="1905486" y="1347385"/>
                </a:lnTo>
                <a:lnTo>
                  <a:pt x="1905486" y="1346933"/>
                </a:lnTo>
                <a:lnTo>
                  <a:pt x="10746962" y="1346933"/>
                </a:lnTo>
                <a:lnTo>
                  <a:pt x="10746962" y="1345037"/>
                </a:lnTo>
                <a:lnTo>
                  <a:pt x="10974461" y="1345037"/>
                </a:lnTo>
                <a:lnTo>
                  <a:pt x="10974521" y="1344448"/>
                </a:lnTo>
                <a:cubicBezTo>
                  <a:pt x="11021722" y="1347251"/>
                  <a:pt x="11068724" y="1337381"/>
                  <a:pt x="11107476" y="1316529"/>
                </a:cubicBezTo>
                <a:cubicBezTo>
                  <a:pt x="11162841" y="1286738"/>
                  <a:pt x="11195355" y="1237845"/>
                  <a:pt x="11194284" y="1185988"/>
                </a:cubicBezTo>
                <a:lnTo>
                  <a:pt x="11194431" y="1185987"/>
                </a:lnTo>
                <a:lnTo>
                  <a:pt x="11194431" y="945154"/>
                </a:lnTo>
                <a:lnTo>
                  <a:pt x="11196040" y="945154"/>
                </a:lnTo>
                <a:lnTo>
                  <a:pt x="11196040" y="777340"/>
                </a:lnTo>
                <a:lnTo>
                  <a:pt x="11194432" y="777340"/>
                </a:lnTo>
                <a:lnTo>
                  <a:pt x="11194432" y="549841"/>
                </a:lnTo>
                <a:lnTo>
                  <a:pt x="11193843" y="549781"/>
                </a:lnTo>
                <a:cubicBezTo>
                  <a:pt x="11196646" y="502581"/>
                  <a:pt x="11186776" y="455578"/>
                  <a:pt x="11165924" y="416827"/>
                </a:cubicBezTo>
                <a:cubicBezTo>
                  <a:pt x="11136133" y="361461"/>
                  <a:pt x="11087240" y="328947"/>
                  <a:pt x="11035383" y="330019"/>
                </a:cubicBezTo>
                <a:lnTo>
                  <a:pt x="11035382" y="329871"/>
                </a:lnTo>
                <a:lnTo>
                  <a:pt x="10794549" y="329871"/>
                </a:lnTo>
                <a:lnTo>
                  <a:pt x="10794549" y="329862"/>
                </a:lnTo>
                <a:lnTo>
                  <a:pt x="214358" y="329862"/>
                </a:lnTo>
                <a:lnTo>
                  <a:pt x="214358" y="329707"/>
                </a:lnTo>
                <a:lnTo>
                  <a:pt x="0" y="329707"/>
                </a:lnTo>
                <a:lnTo>
                  <a:pt x="164131" y="165576"/>
                </a:lnTo>
                <a:lnTo>
                  <a:pt x="0" y="1446"/>
                </a:lnTo>
                <a:lnTo>
                  <a:pt x="214358" y="1446"/>
                </a:lnTo>
                <a:lnTo>
                  <a:pt x="214358" y="1"/>
                </a:lnTo>
                <a:lnTo>
                  <a:pt x="10794549" y="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659" name="Google Shape;659;p71"/>
          <p:cNvSpPr txBox="1"/>
          <p:nvPr/>
        </p:nvSpPr>
        <p:spPr>
          <a:xfrm>
            <a:off x="1195720" y="466953"/>
            <a:ext cx="12516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Product Availability is used to display Available to Promise on eCommerce frontend</a:t>
            </a:r>
            <a:endParaRPr b="0" i="0" sz="1100" u="none" cap="none" strike="noStrike">
              <a:solidFill>
                <a:srgbClr val="000000"/>
              </a:solidFill>
              <a:latin typeface="Arial"/>
              <a:ea typeface="Arial"/>
              <a:cs typeface="Arial"/>
              <a:sym typeface="Arial"/>
            </a:endParaRPr>
          </a:p>
        </p:txBody>
      </p:sp>
      <p:sp>
        <p:nvSpPr>
          <p:cNvPr id="660" name="Google Shape;660;p71"/>
          <p:cNvSpPr txBox="1"/>
          <p:nvPr/>
        </p:nvSpPr>
        <p:spPr>
          <a:xfrm>
            <a:off x="2674151" y="727759"/>
            <a:ext cx="1512300" cy="323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Customer adds product to cart and checks delivery ETAs</a:t>
            </a:r>
            <a:endParaRPr b="0" i="0" sz="1100" u="none" cap="none" strike="noStrike">
              <a:solidFill>
                <a:srgbClr val="000000"/>
              </a:solidFill>
              <a:latin typeface="Arial"/>
              <a:ea typeface="Arial"/>
              <a:cs typeface="Arial"/>
              <a:sym typeface="Arial"/>
            </a:endParaRPr>
          </a:p>
        </p:txBody>
      </p:sp>
      <p:sp>
        <p:nvSpPr>
          <p:cNvPr id="661" name="Google Shape;661;p71"/>
          <p:cNvSpPr/>
          <p:nvPr/>
        </p:nvSpPr>
        <p:spPr>
          <a:xfrm>
            <a:off x="2677168" y="1143294"/>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62" name="Google Shape;662;p71"/>
          <p:cNvSpPr/>
          <p:nvPr/>
        </p:nvSpPr>
        <p:spPr>
          <a:xfrm>
            <a:off x="4758199" y="116325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descr="A picture containing toy&#10;&#10;Description automatically generated" id="663" name="Google Shape;663;p71"/>
          <p:cNvPicPr preferRelativeResize="0"/>
          <p:nvPr/>
        </p:nvPicPr>
        <p:blipFill rotWithShape="1">
          <a:blip r:embed="rId4">
            <a:alphaModFix/>
          </a:blip>
          <a:srcRect b="0" l="0" r="0" t="0"/>
          <a:stretch/>
        </p:blipFill>
        <p:spPr>
          <a:xfrm>
            <a:off x="4919204" y="229488"/>
            <a:ext cx="392067" cy="540000"/>
          </a:xfrm>
          <a:prstGeom prst="rect">
            <a:avLst/>
          </a:prstGeom>
          <a:noFill/>
          <a:ln>
            <a:noFill/>
          </a:ln>
        </p:spPr>
      </p:pic>
      <p:sp>
        <p:nvSpPr>
          <p:cNvPr id="664" name="Google Shape;664;p71"/>
          <p:cNvSpPr txBox="1"/>
          <p:nvPr/>
        </p:nvSpPr>
        <p:spPr>
          <a:xfrm>
            <a:off x="4747448" y="731299"/>
            <a:ext cx="994500" cy="323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Customer selects delivery option</a:t>
            </a:r>
            <a:endParaRPr b="0" i="0" sz="1100" u="none" cap="none" strike="noStrike">
              <a:solidFill>
                <a:srgbClr val="000000"/>
              </a:solidFill>
              <a:latin typeface="Arial"/>
              <a:ea typeface="Arial"/>
              <a:cs typeface="Arial"/>
              <a:sym typeface="Arial"/>
            </a:endParaRPr>
          </a:p>
        </p:txBody>
      </p:sp>
      <p:sp>
        <p:nvSpPr>
          <p:cNvPr id="665" name="Google Shape;665;p71"/>
          <p:cNvSpPr txBox="1"/>
          <p:nvPr/>
        </p:nvSpPr>
        <p:spPr>
          <a:xfrm>
            <a:off x="6035147" y="732157"/>
            <a:ext cx="1342200" cy="323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Customer places order, order created in Console</a:t>
            </a:r>
            <a:endParaRPr b="0" i="0" sz="1100" u="none" cap="none" strike="noStrike">
              <a:solidFill>
                <a:srgbClr val="000000"/>
              </a:solidFill>
              <a:latin typeface="Arial"/>
              <a:ea typeface="Arial"/>
              <a:cs typeface="Arial"/>
              <a:sym typeface="Arial"/>
            </a:endParaRPr>
          </a:p>
        </p:txBody>
      </p:sp>
      <p:grpSp>
        <p:nvGrpSpPr>
          <p:cNvPr id="666" name="Google Shape;666;p71"/>
          <p:cNvGrpSpPr/>
          <p:nvPr/>
        </p:nvGrpSpPr>
        <p:grpSpPr>
          <a:xfrm>
            <a:off x="6222850" y="234653"/>
            <a:ext cx="732626" cy="540000"/>
            <a:chOff x="7290275" y="461886"/>
            <a:chExt cx="976834" cy="720000"/>
          </a:xfrm>
        </p:grpSpPr>
        <p:pic>
          <p:nvPicPr>
            <p:cNvPr descr="A picture containing toy&#10;&#10;Description automatically generated" id="667" name="Google Shape;667;p71"/>
            <p:cNvPicPr preferRelativeResize="0"/>
            <p:nvPr/>
          </p:nvPicPr>
          <p:blipFill rotWithShape="1">
            <a:blip r:embed="rId4">
              <a:alphaModFix/>
            </a:blip>
            <a:srcRect b="0" l="0" r="0" t="0"/>
            <a:stretch/>
          </p:blipFill>
          <p:spPr>
            <a:xfrm>
              <a:off x="7290275" y="461886"/>
              <a:ext cx="522756" cy="720000"/>
            </a:xfrm>
            <a:prstGeom prst="rect">
              <a:avLst/>
            </a:prstGeom>
            <a:noFill/>
            <a:ln>
              <a:noFill/>
            </a:ln>
          </p:spPr>
        </p:pic>
        <p:pic>
          <p:nvPicPr>
            <p:cNvPr descr="A screenshot of a social media post&#10;&#10;Description automatically generated" id="668" name="Google Shape;668;p71"/>
            <p:cNvPicPr preferRelativeResize="0"/>
            <p:nvPr/>
          </p:nvPicPr>
          <p:blipFill rotWithShape="1">
            <a:blip r:embed="rId5">
              <a:alphaModFix/>
            </a:blip>
            <a:srcRect b="0" l="0" r="0" t="0"/>
            <a:stretch/>
          </p:blipFill>
          <p:spPr>
            <a:xfrm>
              <a:off x="7765432" y="659886"/>
              <a:ext cx="501677" cy="324000"/>
            </a:xfrm>
            <a:prstGeom prst="rect">
              <a:avLst/>
            </a:prstGeom>
            <a:noFill/>
            <a:ln>
              <a:noFill/>
            </a:ln>
          </p:spPr>
        </p:pic>
      </p:grpSp>
      <p:pic>
        <p:nvPicPr>
          <p:cNvPr descr="A picture containing toy&#10;&#10;Description automatically generated" id="669" name="Google Shape;669;p71"/>
          <p:cNvPicPr preferRelativeResize="0"/>
          <p:nvPr/>
        </p:nvPicPr>
        <p:blipFill rotWithShape="1">
          <a:blip r:embed="rId4">
            <a:alphaModFix/>
          </a:blip>
          <a:srcRect b="0" l="0" r="0" t="0"/>
          <a:stretch/>
        </p:blipFill>
        <p:spPr>
          <a:xfrm>
            <a:off x="3062039" y="226319"/>
            <a:ext cx="392067" cy="540000"/>
          </a:xfrm>
          <a:prstGeom prst="rect">
            <a:avLst/>
          </a:prstGeom>
          <a:noFill/>
          <a:ln>
            <a:noFill/>
          </a:ln>
        </p:spPr>
      </p:pic>
      <p:sp>
        <p:nvSpPr>
          <p:cNvPr id="670" name="Google Shape;670;p71"/>
          <p:cNvSpPr/>
          <p:nvPr/>
        </p:nvSpPr>
        <p:spPr>
          <a:xfrm>
            <a:off x="1319501" y="1110920"/>
            <a:ext cx="1122600" cy="171600"/>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671" name="Google Shape;671;p71"/>
          <p:cNvSpPr/>
          <p:nvPr/>
        </p:nvSpPr>
        <p:spPr>
          <a:xfrm>
            <a:off x="3614216" y="1105576"/>
            <a:ext cx="1069800" cy="1647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672" name="Google Shape;672;p71"/>
          <p:cNvSpPr txBox="1"/>
          <p:nvPr/>
        </p:nvSpPr>
        <p:spPr>
          <a:xfrm>
            <a:off x="7364250" y="491575"/>
            <a:ext cx="11634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Distributed Order Management checks fulfillment availability via Global Inventory</a:t>
            </a:r>
            <a:endParaRPr b="0" i="0" sz="1100" u="none" cap="none" strike="noStrike">
              <a:solidFill>
                <a:srgbClr val="000000"/>
              </a:solidFill>
              <a:latin typeface="Arial"/>
              <a:ea typeface="Arial"/>
              <a:cs typeface="Arial"/>
              <a:sym typeface="Arial"/>
            </a:endParaRPr>
          </a:p>
        </p:txBody>
      </p:sp>
      <p:sp>
        <p:nvSpPr>
          <p:cNvPr id="673" name="Google Shape;673;p71"/>
          <p:cNvSpPr/>
          <p:nvPr/>
        </p:nvSpPr>
        <p:spPr>
          <a:xfrm>
            <a:off x="6032654" y="1147372"/>
            <a:ext cx="81000" cy="825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74" name="Google Shape;674;p71"/>
          <p:cNvSpPr txBox="1"/>
          <p:nvPr/>
        </p:nvSpPr>
        <p:spPr>
          <a:xfrm>
            <a:off x="7088742" y="2324216"/>
            <a:ext cx="8424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Fulfillment request sent to Store</a:t>
            </a:r>
            <a:endParaRPr b="0" i="0" sz="1100" u="none" cap="none" strike="noStrike">
              <a:solidFill>
                <a:srgbClr val="000000"/>
              </a:solidFill>
              <a:latin typeface="Arial"/>
              <a:ea typeface="Arial"/>
              <a:cs typeface="Arial"/>
              <a:sym typeface="Arial"/>
            </a:endParaRPr>
          </a:p>
        </p:txBody>
      </p:sp>
      <p:sp>
        <p:nvSpPr>
          <p:cNvPr id="675" name="Google Shape;675;p71"/>
          <p:cNvSpPr txBox="1"/>
          <p:nvPr/>
        </p:nvSpPr>
        <p:spPr>
          <a:xfrm>
            <a:off x="5500689" y="2347465"/>
            <a:ext cx="1220100" cy="3231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Store staff pick order</a:t>
            </a:r>
            <a:endParaRPr b="0" i="0" sz="800" u="none" cap="none" strike="noStrike">
              <a:solidFill>
                <a:srgbClr val="6B7279"/>
              </a:solidFill>
              <a:latin typeface="Lato Light"/>
              <a:ea typeface="Lato Light"/>
              <a:cs typeface="Lato Light"/>
              <a:sym typeface="Lato Light"/>
            </a:endParaRPr>
          </a:p>
        </p:txBody>
      </p:sp>
      <p:sp>
        <p:nvSpPr>
          <p:cNvPr id="676" name="Google Shape;676;p71"/>
          <p:cNvSpPr txBox="1"/>
          <p:nvPr/>
        </p:nvSpPr>
        <p:spPr>
          <a:xfrm>
            <a:off x="3303170" y="2306515"/>
            <a:ext cx="999600" cy="5400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Inventory confirmed and fulfillment updated in Console</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677" name="Google Shape;677;p71"/>
          <p:cNvPicPr preferRelativeResize="0"/>
          <p:nvPr/>
        </p:nvPicPr>
        <p:blipFill rotWithShape="1">
          <a:blip r:embed="rId5">
            <a:alphaModFix/>
          </a:blip>
          <a:srcRect b="0" l="0" r="0" t="0"/>
          <a:stretch/>
        </p:blipFill>
        <p:spPr>
          <a:xfrm>
            <a:off x="4423572" y="2802869"/>
            <a:ext cx="376258" cy="243000"/>
          </a:xfrm>
          <a:prstGeom prst="rect">
            <a:avLst/>
          </a:prstGeom>
          <a:noFill/>
          <a:ln>
            <a:noFill/>
          </a:ln>
        </p:spPr>
      </p:pic>
      <p:sp>
        <p:nvSpPr>
          <p:cNvPr id="678" name="Google Shape;678;p71"/>
          <p:cNvSpPr txBox="1"/>
          <p:nvPr/>
        </p:nvSpPr>
        <p:spPr>
          <a:xfrm>
            <a:off x="2322605" y="2327925"/>
            <a:ext cx="1163400" cy="3174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Order is packed </a:t>
            </a:r>
            <a:endParaRPr b="0" i="0" sz="1100" u="none" cap="none" strike="noStrike">
              <a:solidFill>
                <a:srgbClr val="000000"/>
              </a:solidFill>
              <a:latin typeface="Arial"/>
              <a:ea typeface="Arial"/>
              <a:cs typeface="Arial"/>
              <a:sym typeface="Arial"/>
            </a:endParaRPr>
          </a:p>
        </p:txBody>
      </p:sp>
      <p:grpSp>
        <p:nvGrpSpPr>
          <p:cNvPr id="679" name="Google Shape;679;p71"/>
          <p:cNvGrpSpPr/>
          <p:nvPr/>
        </p:nvGrpSpPr>
        <p:grpSpPr>
          <a:xfrm>
            <a:off x="2304538" y="2462681"/>
            <a:ext cx="534226" cy="540000"/>
            <a:chOff x="6429448" y="3743338"/>
            <a:chExt cx="712302" cy="720000"/>
          </a:xfrm>
        </p:grpSpPr>
        <p:pic>
          <p:nvPicPr>
            <p:cNvPr descr="A close up of a toy&#10;&#10;Description automatically generated" id="680" name="Google Shape;680;p71"/>
            <p:cNvPicPr preferRelativeResize="0"/>
            <p:nvPr/>
          </p:nvPicPr>
          <p:blipFill rotWithShape="1">
            <a:blip r:embed="rId6">
              <a:alphaModFix/>
            </a:blip>
            <a:srcRect b="0" l="0" r="0" t="0"/>
            <a:stretch/>
          </p:blipFill>
          <p:spPr>
            <a:xfrm>
              <a:off x="6429448" y="3743338"/>
              <a:ext cx="522756" cy="720000"/>
            </a:xfrm>
            <a:prstGeom prst="rect">
              <a:avLst/>
            </a:prstGeom>
            <a:noFill/>
            <a:ln>
              <a:noFill/>
            </a:ln>
          </p:spPr>
        </p:pic>
        <p:pic>
          <p:nvPicPr>
            <p:cNvPr id="681" name="Google Shape;681;p71"/>
            <p:cNvPicPr preferRelativeResize="0"/>
            <p:nvPr/>
          </p:nvPicPr>
          <p:blipFill rotWithShape="1">
            <a:blip r:embed="rId7">
              <a:alphaModFix/>
            </a:blip>
            <a:srcRect b="0" l="0" r="0" t="0"/>
            <a:stretch/>
          </p:blipFill>
          <p:spPr>
            <a:xfrm>
              <a:off x="6893350" y="3941338"/>
              <a:ext cx="248400" cy="324000"/>
            </a:xfrm>
            <a:prstGeom prst="rect">
              <a:avLst/>
            </a:prstGeom>
            <a:noFill/>
            <a:ln>
              <a:noFill/>
            </a:ln>
          </p:spPr>
        </p:pic>
      </p:grpSp>
      <p:sp>
        <p:nvSpPr>
          <p:cNvPr id="682" name="Google Shape;682;p71"/>
          <p:cNvSpPr txBox="1"/>
          <p:nvPr/>
        </p:nvSpPr>
        <p:spPr>
          <a:xfrm>
            <a:off x="21687" y="2402022"/>
            <a:ext cx="1123800" cy="3231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Package (Article) &amp; Consignment Created</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683" name="Google Shape;683;p71"/>
          <p:cNvPicPr preferRelativeResize="0"/>
          <p:nvPr/>
        </p:nvPicPr>
        <p:blipFill rotWithShape="1">
          <a:blip r:embed="rId5">
            <a:alphaModFix/>
          </a:blip>
          <a:srcRect b="0" l="0" r="0" t="0"/>
          <a:stretch/>
        </p:blipFill>
        <p:spPr>
          <a:xfrm>
            <a:off x="602153" y="2682864"/>
            <a:ext cx="376258" cy="243000"/>
          </a:xfrm>
          <a:prstGeom prst="rect">
            <a:avLst/>
          </a:prstGeom>
          <a:noFill/>
          <a:ln>
            <a:noFill/>
          </a:ln>
        </p:spPr>
      </p:pic>
      <p:sp>
        <p:nvSpPr>
          <p:cNvPr id="684" name="Google Shape;684;p71"/>
          <p:cNvSpPr txBox="1"/>
          <p:nvPr/>
        </p:nvSpPr>
        <p:spPr>
          <a:xfrm>
            <a:off x="1558989" y="3706843"/>
            <a:ext cx="12060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Order marked ready for Courier Collection</a:t>
            </a:r>
            <a:endParaRPr b="0" i="0" sz="1100" u="none" cap="none" strike="noStrike">
              <a:solidFill>
                <a:srgbClr val="000000"/>
              </a:solidFill>
              <a:latin typeface="Arial"/>
              <a:ea typeface="Arial"/>
              <a:cs typeface="Arial"/>
              <a:sym typeface="Arial"/>
            </a:endParaRPr>
          </a:p>
        </p:txBody>
      </p:sp>
      <p:sp>
        <p:nvSpPr>
          <p:cNvPr id="685" name="Google Shape;685;p71"/>
          <p:cNvSpPr txBox="1"/>
          <p:nvPr/>
        </p:nvSpPr>
        <p:spPr>
          <a:xfrm>
            <a:off x="2854495" y="3691814"/>
            <a:ext cx="9996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Courier arrives in-store to collect.</a:t>
            </a:r>
            <a:endParaRPr b="0" i="0" sz="800" u="none" cap="none" strike="noStrike">
              <a:solidFill>
                <a:srgbClr val="6B7279"/>
              </a:solidFill>
              <a:latin typeface="Lato Light"/>
              <a:ea typeface="Lato Light"/>
              <a:cs typeface="Lato Light"/>
              <a:sym typeface="Lato Light"/>
            </a:endParaRPr>
          </a:p>
        </p:txBody>
      </p:sp>
      <p:sp>
        <p:nvSpPr>
          <p:cNvPr id="686" name="Google Shape;686;p71"/>
          <p:cNvSpPr txBox="1"/>
          <p:nvPr/>
        </p:nvSpPr>
        <p:spPr>
          <a:xfrm>
            <a:off x="3886853" y="3676445"/>
            <a:ext cx="13542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Order dispatched and</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marked as collected in ServicePoint</a:t>
            </a:r>
            <a:endParaRPr b="0" i="0" sz="800" u="none" cap="none" strike="noStrike">
              <a:solidFill>
                <a:srgbClr val="6B7279"/>
              </a:solidFill>
              <a:latin typeface="Lato Light"/>
              <a:ea typeface="Lato Light"/>
              <a:cs typeface="Lato Light"/>
              <a:sym typeface="Lato Light"/>
            </a:endParaRPr>
          </a:p>
        </p:txBody>
      </p:sp>
      <p:sp>
        <p:nvSpPr>
          <p:cNvPr id="687" name="Google Shape;687;p71"/>
          <p:cNvSpPr/>
          <p:nvPr/>
        </p:nvSpPr>
        <p:spPr>
          <a:xfrm>
            <a:off x="7086959" y="2163011"/>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88" name="Google Shape;688;p71"/>
          <p:cNvSpPr/>
          <p:nvPr/>
        </p:nvSpPr>
        <p:spPr>
          <a:xfrm>
            <a:off x="5515159" y="217072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89" name="Google Shape;689;p71"/>
          <p:cNvSpPr/>
          <p:nvPr/>
        </p:nvSpPr>
        <p:spPr>
          <a:xfrm>
            <a:off x="4256643" y="2174992"/>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90" name="Google Shape;690;p71"/>
          <p:cNvSpPr txBox="1"/>
          <p:nvPr/>
        </p:nvSpPr>
        <p:spPr>
          <a:xfrm>
            <a:off x="4575617" y="4077053"/>
            <a:ext cx="891900" cy="7041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Order is delivered and than marked as completed in Console</a:t>
            </a:r>
            <a:endParaRPr b="0" i="0" sz="1100" u="none" cap="none" strike="noStrike">
              <a:solidFill>
                <a:srgbClr val="000000"/>
              </a:solidFill>
              <a:latin typeface="Arial"/>
              <a:ea typeface="Arial"/>
              <a:cs typeface="Arial"/>
              <a:sym typeface="Arial"/>
            </a:endParaRPr>
          </a:p>
        </p:txBody>
      </p:sp>
      <p:sp>
        <p:nvSpPr>
          <p:cNvPr id="691" name="Google Shape;691;p71"/>
          <p:cNvSpPr/>
          <p:nvPr/>
        </p:nvSpPr>
        <p:spPr>
          <a:xfrm>
            <a:off x="2323898" y="2171877"/>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92" name="Google Shape;692;p71"/>
          <p:cNvSpPr/>
          <p:nvPr/>
        </p:nvSpPr>
        <p:spPr>
          <a:xfrm>
            <a:off x="1200213" y="242328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93" name="Google Shape;693;p71"/>
          <p:cNvSpPr/>
          <p:nvPr/>
        </p:nvSpPr>
        <p:spPr>
          <a:xfrm>
            <a:off x="1561444" y="3472734"/>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94" name="Google Shape;694;p71"/>
          <p:cNvSpPr/>
          <p:nvPr/>
        </p:nvSpPr>
        <p:spPr>
          <a:xfrm>
            <a:off x="2851812" y="348353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95" name="Google Shape;695;p71"/>
          <p:cNvSpPr/>
          <p:nvPr/>
        </p:nvSpPr>
        <p:spPr>
          <a:xfrm>
            <a:off x="3863809" y="3493016"/>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descr="A screenshot of a social media post&#10;&#10;Description automatically generated" id="696" name="Google Shape;696;p71"/>
          <p:cNvPicPr preferRelativeResize="0"/>
          <p:nvPr/>
        </p:nvPicPr>
        <p:blipFill rotWithShape="1">
          <a:blip r:embed="rId5">
            <a:alphaModFix/>
          </a:blip>
          <a:srcRect b="0" l="0" r="0" t="0"/>
          <a:stretch/>
        </p:blipFill>
        <p:spPr>
          <a:xfrm>
            <a:off x="5771979" y="4299465"/>
            <a:ext cx="376258" cy="243000"/>
          </a:xfrm>
          <a:prstGeom prst="rect">
            <a:avLst/>
          </a:prstGeom>
          <a:noFill/>
          <a:ln>
            <a:noFill/>
          </a:ln>
        </p:spPr>
      </p:pic>
      <p:sp>
        <p:nvSpPr>
          <p:cNvPr id="697" name="Google Shape;697;p71"/>
          <p:cNvSpPr/>
          <p:nvPr/>
        </p:nvSpPr>
        <p:spPr>
          <a:xfrm>
            <a:off x="1175497" y="1155638"/>
            <a:ext cx="81000" cy="825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698" name="Google Shape;698;p71"/>
          <p:cNvGrpSpPr/>
          <p:nvPr/>
        </p:nvGrpSpPr>
        <p:grpSpPr>
          <a:xfrm>
            <a:off x="4011073" y="4166765"/>
            <a:ext cx="534226" cy="540000"/>
            <a:chOff x="3583461" y="5767710"/>
            <a:chExt cx="712302" cy="720000"/>
          </a:xfrm>
        </p:grpSpPr>
        <p:pic>
          <p:nvPicPr>
            <p:cNvPr descr="A close up of a toy&#10;&#10;Description automatically generated" id="699" name="Google Shape;699;p71"/>
            <p:cNvPicPr preferRelativeResize="0"/>
            <p:nvPr/>
          </p:nvPicPr>
          <p:blipFill rotWithShape="1">
            <a:blip r:embed="rId6">
              <a:alphaModFix/>
            </a:blip>
            <a:srcRect b="0" l="0" r="0" t="0"/>
            <a:stretch/>
          </p:blipFill>
          <p:spPr>
            <a:xfrm>
              <a:off x="3583461" y="5767710"/>
              <a:ext cx="522756" cy="720000"/>
            </a:xfrm>
            <a:prstGeom prst="rect">
              <a:avLst/>
            </a:prstGeom>
            <a:noFill/>
            <a:ln>
              <a:noFill/>
            </a:ln>
          </p:spPr>
        </p:pic>
        <p:pic>
          <p:nvPicPr>
            <p:cNvPr id="700" name="Google Shape;700;p71"/>
            <p:cNvPicPr preferRelativeResize="0"/>
            <p:nvPr/>
          </p:nvPicPr>
          <p:blipFill rotWithShape="1">
            <a:blip r:embed="rId7">
              <a:alphaModFix/>
            </a:blip>
            <a:srcRect b="0" l="0" r="0" t="0"/>
            <a:stretch/>
          </p:blipFill>
          <p:spPr>
            <a:xfrm>
              <a:off x="4047363" y="5864110"/>
              <a:ext cx="248400" cy="324000"/>
            </a:xfrm>
            <a:prstGeom prst="rect">
              <a:avLst/>
            </a:prstGeom>
            <a:noFill/>
            <a:ln>
              <a:noFill/>
            </a:ln>
          </p:spPr>
        </p:pic>
      </p:grpSp>
      <p:sp>
        <p:nvSpPr>
          <p:cNvPr id="701" name="Google Shape;701;p71"/>
          <p:cNvSpPr/>
          <p:nvPr/>
        </p:nvSpPr>
        <p:spPr>
          <a:xfrm>
            <a:off x="7366579" y="1154386"/>
            <a:ext cx="825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02" name="Google Shape;702;p71"/>
          <p:cNvSpPr/>
          <p:nvPr/>
        </p:nvSpPr>
        <p:spPr>
          <a:xfrm>
            <a:off x="7509976" y="1105172"/>
            <a:ext cx="1069800" cy="1647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pic>
        <p:nvPicPr>
          <p:cNvPr id="703" name="Google Shape;703;p71"/>
          <p:cNvPicPr preferRelativeResize="0"/>
          <p:nvPr/>
        </p:nvPicPr>
        <p:blipFill rotWithShape="1">
          <a:blip r:embed="rId8">
            <a:alphaModFix/>
          </a:blip>
          <a:srcRect b="0" l="0" r="0" t="0"/>
          <a:stretch/>
        </p:blipFill>
        <p:spPr>
          <a:xfrm>
            <a:off x="1013156" y="1802265"/>
            <a:ext cx="721823" cy="547316"/>
          </a:xfrm>
          <a:prstGeom prst="rect">
            <a:avLst/>
          </a:prstGeom>
          <a:noFill/>
          <a:ln>
            <a:noFill/>
          </a:ln>
        </p:spPr>
      </p:pic>
      <p:cxnSp>
        <p:nvCxnSpPr>
          <p:cNvPr id="704" name="Google Shape;704;p71"/>
          <p:cNvCxnSpPr>
            <a:stCxn id="669" idx="3"/>
            <a:endCxn id="671" idx="0"/>
          </p:cNvCxnSpPr>
          <p:nvPr/>
        </p:nvCxnSpPr>
        <p:spPr>
          <a:xfrm>
            <a:off x="3454106" y="496319"/>
            <a:ext cx="695100" cy="609300"/>
          </a:xfrm>
          <a:prstGeom prst="bentConnector2">
            <a:avLst/>
          </a:prstGeom>
          <a:noFill/>
          <a:ln cap="flat" cmpd="sng" w="9525">
            <a:solidFill>
              <a:srgbClr val="0077C8"/>
            </a:solidFill>
            <a:prstDash val="solid"/>
            <a:round/>
            <a:headEnd len="med" w="med" type="oval"/>
            <a:tailEnd len="med" w="med" type="oval"/>
          </a:ln>
        </p:spPr>
      </p:cxnSp>
      <p:sp>
        <p:nvSpPr>
          <p:cNvPr id="705" name="Google Shape;705;p71"/>
          <p:cNvSpPr/>
          <p:nvPr/>
        </p:nvSpPr>
        <p:spPr>
          <a:xfrm>
            <a:off x="3620062" y="427439"/>
            <a:ext cx="964500" cy="166200"/>
          </a:xfrm>
          <a:prstGeom prst="roundRect">
            <a:avLst>
              <a:gd fmla="val 50000" name="adj"/>
            </a:avLst>
          </a:prstGeom>
          <a:solidFill>
            <a:schemeClr val="lt1"/>
          </a:solidFill>
          <a:ln cap="flat" cmpd="sng" w="9525">
            <a:solidFill>
              <a:srgbClr val="0077C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Available to Sell</a:t>
            </a:r>
            <a:endParaRPr b="0" i="0" sz="1100" u="none" cap="none" strike="noStrike">
              <a:solidFill>
                <a:srgbClr val="000000"/>
              </a:solidFill>
              <a:latin typeface="Arial"/>
              <a:ea typeface="Arial"/>
              <a:cs typeface="Arial"/>
              <a:sym typeface="Arial"/>
            </a:endParaRPr>
          </a:p>
        </p:txBody>
      </p:sp>
      <p:pic>
        <p:nvPicPr>
          <p:cNvPr id="706" name="Google Shape;706;p71"/>
          <p:cNvPicPr preferRelativeResize="0"/>
          <p:nvPr/>
        </p:nvPicPr>
        <p:blipFill rotWithShape="1">
          <a:blip r:embed="rId9">
            <a:alphaModFix/>
          </a:blip>
          <a:srcRect b="0" l="0" r="0" t="0"/>
          <a:stretch/>
        </p:blipFill>
        <p:spPr>
          <a:xfrm>
            <a:off x="400555" y="634852"/>
            <a:ext cx="578492" cy="857933"/>
          </a:xfrm>
          <a:prstGeom prst="rect">
            <a:avLst/>
          </a:prstGeom>
          <a:noFill/>
          <a:ln>
            <a:noFill/>
          </a:ln>
        </p:spPr>
      </p:pic>
      <p:pic>
        <p:nvPicPr>
          <p:cNvPr id="707" name="Google Shape;707;p71"/>
          <p:cNvPicPr preferRelativeResize="0"/>
          <p:nvPr/>
        </p:nvPicPr>
        <p:blipFill rotWithShape="1">
          <a:blip r:embed="rId10">
            <a:alphaModFix/>
          </a:blip>
          <a:srcRect b="0" l="0" r="0" t="0"/>
          <a:stretch/>
        </p:blipFill>
        <p:spPr>
          <a:xfrm>
            <a:off x="8670964" y="1934440"/>
            <a:ext cx="322235" cy="322235"/>
          </a:xfrm>
          <a:prstGeom prst="rect">
            <a:avLst/>
          </a:prstGeom>
          <a:noFill/>
          <a:ln>
            <a:noFill/>
          </a:ln>
        </p:spPr>
      </p:pic>
      <p:pic>
        <p:nvPicPr>
          <p:cNvPr descr="A screenshot of a social media post&#10;&#10;Description automatically generated" id="708" name="Google Shape;708;p71"/>
          <p:cNvPicPr preferRelativeResize="0"/>
          <p:nvPr/>
        </p:nvPicPr>
        <p:blipFill rotWithShape="1">
          <a:blip r:embed="rId5">
            <a:alphaModFix/>
          </a:blip>
          <a:srcRect b="0" l="0" r="0" t="0"/>
          <a:stretch/>
        </p:blipFill>
        <p:spPr>
          <a:xfrm>
            <a:off x="7214721" y="2811167"/>
            <a:ext cx="376258" cy="243000"/>
          </a:xfrm>
          <a:prstGeom prst="rect">
            <a:avLst/>
          </a:prstGeom>
          <a:noFill/>
          <a:ln>
            <a:noFill/>
          </a:ln>
        </p:spPr>
      </p:pic>
      <p:grpSp>
        <p:nvGrpSpPr>
          <p:cNvPr id="709" name="Google Shape;709;p71"/>
          <p:cNvGrpSpPr/>
          <p:nvPr/>
        </p:nvGrpSpPr>
        <p:grpSpPr>
          <a:xfrm>
            <a:off x="5588211" y="2625641"/>
            <a:ext cx="534226" cy="540000"/>
            <a:chOff x="6429448" y="3743338"/>
            <a:chExt cx="712302" cy="720000"/>
          </a:xfrm>
        </p:grpSpPr>
        <p:pic>
          <p:nvPicPr>
            <p:cNvPr descr="A close up of a toy&#10;&#10;Description automatically generated" id="710" name="Google Shape;710;p71"/>
            <p:cNvPicPr preferRelativeResize="0"/>
            <p:nvPr/>
          </p:nvPicPr>
          <p:blipFill rotWithShape="1">
            <a:blip r:embed="rId6">
              <a:alphaModFix/>
            </a:blip>
            <a:srcRect b="0" l="0" r="0" t="0"/>
            <a:stretch/>
          </p:blipFill>
          <p:spPr>
            <a:xfrm>
              <a:off x="6429448" y="3743338"/>
              <a:ext cx="522756" cy="720000"/>
            </a:xfrm>
            <a:prstGeom prst="rect">
              <a:avLst/>
            </a:prstGeom>
            <a:noFill/>
            <a:ln>
              <a:noFill/>
            </a:ln>
          </p:spPr>
        </p:pic>
        <p:pic>
          <p:nvPicPr>
            <p:cNvPr id="711" name="Google Shape;711;p71"/>
            <p:cNvPicPr preferRelativeResize="0"/>
            <p:nvPr/>
          </p:nvPicPr>
          <p:blipFill rotWithShape="1">
            <a:blip r:embed="rId7">
              <a:alphaModFix/>
            </a:blip>
            <a:srcRect b="0" l="0" r="0" t="0"/>
            <a:stretch/>
          </p:blipFill>
          <p:spPr>
            <a:xfrm>
              <a:off x="6893350" y="3941338"/>
              <a:ext cx="248400" cy="324000"/>
            </a:xfrm>
            <a:prstGeom prst="rect">
              <a:avLst/>
            </a:prstGeom>
            <a:noFill/>
            <a:ln>
              <a:noFill/>
            </a:ln>
          </p:spPr>
        </p:pic>
      </p:grpSp>
      <p:grpSp>
        <p:nvGrpSpPr>
          <p:cNvPr id="712" name="Google Shape;712;p71"/>
          <p:cNvGrpSpPr/>
          <p:nvPr/>
        </p:nvGrpSpPr>
        <p:grpSpPr>
          <a:xfrm>
            <a:off x="147897" y="4058665"/>
            <a:ext cx="919429" cy="243000"/>
            <a:chOff x="488364" y="5062673"/>
            <a:chExt cx="1225905" cy="324000"/>
          </a:xfrm>
        </p:grpSpPr>
        <p:pic>
          <p:nvPicPr>
            <p:cNvPr id="713" name="Google Shape;713;p71"/>
            <p:cNvPicPr preferRelativeResize="0"/>
            <p:nvPr/>
          </p:nvPicPr>
          <p:blipFill rotWithShape="1">
            <a:blip r:embed="rId7">
              <a:alphaModFix/>
            </a:blip>
            <a:srcRect b="0" l="0" r="0" t="0"/>
            <a:stretch/>
          </p:blipFill>
          <p:spPr>
            <a:xfrm>
              <a:off x="488364" y="5062673"/>
              <a:ext cx="248400" cy="324000"/>
            </a:xfrm>
            <a:prstGeom prst="rect">
              <a:avLst/>
            </a:prstGeom>
            <a:noFill/>
            <a:ln>
              <a:noFill/>
            </a:ln>
          </p:spPr>
        </p:pic>
        <p:sp>
          <p:nvSpPr>
            <p:cNvPr id="714" name="Google Shape;714;p71"/>
            <p:cNvSpPr txBox="1"/>
            <p:nvPr/>
          </p:nvSpPr>
          <p:spPr>
            <a:xfrm>
              <a:off x="737469" y="5101556"/>
              <a:ext cx="9768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lang="en-GB" sz="800">
                  <a:solidFill>
                    <a:srgbClr val="595959"/>
                  </a:solidFill>
                  <a:latin typeface="Lato Light"/>
                  <a:ea typeface="Lato Light"/>
                  <a:cs typeface="Lato Light"/>
                  <a:sym typeface="Lato Light"/>
                </a:rPr>
                <a:t>Fluent Store</a:t>
              </a:r>
              <a:endParaRPr b="0" i="0" sz="1100" u="none" cap="none" strike="noStrike">
                <a:solidFill>
                  <a:srgbClr val="000000"/>
                </a:solidFill>
                <a:latin typeface="Arial"/>
                <a:ea typeface="Arial"/>
                <a:cs typeface="Arial"/>
                <a:sym typeface="Arial"/>
              </a:endParaRPr>
            </a:p>
          </p:txBody>
        </p:sp>
      </p:grpSp>
      <p:grpSp>
        <p:nvGrpSpPr>
          <p:cNvPr id="715" name="Google Shape;715;p71"/>
          <p:cNvGrpSpPr/>
          <p:nvPr/>
        </p:nvGrpSpPr>
        <p:grpSpPr>
          <a:xfrm>
            <a:off x="114495" y="4362722"/>
            <a:ext cx="1254055" cy="243000"/>
            <a:chOff x="235087" y="5447051"/>
            <a:chExt cx="1672073" cy="324000"/>
          </a:xfrm>
        </p:grpSpPr>
        <p:pic>
          <p:nvPicPr>
            <p:cNvPr descr="A screenshot of a social media post&#10;&#10;Description automatically generated" id="716" name="Google Shape;716;p71"/>
            <p:cNvPicPr preferRelativeResize="0"/>
            <p:nvPr/>
          </p:nvPicPr>
          <p:blipFill rotWithShape="1">
            <a:blip r:embed="rId5">
              <a:alphaModFix/>
            </a:blip>
            <a:srcRect b="0" l="0" r="0" t="0"/>
            <a:stretch/>
          </p:blipFill>
          <p:spPr>
            <a:xfrm>
              <a:off x="235087" y="5447051"/>
              <a:ext cx="501677" cy="324000"/>
            </a:xfrm>
            <a:prstGeom prst="rect">
              <a:avLst/>
            </a:prstGeom>
            <a:noFill/>
            <a:ln>
              <a:noFill/>
            </a:ln>
          </p:spPr>
        </p:pic>
        <p:sp>
          <p:nvSpPr>
            <p:cNvPr id="717" name="Google Shape;717;p71"/>
            <p:cNvSpPr txBox="1"/>
            <p:nvPr/>
          </p:nvSpPr>
          <p:spPr>
            <a:xfrm>
              <a:off x="717960" y="5476421"/>
              <a:ext cx="11892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CE0F69"/>
                  </a:solidFill>
                  <a:latin typeface="Lato Light"/>
                  <a:ea typeface="Lato Light"/>
                  <a:cs typeface="Lato Light"/>
                  <a:sym typeface="Lato Light"/>
                </a:rPr>
                <a:t>Fluent Console</a:t>
              </a:r>
              <a:endParaRPr b="0" i="0" sz="1100" u="none" cap="none" strike="noStrike">
                <a:solidFill>
                  <a:srgbClr val="000000"/>
                </a:solidFill>
                <a:latin typeface="Arial"/>
                <a:ea typeface="Arial"/>
                <a:cs typeface="Arial"/>
                <a:sym typeface="Arial"/>
              </a:endParaRPr>
            </a:p>
          </p:txBody>
        </p:sp>
      </p:grpSp>
      <p:sp>
        <p:nvSpPr>
          <p:cNvPr id="718" name="Google Shape;718;p71"/>
          <p:cNvSpPr/>
          <p:nvPr/>
        </p:nvSpPr>
        <p:spPr>
          <a:xfrm>
            <a:off x="4373423" y="2126879"/>
            <a:ext cx="1069800" cy="1647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800" u="none" cap="none" strike="noStrike">
              <a:solidFill>
                <a:srgbClr val="FFFFFF"/>
              </a:solidFill>
              <a:latin typeface="Lato Light"/>
              <a:ea typeface="Lato Light"/>
              <a:cs typeface="Lato Light"/>
              <a:sym typeface="Lato Light"/>
            </a:endParaRPr>
          </a:p>
        </p:txBody>
      </p:sp>
      <p:sp>
        <p:nvSpPr>
          <p:cNvPr id="719" name="Google Shape;719;p71"/>
          <p:cNvSpPr/>
          <p:nvPr/>
        </p:nvSpPr>
        <p:spPr>
          <a:xfrm>
            <a:off x="6153372" y="1107357"/>
            <a:ext cx="10698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720" name="Google Shape;720;p71"/>
          <p:cNvSpPr/>
          <p:nvPr/>
        </p:nvSpPr>
        <p:spPr>
          <a:xfrm>
            <a:off x="7212285" y="2123833"/>
            <a:ext cx="5739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721" name="Google Shape;721;p71"/>
          <p:cNvSpPr/>
          <p:nvPr/>
        </p:nvSpPr>
        <p:spPr>
          <a:xfrm>
            <a:off x="4935386" y="3714756"/>
            <a:ext cx="10698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722" name="Google Shape;722;p71"/>
          <p:cNvSpPr/>
          <p:nvPr/>
        </p:nvSpPr>
        <p:spPr>
          <a:xfrm>
            <a:off x="5421354" y="392327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723" name="Google Shape;723;p71"/>
          <p:cNvGrpSpPr/>
          <p:nvPr/>
        </p:nvGrpSpPr>
        <p:grpSpPr>
          <a:xfrm>
            <a:off x="10350" y="4714855"/>
            <a:ext cx="5182249" cy="333047"/>
            <a:chOff x="75367" y="6256224"/>
            <a:chExt cx="6909665" cy="444062"/>
          </a:xfrm>
        </p:grpSpPr>
        <p:sp>
          <p:nvSpPr>
            <p:cNvPr id="724" name="Google Shape;724;p71"/>
            <p:cNvSpPr/>
            <p:nvPr/>
          </p:nvSpPr>
          <p:spPr>
            <a:xfrm>
              <a:off x="166477" y="6473917"/>
              <a:ext cx="1497000" cy="219300"/>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725" name="Google Shape;725;p71"/>
            <p:cNvSpPr/>
            <p:nvPr/>
          </p:nvSpPr>
          <p:spPr>
            <a:xfrm>
              <a:off x="4244859" y="6476786"/>
              <a:ext cx="1374300" cy="2235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726" name="Google Shape;726;p71"/>
            <p:cNvSpPr/>
            <p:nvPr/>
          </p:nvSpPr>
          <p:spPr>
            <a:xfrm>
              <a:off x="1660984" y="6476786"/>
              <a:ext cx="2574900" cy="2235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Distributed Order Management (DOM)</a:t>
              </a:r>
              <a:endParaRPr b="0" i="0" sz="1100" u="none" cap="none" strike="noStrike">
                <a:solidFill>
                  <a:srgbClr val="000000"/>
                </a:solidFill>
                <a:latin typeface="Arial"/>
                <a:ea typeface="Arial"/>
                <a:cs typeface="Arial"/>
                <a:sym typeface="Arial"/>
              </a:endParaRPr>
            </a:p>
          </p:txBody>
        </p:sp>
        <p:sp>
          <p:nvSpPr>
            <p:cNvPr id="727" name="Google Shape;727;p71"/>
            <p:cNvSpPr/>
            <p:nvPr/>
          </p:nvSpPr>
          <p:spPr>
            <a:xfrm>
              <a:off x="5610732" y="6467480"/>
              <a:ext cx="1374300" cy="2235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728" name="Google Shape;728;p71"/>
            <p:cNvSpPr txBox="1"/>
            <p:nvPr/>
          </p:nvSpPr>
          <p:spPr>
            <a:xfrm>
              <a:off x="75367" y="6256224"/>
              <a:ext cx="21615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77C8"/>
                  </a:solidFill>
                  <a:latin typeface="Lato Light"/>
                  <a:ea typeface="Lato Light"/>
                  <a:cs typeface="Lato Light"/>
                  <a:sym typeface="Lato Light"/>
                </a:rPr>
                <a:t>Fluent Apps</a:t>
              </a:r>
              <a:endParaRPr b="0" i="0" sz="1100" u="none" cap="none" strike="noStrike">
                <a:solidFill>
                  <a:srgbClr val="000000"/>
                </a:solidFill>
                <a:latin typeface="Arial"/>
                <a:ea typeface="Arial"/>
                <a:cs typeface="Arial"/>
                <a:sym typeface="Arial"/>
              </a:endParaRPr>
            </a:p>
          </p:txBody>
        </p:sp>
      </p:grpSp>
      <p:sp>
        <p:nvSpPr>
          <p:cNvPr id="729" name="Google Shape;729;p71"/>
          <p:cNvSpPr txBox="1"/>
          <p:nvPr/>
        </p:nvSpPr>
        <p:spPr>
          <a:xfrm>
            <a:off x="63853" y="3805931"/>
            <a:ext cx="1621200" cy="1848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77C8"/>
                </a:solidFill>
                <a:latin typeface="Lato Light"/>
                <a:ea typeface="Lato Light"/>
                <a:cs typeface="Lato Light"/>
                <a:sym typeface="Lato Light"/>
              </a:rPr>
              <a:t>Fluent User Interfaces</a:t>
            </a:r>
            <a:endParaRPr b="0" i="0" sz="1100" u="none" cap="none" strike="noStrike">
              <a:solidFill>
                <a:srgbClr val="000000"/>
              </a:solidFill>
              <a:latin typeface="Arial"/>
              <a:ea typeface="Arial"/>
              <a:cs typeface="Arial"/>
              <a:sym typeface="Arial"/>
            </a:endParaRPr>
          </a:p>
        </p:txBody>
      </p:sp>
      <p:pic>
        <p:nvPicPr>
          <p:cNvPr id="730" name="Google Shape;730;p71"/>
          <p:cNvPicPr preferRelativeResize="0"/>
          <p:nvPr/>
        </p:nvPicPr>
        <p:blipFill rotWithShape="1">
          <a:blip r:embed="rId11">
            <a:alphaModFix/>
          </a:blip>
          <a:srcRect b="0" l="0" r="0" t="0"/>
          <a:stretch/>
        </p:blipFill>
        <p:spPr>
          <a:xfrm>
            <a:off x="7674179" y="4806564"/>
            <a:ext cx="1357528" cy="268522"/>
          </a:xfrm>
          <a:prstGeom prst="rect">
            <a:avLst/>
          </a:prstGeom>
          <a:noFill/>
          <a:ln>
            <a:noFill/>
          </a:ln>
        </p:spPr>
      </p:pic>
      <p:grpSp>
        <p:nvGrpSpPr>
          <p:cNvPr id="731" name="Google Shape;731;p71"/>
          <p:cNvGrpSpPr/>
          <p:nvPr/>
        </p:nvGrpSpPr>
        <p:grpSpPr>
          <a:xfrm>
            <a:off x="2922932" y="1184193"/>
            <a:ext cx="417146" cy="439102"/>
            <a:chOff x="3500874" y="1142829"/>
            <a:chExt cx="585058" cy="615851"/>
          </a:xfrm>
        </p:grpSpPr>
        <p:pic>
          <p:nvPicPr>
            <p:cNvPr descr="A close up of a sign&#10;&#10;Description automatically generated" id="732" name="Google Shape;732;p71"/>
            <p:cNvPicPr preferRelativeResize="0"/>
            <p:nvPr/>
          </p:nvPicPr>
          <p:blipFill rotWithShape="1">
            <a:blip r:embed="rId12">
              <a:alphaModFix/>
            </a:blip>
            <a:srcRect b="0" l="0" r="0" t="0"/>
            <a:stretch/>
          </p:blipFill>
          <p:spPr>
            <a:xfrm>
              <a:off x="3500874" y="1142829"/>
              <a:ext cx="585058" cy="615851"/>
            </a:xfrm>
            <a:prstGeom prst="rect">
              <a:avLst/>
            </a:prstGeom>
            <a:noFill/>
            <a:ln>
              <a:noFill/>
            </a:ln>
          </p:spPr>
        </p:pic>
        <p:sp>
          <p:nvSpPr>
            <p:cNvPr id="733" name="Google Shape;733;p71"/>
            <p:cNvSpPr/>
            <p:nvPr/>
          </p:nvSpPr>
          <p:spPr>
            <a:xfrm>
              <a:off x="3524781" y="1351372"/>
              <a:ext cx="553200" cy="357000"/>
            </a:xfrm>
            <a:prstGeom prst="rect">
              <a:avLst/>
            </a:prstGeom>
            <a:solidFill>
              <a:srgbClr val="12A8E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734" name="Google Shape;734;p71"/>
            <p:cNvGrpSpPr/>
            <p:nvPr/>
          </p:nvGrpSpPr>
          <p:grpSpPr>
            <a:xfrm>
              <a:off x="3548042" y="1380192"/>
              <a:ext cx="490661" cy="92074"/>
              <a:chOff x="3551468" y="1357538"/>
              <a:chExt cx="490661" cy="92074"/>
            </a:xfrm>
          </p:grpSpPr>
          <p:sp>
            <p:nvSpPr>
              <p:cNvPr id="735" name="Google Shape;735;p71"/>
              <p:cNvSpPr/>
              <p:nvPr/>
            </p:nvSpPr>
            <p:spPr>
              <a:xfrm>
                <a:off x="3551468" y="1358111"/>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736" name="Google Shape;736;p71"/>
              <p:cNvSpPr/>
              <p:nvPr/>
            </p:nvSpPr>
            <p:spPr>
              <a:xfrm>
                <a:off x="3727398" y="1357538"/>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737" name="Google Shape;737;p71"/>
              <p:cNvSpPr/>
              <p:nvPr/>
            </p:nvSpPr>
            <p:spPr>
              <a:xfrm>
                <a:off x="3905029" y="1358112"/>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grpSp>
        <p:grpSp>
          <p:nvGrpSpPr>
            <p:cNvPr id="738" name="Google Shape;738;p71"/>
            <p:cNvGrpSpPr/>
            <p:nvPr/>
          </p:nvGrpSpPr>
          <p:grpSpPr>
            <a:xfrm>
              <a:off x="3547191" y="1522819"/>
              <a:ext cx="490661" cy="92074"/>
              <a:chOff x="3551468" y="1357538"/>
              <a:chExt cx="490661" cy="92074"/>
            </a:xfrm>
          </p:grpSpPr>
          <p:sp>
            <p:nvSpPr>
              <p:cNvPr id="739" name="Google Shape;739;p71"/>
              <p:cNvSpPr/>
              <p:nvPr/>
            </p:nvSpPr>
            <p:spPr>
              <a:xfrm>
                <a:off x="3551468" y="1358111"/>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740" name="Google Shape;740;p71"/>
              <p:cNvSpPr/>
              <p:nvPr/>
            </p:nvSpPr>
            <p:spPr>
              <a:xfrm>
                <a:off x="3727398" y="1357538"/>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741" name="Google Shape;741;p71"/>
              <p:cNvSpPr/>
              <p:nvPr/>
            </p:nvSpPr>
            <p:spPr>
              <a:xfrm>
                <a:off x="3905029" y="1358112"/>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grpSp>
      </p:grpSp>
      <p:pic>
        <p:nvPicPr>
          <p:cNvPr id="742" name="Google Shape;742;p71"/>
          <p:cNvPicPr preferRelativeResize="0"/>
          <p:nvPr/>
        </p:nvPicPr>
        <p:blipFill rotWithShape="1">
          <a:blip r:embed="rId13">
            <a:alphaModFix/>
          </a:blip>
          <a:srcRect b="0" l="0" r="0" t="0"/>
          <a:stretch/>
        </p:blipFill>
        <p:spPr>
          <a:xfrm>
            <a:off x="1850532" y="3362409"/>
            <a:ext cx="869138" cy="371254"/>
          </a:xfrm>
          <a:prstGeom prst="rect">
            <a:avLst/>
          </a:prstGeom>
          <a:noFill/>
          <a:ln>
            <a:noFill/>
          </a:ln>
        </p:spPr>
      </p:pic>
      <p:pic>
        <p:nvPicPr>
          <p:cNvPr descr="A picture containing toy&#10;&#10;Description automatically generated" id="743" name="Google Shape;743;p71"/>
          <p:cNvPicPr preferRelativeResize="0"/>
          <p:nvPr/>
        </p:nvPicPr>
        <p:blipFill rotWithShape="1">
          <a:blip r:embed="rId4">
            <a:alphaModFix/>
          </a:blip>
          <a:srcRect b="0" l="0" r="0" t="0"/>
          <a:stretch/>
        </p:blipFill>
        <p:spPr>
          <a:xfrm>
            <a:off x="5439104" y="4180166"/>
            <a:ext cx="392067" cy="540000"/>
          </a:xfrm>
          <a:prstGeom prst="rect">
            <a:avLst/>
          </a:prstGeom>
          <a:noFill/>
          <a:ln>
            <a:noFill/>
          </a:ln>
        </p:spPr>
      </p:pic>
      <p:sp>
        <p:nvSpPr>
          <p:cNvPr id="744" name="Google Shape;744;p71"/>
          <p:cNvSpPr/>
          <p:nvPr/>
        </p:nvSpPr>
        <p:spPr>
          <a:xfrm>
            <a:off x="5206453" y="3280801"/>
            <a:ext cx="299700" cy="315300"/>
          </a:xfrm>
          <a:prstGeom prst="ellipse">
            <a:avLst/>
          </a:prstGeom>
          <a:solidFill>
            <a:schemeClr val="lt1"/>
          </a:solidFill>
          <a:ln cap="flat" cmpd="sng" w="28575">
            <a:solidFill>
              <a:srgbClr val="1077BE"/>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rgbClr val="12A8E1"/>
                </a:solidFill>
                <a:latin typeface="Calibri"/>
                <a:ea typeface="Calibri"/>
                <a:cs typeface="Calibri"/>
                <a:sym typeface="Calibri"/>
              </a:rPr>
              <a:t>✓</a:t>
            </a:r>
            <a:endParaRPr b="0" i="0" sz="1100" u="none" cap="none" strike="noStrike">
              <a:solidFill>
                <a:srgbClr val="000000"/>
              </a:solidFill>
              <a:latin typeface="Arial"/>
              <a:ea typeface="Arial"/>
              <a:cs typeface="Arial"/>
              <a:sym typeface="Arial"/>
            </a:endParaRPr>
          </a:p>
        </p:txBody>
      </p:sp>
      <p:sp>
        <p:nvSpPr>
          <p:cNvPr id="745" name="Google Shape;745;p71"/>
          <p:cNvSpPr txBox="1"/>
          <p:nvPr/>
        </p:nvSpPr>
        <p:spPr>
          <a:xfrm>
            <a:off x="7878862" y="2354075"/>
            <a:ext cx="9162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Fulfillment created in Console</a:t>
            </a:r>
            <a:endParaRPr b="0" i="0" sz="1100" u="none" cap="none" strike="noStrike">
              <a:solidFill>
                <a:srgbClr val="000000"/>
              </a:solidFill>
              <a:latin typeface="Arial"/>
              <a:ea typeface="Arial"/>
              <a:cs typeface="Arial"/>
              <a:sym typeface="Arial"/>
            </a:endParaRPr>
          </a:p>
        </p:txBody>
      </p:sp>
      <p:sp>
        <p:nvSpPr>
          <p:cNvPr id="746" name="Google Shape;746;p71"/>
          <p:cNvSpPr/>
          <p:nvPr/>
        </p:nvSpPr>
        <p:spPr>
          <a:xfrm>
            <a:off x="7865007" y="2157285"/>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47" name="Google Shape;747;p71"/>
          <p:cNvSpPr/>
          <p:nvPr/>
        </p:nvSpPr>
        <p:spPr>
          <a:xfrm>
            <a:off x="7985541" y="2119243"/>
            <a:ext cx="5739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748" name="Google Shape;748;p71"/>
          <p:cNvPicPr preferRelativeResize="0"/>
          <p:nvPr/>
        </p:nvPicPr>
        <p:blipFill rotWithShape="1">
          <a:blip r:embed="rId5">
            <a:alphaModFix/>
          </a:blip>
          <a:srcRect b="0" l="0" r="0" t="0"/>
          <a:stretch/>
        </p:blipFill>
        <p:spPr>
          <a:xfrm>
            <a:off x="7979286" y="2818164"/>
            <a:ext cx="376258" cy="243000"/>
          </a:xfrm>
          <a:prstGeom prst="rect">
            <a:avLst/>
          </a:prstGeom>
          <a:noFill/>
          <a:ln>
            <a:noFill/>
          </a:ln>
        </p:spPr>
      </p:pic>
      <p:pic>
        <p:nvPicPr>
          <p:cNvPr id="749" name="Google Shape;749;p71"/>
          <p:cNvPicPr preferRelativeResize="0"/>
          <p:nvPr/>
        </p:nvPicPr>
        <p:blipFill rotWithShape="1">
          <a:blip r:embed="rId13">
            <a:alphaModFix/>
          </a:blip>
          <a:srcRect b="0" l="0" r="0" t="0"/>
          <a:stretch/>
        </p:blipFill>
        <p:spPr>
          <a:xfrm>
            <a:off x="5196954" y="1091638"/>
            <a:ext cx="611367" cy="261146"/>
          </a:xfrm>
          <a:prstGeom prst="rect">
            <a:avLst/>
          </a:prstGeom>
          <a:noFill/>
          <a:ln>
            <a:noFill/>
          </a:ln>
        </p:spPr>
      </p:pic>
      <p:sp>
        <p:nvSpPr>
          <p:cNvPr id="750" name="Google Shape;750;p71"/>
          <p:cNvSpPr txBox="1"/>
          <p:nvPr/>
        </p:nvSpPr>
        <p:spPr>
          <a:xfrm>
            <a:off x="61893" y="67221"/>
            <a:ext cx="27585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981C97"/>
                </a:solidFill>
                <a:latin typeface="Lato"/>
                <a:ea typeface="Lato"/>
                <a:cs typeface="Lato"/>
                <a:sym typeface="Lato"/>
              </a:rPr>
              <a:t>HOME DELIVERY </a:t>
            </a:r>
            <a:r>
              <a:rPr b="0" i="0" lang="en-GB" sz="1100" u="none" cap="none" strike="noStrike">
                <a:solidFill>
                  <a:srgbClr val="72246C"/>
                </a:solidFill>
                <a:latin typeface="Lato Light"/>
                <a:ea typeface="Lato Light"/>
                <a:cs typeface="Lato Light"/>
                <a:sym typeface="Lato Light"/>
              </a:rPr>
              <a:t>CUSTOMER JOURNEY</a:t>
            </a:r>
            <a:endParaRPr b="0" i="0" sz="1100" u="none" cap="none" strike="noStrike">
              <a:solidFill>
                <a:srgbClr val="000000"/>
              </a:solidFill>
              <a:latin typeface="Arial"/>
              <a:ea typeface="Arial"/>
              <a:cs typeface="Arial"/>
              <a:sym typeface="Arial"/>
            </a:endParaRPr>
          </a:p>
        </p:txBody>
      </p:sp>
      <p:grpSp>
        <p:nvGrpSpPr>
          <p:cNvPr id="751" name="Google Shape;751;p71"/>
          <p:cNvGrpSpPr/>
          <p:nvPr/>
        </p:nvGrpSpPr>
        <p:grpSpPr>
          <a:xfrm>
            <a:off x="1172622" y="439703"/>
            <a:ext cx="81000" cy="715935"/>
            <a:chOff x="1172622" y="439703"/>
            <a:chExt cx="81000" cy="715935"/>
          </a:xfrm>
        </p:grpSpPr>
        <p:cxnSp>
          <p:nvCxnSpPr>
            <p:cNvPr id="752" name="Google Shape;752;p71"/>
            <p:cNvCxnSpPr>
              <a:stCxn id="697" idx="0"/>
              <a:endCxn id="753" idx="4"/>
            </p:cNvCxnSpPr>
            <p:nvPr/>
          </p:nvCxnSpPr>
          <p:spPr>
            <a:xfrm rot="10800000">
              <a:off x="1212997" y="522038"/>
              <a:ext cx="3000" cy="633600"/>
            </a:xfrm>
            <a:prstGeom prst="straightConnector1">
              <a:avLst/>
            </a:prstGeom>
            <a:noFill/>
            <a:ln cap="flat" cmpd="sng" w="9525">
              <a:solidFill>
                <a:srgbClr val="F2F2F2"/>
              </a:solidFill>
              <a:prstDash val="solid"/>
              <a:round/>
              <a:headEnd len="sm" w="sm" type="none"/>
              <a:tailEnd len="sm" w="sm" type="none"/>
            </a:ln>
          </p:spPr>
        </p:cxnSp>
        <p:sp>
          <p:nvSpPr>
            <p:cNvPr id="753" name="Google Shape;753;p71"/>
            <p:cNvSpPr/>
            <p:nvPr/>
          </p:nvSpPr>
          <p:spPr>
            <a:xfrm>
              <a:off x="1172622" y="439703"/>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54" name="Google Shape;754;p71"/>
          <p:cNvGrpSpPr/>
          <p:nvPr/>
        </p:nvGrpSpPr>
        <p:grpSpPr>
          <a:xfrm>
            <a:off x="2677168" y="694485"/>
            <a:ext cx="81000" cy="448809"/>
            <a:chOff x="1172622" y="695735"/>
            <a:chExt cx="81000" cy="448809"/>
          </a:xfrm>
        </p:grpSpPr>
        <p:cxnSp>
          <p:nvCxnSpPr>
            <p:cNvPr id="755" name="Google Shape;755;p71"/>
            <p:cNvCxnSpPr>
              <a:stCxn id="661" idx="0"/>
              <a:endCxn id="756" idx="4"/>
            </p:cNvCxnSpPr>
            <p:nvPr/>
          </p:nvCxnSpPr>
          <p:spPr>
            <a:xfrm rot="10800000">
              <a:off x="1213122" y="777944"/>
              <a:ext cx="0" cy="366600"/>
            </a:xfrm>
            <a:prstGeom prst="straightConnector1">
              <a:avLst/>
            </a:prstGeom>
            <a:noFill/>
            <a:ln cap="flat" cmpd="sng" w="9525">
              <a:solidFill>
                <a:srgbClr val="F2F2F2"/>
              </a:solidFill>
              <a:prstDash val="solid"/>
              <a:round/>
              <a:headEnd len="sm" w="sm" type="none"/>
              <a:tailEnd len="sm" w="sm" type="none"/>
            </a:ln>
          </p:spPr>
        </p:cxnSp>
        <p:sp>
          <p:nvSpPr>
            <p:cNvPr id="756" name="Google Shape;756;p71"/>
            <p:cNvSpPr/>
            <p:nvPr/>
          </p:nvSpPr>
          <p:spPr>
            <a:xfrm>
              <a:off x="1172622" y="695735"/>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57" name="Google Shape;757;p71"/>
          <p:cNvGrpSpPr/>
          <p:nvPr/>
        </p:nvGrpSpPr>
        <p:grpSpPr>
          <a:xfrm>
            <a:off x="4752326" y="708805"/>
            <a:ext cx="81000" cy="448800"/>
            <a:chOff x="1172622" y="695735"/>
            <a:chExt cx="81000" cy="448800"/>
          </a:xfrm>
        </p:grpSpPr>
        <p:cxnSp>
          <p:nvCxnSpPr>
            <p:cNvPr id="758" name="Google Shape;758;p71"/>
            <p:cNvCxnSpPr>
              <a:endCxn id="759" idx="4"/>
            </p:cNvCxnSpPr>
            <p:nvPr/>
          </p:nvCxnSpPr>
          <p:spPr>
            <a:xfrm rot="10800000">
              <a:off x="1213122" y="777935"/>
              <a:ext cx="0" cy="366600"/>
            </a:xfrm>
            <a:prstGeom prst="straightConnector1">
              <a:avLst/>
            </a:prstGeom>
            <a:noFill/>
            <a:ln cap="flat" cmpd="sng" w="9525">
              <a:solidFill>
                <a:srgbClr val="F2F2F2"/>
              </a:solidFill>
              <a:prstDash val="solid"/>
              <a:round/>
              <a:headEnd len="sm" w="sm" type="none"/>
              <a:tailEnd len="sm" w="sm" type="none"/>
            </a:ln>
          </p:spPr>
        </p:cxnSp>
        <p:sp>
          <p:nvSpPr>
            <p:cNvPr id="759" name="Google Shape;759;p71"/>
            <p:cNvSpPr/>
            <p:nvPr/>
          </p:nvSpPr>
          <p:spPr>
            <a:xfrm>
              <a:off x="1172622" y="695735"/>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60" name="Google Shape;760;p71"/>
          <p:cNvGrpSpPr/>
          <p:nvPr/>
        </p:nvGrpSpPr>
        <p:grpSpPr>
          <a:xfrm>
            <a:off x="6029677" y="700574"/>
            <a:ext cx="81000" cy="448800"/>
            <a:chOff x="1172622" y="695735"/>
            <a:chExt cx="81000" cy="448800"/>
          </a:xfrm>
        </p:grpSpPr>
        <p:cxnSp>
          <p:nvCxnSpPr>
            <p:cNvPr id="761" name="Google Shape;761;p71"/>
            <p:cNvCxnSpPr>
              <a:endCxn id="762" idx="4"/>
            </p:cNvCxnSpPr>
            <p:nvPr/>
          </p:nvCxnSpPr>
          <p:spPr>
            <a:xfrm rot="10800000">
              <a:off x="1213122" y="777935"/>
              <a:ext cx="0" cy="366600"/>
            </a:xfrm>
            <a:prstGeom prst="straightConnector1">
              <a:avLst/>
            </a:prstGeom>
            <a:noFill/>
            <a:ln cap="flat" cmpd="sng" w="9525">
              <a:solidFill>
                <a:srgbClr val="F2F2F2"/>
              </a:solidFill>
              <a:prstDash val="solid"/>
              <a:round/>
              <a:headEnd len="sm" w="sm" type="none"/>
              <a:tailEnd len="sm" w="sm" type="none"/>
            </a:ln>
          </p:spPr>
        </p:cxnSp>
        <p:sp>
          <p:nvSpPr>
            <p:cNvPr id="762" name="Google Shape;762;p71"/>
            <p:cNvSpPr/>
            <p:nvPr/>
          </p:nvSpPr>
          <p:spPr>
            <a:xfrm>
              <a:off x="1172622" y="695735"/>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63" name="Google Shape;763;p71"/>
          <p:cNvGrpSpPr/>
          <p:nvPr/>
        </p:nvGrpSpPr>
        <p:grpSpPr>
          <a:xfrm>
            <a:off x="7366579" y="457626"/>
            <a:ext cx="81000" cy="696760"/>
            <a:chOff x="1172622" y="517608"/>
            <a:chExt cx="81000" cy="696760"/>
          </a:xfrm>
        </p:grpSpPr>
        <p:cxnSp>
          <p:nvCxnSpPr>
            <p:cNvPr id="764" name="Google Shape;764;p71"/>
            <p:cNvCxnSpPr>
              <a:stCxn id="701" idx="0"/>
              <a:endCxn id="765" idx="4"/>
            </p:cNvCxnSpPr>
            <p:nvPr/>
          </p:nvCxnSpPr>
          <p:spPr>
            <a:xfrm rot="10800000">
              <a:off x="1213272" y="599668"/>
              <a:ext cx="600" cy="614700"/>
            </a:xfrm>
            <a:prstGeom prst="straightConnector1">
              <a:avLst/>
            </a:prstGeom>
            <a:noFill/>
            <a:ln cap="flat" cmpd="sng" w="9525">
              <a:solidFill>
                <a:srgbClr val="F2F2F2"/>
              </a:solidFill>
              <a:prstDash val="solid"/>
              <a:round/>
              <a:headEnd len="sm" w="sm" type="none"/>
              <a:tailEnd len="sm" w="sm" type="none"/>
            </a:ln>
          </p:spPr>
        </p:cxnSp>
        <p:sp>
          <p:nvSpPr>
            <p:cNvPr id="765" name="Google Shape;765;p71"/>
            <p:cNvSpPr/>
            <p:nvPr/>
          </p:nvSpPr>
          <p:spPr>
            <a:xfrm>
              <a:off x="1172622" y="517608"/>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66" name="Google Shape;766;p71"/>
          <p:cNvGrpSpPr/>
          <p:nvPr/>
        </p:nvGrpSpPr>
        <p:grpSpPr>
          <a:xfrm rot="10800000">
            <a:off x="7864228" y="2238285"/>
            <a:ext cx="81000" cy="614562"/>
            <a:chOff x="1144126" y="645854"/>
            <a:chExt cx="81000" cy="614562"/>
          </a:xfrm>
        </p:grpSpPr>
        <p:cxnSp>
          <p:nvCxnSpPr>
            <p:cNvPr id="767" name="Google Shape;767;p71"/>
            <p:cNvCxnSpPr>
              <a:stCxn id="746" idx="4"/>
              <a:endCxn id="768" idx="4"/>
            </p:cNvCxnSpPr>
            <p:nvPr/>
          </p:nvCxnSpPr>
          <p:spPr>
            <a:xfrm flipH="1" rot="10800000">
              <a:off x="1183847" y="727916"/>
              <a:ext cx="900" cy="532500"/>
            </a:xfrm>
            <a:prstGeom prst="straightConnector1">
              <a:avLst/>
            </a:prstGeom>
            <a:noFill/>
            <a:ln cap="flat" cmpd="sng" w="9525">
              <a:solidFill>
                <a:srgbClr val="F2F2F2"/>
              </a:solidFill>
              <a:prstDash val="solid"/>
              <a:round/>
              <a:headEnd len="sm" w="sm" type="none"/>
              <a:tailEnd len="sm" w="sm" type="none"/>
            </a:ln>
          </p:spPr>
        </p:cxnSp>
        <p:sp>
          <p:nvSpPr>
            <p:cNvPr id="768" name="Google Shape;768;p71"/>
            <p:cNvSpPr/>
            <p:nvPr/>
          </p:nvSpPr>
          <p:spPr>
            <a:xfrm>
              <a:off x="1144126" y="645854"/>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69" name="Google Shape;769;p71"/>
          <p:cNvGrpSpPr/>
          <p:nvPr/>
        </p:nvGrpSpPr>
        <p:grpSpPr>
          <a:xfrm rot="10800000">
            <a:off x="7085869" y="2244011"/>
            <a:ext cx="81000" cy="600687"/>
            <a:chOff x="1093942" y="707190"/>
            <a:chExt cx="81000" cy="600687"/>
          </a:xfrm>
        </p:grpSpPr>
        <p:cxnSp>
          <p:nvCxnSpPr>
            <p:cNvPr id="770" name="Google Shape;770;p71"/>
            <p:cNvCxnSpPr>
              <a:stCxn id="687" idx="4"/>
              <a:endCxn id="771" idx="4"/>
            </p:cNvCxnSpPr>
            <p:nvPr/>
          </p:nvCxnSpPr>
          <p:spPr>
            <a:xfrm flipH="1" rot="10800000">
              <a:off x="1133352" y="789477"/>
              <a:ext cx="1200" cy="518400"/>
            </a:xfrm>
            <a:prstGeom prst="straightConnector1">
              <a:avLst/>
            </a:prstGeom>
            <a:noFill/>
            <a:ln cap="flat" cmpd="sng" w="9525">
              <a:solidFill>
                <a:srgbClr val="F2F2F2"/>
              </a:solidFill>
              <a:prstDash val="solid"/>
              <a:round/>
              <a:headEnd len="sm" w="sm" type="none"/>
              <a:tailEnd len="sm" w="sm" type="none"/>
            </a:ln>
          </p:spPr>
        </p:cxnSp>
        <p:sp>
          <p:nvSpPr>
            <p:cNvPr id="771" name="Google Shape;771;p71"/>
            <p:cNvSpPr/>
            <p:nvPr/>
          </p:nvSpPr>
          <p:spPr>
            <a:xfrm>
              <a:off x="1093942" y="707190"/>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72" name="Google Shape;772;p71"/>
          <p:cNvGrpSpPr/>
          <p:nvPr/>
        </p:nvGrpSpPr>
        <p:grpSpPr>
          <a:xfrm rot="10800000">
            <a:off x="5510981" y="2251723"/>
            <a:ext cx="81000" cy="474439"/>
            <a:chOff x="1093942" y="825728"/>
            <a:chExt cx="81000" cy="474439"/>
          </a:xfrm>
        </p:grpSpPr>
        <p:cxnSp>
          <p:nvCxnSpPr>
            <p:cNvPr id="773" name="Google Shape;773;p71"/>
            <p:cNvCxnSpPr>
              <a:stCxn id="688" idx="4"/>
              <a:endCxn id="774" idx="4"/>
            </p:cNvCxnSpPr>
            <p:nvPr/>
          </p:nvCxnSpPr>
          <p:spPr>
            <a:xfrm flipH="1" rot="10800000">
              <a:off x="1130264" y="908067"/>
              <a:ext cx="4200" cy="392100"/>
            </a:xfrm>
            <a:prstGeom prst="straightConnector1">
              <a:avLst/>
            </a:prstGeom>
            <a:noFill/>
            <a:ln cap="flat" cmpd="sng" w="9525">
              <a:solidFill>
                <a:srgbClr val="F2F2F2"/>
              </a:solidFill>
              <a:prstDash val="solid"/>
              <a:round/>
              <a:headEnd len="sm" w="sm" type="none"/>
              <a:tailEnd len="sm" w="sm" type="none"/>
            </a:ln>
          </p:spPr>
        </p:cxnSp>
        <p:sp>
          <p:nvSpPr>
            <p:cNvPr id="774" name="Google Shape;774;p71"/>
            <p:cNvSpPr/>
            <p:nvPr/>
          </p:nvSpPr>
          <p:spPr>
            <a:xfrm>
              <a:off x="1093942" y="825728"/>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75" name="Google Shape;775;p71"/>
          <p:cNvGrpSpPr/>
          <p:nvPr/>
        </p:nvGrpSpPr>
        <p:grpSpPr>
          <a:xfrm rot="10800000">
            <a:off x="4257840" y="2255992"/>
            <a:ext cx="81000" cy="561972"/>
            <a:chOff x="992340" y="782598"/>
            <a:chExt cx="81000" cy="561972"/>
          </a:xfrm>
        </p:grpSpPr>
        <p:cxnSp>
          <p:nvCxnSpPr>
            <p:cNvPr id="776" name="Google Shape;776;p71"/>
            <p:cNvCxnSpPr>
              <a:stCxn id="689" idx="4"/>
              <a:endCxn id="777" idx="4"/>
            </p:cNvCxnSpPr>
            <p:nvPr/>
          </p:nvCxnSpPr>
          <p:spPr>
            <a:xfrm rot="10800000">
              <a:off x="1032837" y="864870"/>
              <a:ext cx="1200" cy="479700"/>
            </a:xfrm>
            <a:prstGeom prst="straightConnector1">
              <a:avLst/>
            </a:prstGeom>
            <a:noFill/>
            <a:ln cap="flat" cmpd="sng" w="9525">
              <a:solidFill>
                <a:srgbClr val="F2F2F2"/>
              </a:solidFill>
              <a:prstDash val="solid"/>
              <a:round/>
              <a:headEnd len="sm" w="sm" type="none"/>
              <a:tailEnd len="sm" w="sm" type="none"/>
            </a:ln>
          </p:spPr>
        </p:cxnSp>
        <p:sp>
          <p:nvSpPr>
            <p:cNvPr id="777" name="Google Shape;777;p71"/>
            <p:cNvSpPr/>
            <p:nvPr/>
          </p:nvSpPr>
          <p:spPr>
            <a:xfrm>
              <a:off x="992340" y="782598"/>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78" name="Google Shape;778;p71"/>
          <p:cNvGrpSpPr/>
          <p:nvPr/>
        </p:nvGrpSpPr>
        <p:grpSpPr>
          <a:xfrm rot="10800000">
            <a:off x="2327073" y="2252877"/>
            <a:ext cx="81000" cy="478572"/>
            <a:chOff x="992340" y="855919"/>
            <a:chExt cx="81000" cy="478572"/>
          </a:xfrm>
        </p:grpSpPr>
        <p:cxnSp>
          <p:nvCxnSpPr>
            <p:cNvPr id="779" name="Google Shape;779;p71"/>
            <p:cNvCxnSpPr>
              <a:stCxn id="691" idx="4"/>
              <a:endCxn id="780" idx="4"/>
            </p:cNvCxnSpPr>
            <p:nvPr/>
          </p:nvCxnSpPr>
          <p:spPr>
            <a:xfrm rot="10800000">
              <a:off x="1032715" y="938191"/>
              <a:ext cx="3300" cy="396300"/>
            </a:xfrm>
            <a:prstGeom prst="straightConnector1">
              <a:avLst/>
            </a:prstGeom>
            <a:noFill/>
            <a:ln cap="flat" cmpd="sng" w="9525">
              <a:solidFill>
                <a:srgbClr val="F2F2F2"/>
              </a:solidFill>
              <a:prstDash val="solid"/>
              <a:round/>
              <a:headEnd len="sm" w="sm" type="none"/>
              <a:tailEnd len="sm" w="sm" type="none"/>
            </a:ln>
          </p:spPr>
        </p:cxnSp>
        <p:sp>
          <p:nvSpPr>
            <p:cNvPr id="780" name="Google Shape;780;p71"/>
            <p:cNvSpPr/>
            <p:nvPr/>
          </p:nvSpPr>
          <p:spPr>
            <a:xfrm>
              <a:off x="992340" y="855919"/>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81" name="Google Shape;781;p71"/>
          <p:cNvGrpSpPr/>
          <p:nvPr/>
        </p:nvGrpSpPr>
        <p:grpSpPr>
          <a:xfrm rot="-5400000">
            <a:off x="727123" y="1991456"/>
            <a:ext cx="81000" cy="865180"/>
            <a:chOff x="992340" y="515194"/>
            <a:chExt cx="81000" cy="865180"/>
          </a:xfrm>
        </p:grpSpPr>
        <p:cxnSp>
          <p:nvCxnSpPr>
            <p:cNvPr id="782" name="Google Shape;782;p71"/>
            <p:cNvCxnSpPr>
              <a:stCxn id="692" idx="2"/>
              <a:endCxn id="783" idx="4"/>
            </p:cNvCxnSpPr>
            <p:nvPr/>
          </p:nvCxnSpPr>
          <p:spPr>
            <a:xfrm rot="-5400000">
              <a:off x="621398" y="969074"/>
              <a:ext cx="783000" cy="39600"/>
            </a:xfrm>
            <a:prstGeom prst="straightConnector1">
              <a:avLst/>
            </a:prstGeom>
            <a:noFill/>
            <a:ln cap="flat" cmpd="sng" w="9525">
              <a:solidFill>
                <a:srgbClr val="F2F2F2"/>
              </a:solidFill>
              <a:prstDash val="solid"/>
              <a:round/>
              <a:headEnd len="sm" w="sm" type="none"/>
              <a:tailEnd len="sm" w="sm" type="none"/>
            </a:ln>
          </p:spPr>
        </p:cxnSp>
        <p:sp>
          <p:nvSpPr>
            <p:cNvPr id="783" name="Google Shape;783;p71"/>
            <p:cNvSpPr/>
            <p:nvPr/>
          </p:nvSpPr>
          <p:spPr>
            <a:xfrm>
              <a:off x="992340" y="515194"/>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84" name="Google Shape;784;p71"/>
          <p:cNvGrpSpPr/>
          <p:nvPr/>
        </p:nvGrpSpPr>
        <p:grpSpPr>
          <a:xfrm rot="10800000">
            <a:off x="1561444" y="3553734"/>
            <a:ext cx="81000" cy="651169"/>
            <a:chOff x="992340" y="648887"/>
            <a:chExt cx="81000" cy="651169"/>
          </a:xfrm>
        </p:grpSpPr>
        <p:cxnSp>
          <p:nvCxnSpPr>
            <p:cNvPr id="785" name="Google Shape;785;p71"/>
            <p:cNvCxnSpPr>
              <a:stCxn id="693" idx="4"/>
              <a:endCxn id="786" idx="4"/>
            </p:cNvCxnSpPr>
            <p:nvPr/>
          </p:nvCxnSpPr>
          <p:spPr>
            <a:xfrm rot="10800000">
              <a:off x="1032840" y="730956"/>
              <a:ext cx="0" cy="569100"/>
            </a:xfrm>
            <a:prstGeom prst="straightConnector1">
              <a:avLst/>
            </a:prstGeom>
            <a:noFill/>
            <a:ln cap="flat" cmpd="sng" w="9525">
              <a:solidFill>
                <a:srgbClr val="F2F2F2"/>
              </a:solidFill>
              <a:prstDash val="solid"/>
              <a:round/>
              <a:headEnd len="sm" w="sm" type="none"/>
              <a:tailEnd len="sm" w="sm" type="none"/>
            </a:ln>
          </p:spPr>
        </p:cxnSp>
        <p:sp>
          <p:nvSpPr>
            <p:cNvPr id="786" name="Google Shape;786;p71"/>
            <p:cNvSpPr/>
            <p:nvPr/>
          </p:nvSpPr>
          <p:spPr>
            <a:xfrm>
              <a:off x="992340" y="648887"/>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87" name="Google Shape;787;p71"/>
          <p:cNvGrpSpPr/>
          <p:nvPr/>
        </p:nvGrpSpPr>
        <p:grpSpPr>
          <a:xfrm rot="10800000">
            <a:off x="2851812" y="3564533"/>
            <a:ext cx="81000" cy="619128"/>
            <a:chOff x="992340" y="700643"/>
            <a:chExt cx="81000" cy="619128"/>
          </a:xfrm>
        </p:grpSpPr>
        <p:cxnSp>
          <p:nvCxnSpPr>
            <p:cNvPr id="788" name="Google Shape;788;p71"/>
            <p:cNvCxnSpPr>
              <a:stCxn id="694" idx="4"/>
              <a:endCxn id="789" idx="4"/>
            </p:cNvCxnSpPr>
            <p:nvPr/>
          </p:nvCxnSpPr>
          <p:spPr>
            <a:xfrm rot="10800000">
              <a:off x="1032840" y="782771"/>
              <a:ext cx="0" cy="537000"/>
            </a:xfrm>
            <a:prstGeom prst="straightConnector1">
              <a:avLst/>
            </a:prstGeom>
            <a:noFill/>
            <a:ln cap="flat" cmpd="sng" w="9525">
              <a:solidFill>
                <a:srgbClr val="F2F2F2"/>
              </a:solidFill>
              <a:prstDash val="solid"/>
              <a:round/>
              <a:headEnd len="sm" w="sm" type="none"/>
              <a:tailEnd len="sm" w="sm" type="none"/>
            </a:ln>
          </p:spPr>
        </p:cxnSp>
        <p:sp>
          <p:nvSpPr>
            <p:cNvPr id="789" name="Google Shape;789;p71"/>
            <p:cNvSpPr/>
            <p:nvPr/>
          </p:nvSpPr>
          <p:spPr>
            <a:xfrm>
              <a:off x="992340" y="700643"/>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90" name="Google Shape;790;p71"/>
          <p:cNvGrpSpPr/>
          <p:nvPr/>
        </p:nvGrpSpPr>
        <p:grpSpPr>
          <a:xfrm rot="10800000">
            <a:off x="3866712" y="3574016"/>
            <a:ext cx="81000" cy="631201"/>
            <a:chOff x="992340" y="700643"/>
            <a:chExt cx="81000" cy="631201"/>
          </a:xfrm>
        </p:grpSpPr>
        <p:cxnSp>
          <p:nvCxnSpPr>
            <p:cNvPr id="791" name="Google Shape;791;p71"/>
            <p:cNvCxnSpPr>
              <a:stCxn id="695" idx="4"/>
              <a:endCxn id="792" idx="4"/>
            </p:cNvCxnSpPr>
            <p:nvPr/>
          </p:nvCxnSpPr>
          <p:spPr>
            <a:xfrm rot="10800000">
              <a:off x="1032743" y="782844"/>
              <a:ext cx="3000" cy="549000"/>
            </a:xfrm>
            <a:prstGeom prst="straightConnector1">
              <a:avLst/>
            </a:prstGeom>
            <a:noFill/>
            <a:ln cap="flat" cmpd="sng" w="9525">
              <a:solidFill>
                <a:srgbClr val="F2F2F2"/>
              </a:solidFill>
              <a:prstDash val="solid"/>
              <a:round/>
              <a:headEnd len="sm" w="sm" type="none"/>
              <a:tailEnd len="sm" w="sm" type="none"/>
            </a:ln>
          </p:spPr>
        </p:cxnSp>
        <p:sp>
          <p:nvSpPr>
            <p:cNvPr id="792" name="Google Shape;792;p71"/>
            <p:cNvSpPr/>
            <p:nvPr/>
          </p:nvSpPr>
          <p:spPr>
            <a:xfrm>
              <a:off x="992340" y="700643"/>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793" name="Google Shape;793;p71"/>
          <p:cNvGrpSpPr/>
          <p:nvPr/>
        </p:nvGrpSpPr>
        <p:grpSpPr>
          <a:xfrm rot="10800000">
            <a:off x="5416815" y="4004273"/>
            <a:ext cx="81000" cy="711726"/>
            <a:chOff x="992340" y="700643"/>
            <a:chExt cx="81000" cy="711726"/>
          </a:xfrm>
        </p:grpSpPr>
        <p:cxnSp>
          <p:nvCxnSpPr>
            <p:cNvPr id="794" name="Google Shape;794;p71"/>
            <p:cNvCxnSpPr>
              <a:stCxn id="722" idx="4"/>
              <a:endCxn id="795" idx="4"/>
            </p:cNvCxnSpPr>
            <p:nvPr/>
          </p:nvCxnSpPr>
          <p:spPr>
            <a:xfrm flipH="1" rot="10800000">
              <a:off x="1028301" y="782969"/>
              <a:ext cx="4500" cy="629400"/>
            </a:xfrm>
            <a:prstGeom prst="straightConnector1">
              <a:avLst/>
            </a:prstGeom>
            <a:noFill/>
            <a:ln cap="flat" cmpd="sng" w="9525">
              <a:solidFill>
                <a:srgbClr val="F2F2F2"/>
              </a:solidFill>
              <a:prstDash val="solid"/>
              <a:round/>
              <a:headEnd len="sm" w="sm" type="none"/>
              <a:tailEnd len="sm" w="sm" type="none"/>
            </a:ln>
          </p:spPr>
        </p:cxnSp>
        <p:sp>
          <p:nvSpPr>
            <p:cNvPr id="795" name="Google Shape;795;p71"/>
            <p:cNvSpPr/>
            <p:nvPr/>
          </p:nvSpPr>
          <p:spPr>
            <a:xfrm>
              <a:off x="992340" y="700643"/>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sp>
        <p:nvSpPr>
          <p:cNvPr id="796" name="Google Shape;796;p71"/>
          <p:cNvSpPr/>
          <p:nvPr/>
        </p:nvSpPr>
        <p:spPr>
          <a:xfrm>
            <a:off x="6169835" y="1362542"/>
            <a:ext cx="927300"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077C8"/>
                </a:solidFill>
                <a:latin typeface="Lato"/>
                <a:ea typeface="Lato"/>
                <a:cs typeface="Lato"/>
                <a:sym typeface="Lato"/>
              </a:rPr>
              <a:t>CREATED</a:t>
            </a:r>
            <a:endParaRPr b="1" i="0" sz="1100" u="none" cap="none" strike="noStrike">
              <a:solidFill>
                <a:srgbClr val="0077C8"/>
              </a:solidFill>
              <a:latin typeface="Lato"/>
              <a:ea typeface="Lato"/>
              <a:cs typeface="Lato"/>
              <a:sym typeface="Lato"/>
            </a:endParaRPr>
          </a:p>
        </p:txBody>
      </p:sp>
      <p:sp>
        <p:nvSpPr>
          <p:cNvPr id="797" name="Google Shape;797;p71"/>
          <p:cNvSpPr/>
          <p:nvPr/>
        </p:nvSpPr>
        <p:spPr>
          <a:xfrm>
            <a:off x="7457602" y="1365747"/>
            <a:ext cx="861900"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077C8"/>
                </a:solidFill>
                <a:latin typeface="Lato"/>
                <a:ea typeface="Lato"/>
                <a:cs typeface="Lato"/>
                <a:sym typeface="Lato"/>
              </a:rPr>
              <a:t>BOOKED</a:t>
            </a:r>
            <a:endParaRPr b="1" i="0" sz="1100" u="none" cap="none" strike="noStrike">
              <a:solidFill>
                <a:srgbClr val="0077C8"/>
              </a:solidFill>
              <a:latin typeface="Lato"/>
              <a:ea typeface="Lato"/>
              <a:cs typeface="Lato"/>
              <a:sym typeface="Lato"/>
            </a:endParaRPr>
          </a:p>
        </p:txBody>
      </p:sp>
      <p:sp>
        <p:nvSpPr>
          <p:cNvPr id="798" name="Google Shape;798;p71"/>
          <p:cNvSpPr/>
          <p:nvPr/>
        </p:nvSpPr>
        <p:spPr>
          <a:xfrm>
            <a:off x="5193613" y="1746139"/>
            <a:ext cx="1127100" cy="2604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077C8"/>
                </a:solidFill>
                <a:latin typeface="Lato"/>
                <a:ea typeface="Lato"/>
                <a:cs typeface="Lato"/>
                <a:sym typeface="Lato"/>
              </a:rPr>
              <a:t>PICK &amp; PACK</a:t>
            </a:r>
            <a:endParaRPr b="1" i="0" sz="1100" u="none" cap="none" strike="noStrike">
              <a:solidFill>
                <a:srgbClr val="0077C8"/>
              </a:solidFill>
              <a:latin typeface="Lato"/>
              <a:ea typeface="Lato"/>
              <a:cs typeface="Lato"/>
              <a:sym typeface="Lato"/>
            </a:endParaRPr>
          </a:p>
        </p:txBody>
      </p:sp>
      <p:sp>
        <p:nvSpPr>
          <p:cNvPr id="799" name="Google Shape;799;p71"/>
          <p:cNvSpPr/>
          <p:nvPr/>
        </p:nvSpPr>
        <p:spPr>
          <a:xfrm>
            <a:off x="7455069" y="1746147"/>
            <a:ext cx="943500" cy="2604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AB40"/>
                </a:solidFill>
                <a:latin typeface="Lato"/>
                <a:ea typeface="Lato"/>
                <a:cs typeface="Lato"/>
                <a:sym typeface="Lato"/>
              </a:rPr>
              <a:t>CREATED</a:t>
            </a:r>
            <a:endParaRPr b="1" i="0" sz="1100" u="none" cap="none" strike="noStrike">
              <a:solidFill>
                <a:srgbClr val="FFAB40"/>
              </a:solidFill>
              <a:latin typeface="Lato"/>
              <a:ea typeface="Lato"/>
              <a:cs typeface="Lato"/>
              <a:sym typeface="Lato"/>
            </a:endParaRPr>
          </a:p>
        </p:txBody>
      </p:sp>
      <p:sp>
        <p:nvSpPr>
          <p:cNvPr id="800" name="Google Shape;800;p71"/>
          <p:cNvSpPr/>
          <p:nvPr/>
        </p:nvSpPr>
        <p:spPr>
          <a:xfrm>
            <a:off x="6409649" y="1746150"/>
            <a:ext cx="964500"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AB40"/>
                </a:solidFill>
                <a:latin typeface="Lato"/>
                <a:ea typeface="Lato"/>
                <a:cs typeface="Lato"/>
                <a:sym typeface="Lato"/>
              </a:rPr>
              <a:t>ASSIGNED</a:t>
            </a:r>
            <a:endParaRPr b="1" i="0" sz="1100" u="none" cap="none" strike="noStrike">
              <a:solidFill>
                <a:srgbClr val="FFAB40"/>
              </a:solidFill>
              <a:latin typeface="Lato"/>
              <a:ea typeface="Lato"/>
              <a:cs typeface="Lato"/>
              <a:sym typeface="Lato"/>
            </a:endParaRPr>
          </a:p>
        </p:txBody>
      </p:sp>
      <p:sp>
        <p:nvSpPr>
          <p:cNvPr id="801" name="Google Shape;801;p71"/>
          <p:cNvSpPr/>
          <p:nvPr/>
        </p:nvSpPr>
        <p:spPr>
          <a:xfrm>
            <a:off x="3836746" y="1743157"/>
            <a:ext cx="964500"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AB40"/>
                </a:solidFill>
                <a:latin typeface="Lato"/>
                <a:ea typeface="Lato"/>
                <a:cs typeface="Lato"/>
                <a:sym typeface="Lato"/>
              </a:rPr>
              <a:t>FULFILLED</a:t>
            </a:r>
            <a:endParaRPr b="1" i="0" sz="1100" u="none" cap="none" strike="noStrike">
              <a:solidFill>
                <a:srgbClr val="FFAB40"/>
              </a:solidFill>
              <a:latin typeface="Lato"/>
              <a:ea typeface="Lato"/>
              <a:cs typeface="Lato"/>
              <a:sym typeface="Lato"/>
            </a:endParaRPr>
          </a:p>
        </p:txBody>
      </p:sp>
      <p:sp>
        <p:nvSpPr>
          <p:cNvPr id="802" name="Google Shape;802;p71"/>
          <p:cNvSpPr txBox="1"/>
          <p:nvPr/>
        </p:nvSpPr>
        <p:spPr>
          <a:xfrm>
            <a:off x="4373450" y="2322600"/>
            <a:ext cx="12201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Store confirms Pick in ServicePoint</a:t>
            </a:r>
            <a:endParaRPr b="0" i="0" sz="800" u="none" cap="none" strike="noStrike">
              <a:solidFill>
                <a:srgbClr val="6B7279"/>
              </a:solidFill>
              <a:latin typeface="Lato Light"/>
              <a:ea typeface="Lato Light"/>
              <a:cs typeface="Lato Light"/>
              <a:sym typeface="Lato Light"/>
            </a:endParaRPr>
          </a:p>
        </p:txBody>
      </p:sp>
      <p:sp>
        <p:nvSpPr>
          <p:cNvPr id="803" name="Google Shape;803;p71"/>
          <p:cNvSpPr txBox="1"/>
          <p:nvPr/>
        </p:nvSpPr>
        <p:spPr>
          <a:xfrm>
            <a:off x="1850600" y="1740442"/>
            <a:ext cx="1827600" cy="315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Store books carrier in Service Point</a:t>
            </a:r>
            <a:endParaRPr b="0" i="0" sz="1800" u="none" cap="none" strike="noStrike">
              <a:solidFill>
                <a:srgbClr val="000000"/>
              </a:solidFill>
              <a:latin typeface="Arial"/>
              <a:ea typeface="Arial"/>
              <a:cs typeface="Arial"/>
              <a:sym typeface="Arial"/>
            </a:endParaRPr>
          </a:p>
        </p:txBody>
      </p:sp>
      <p:sp>
        <p:nvSpPr>
          <p:cNvPr id="804" name="Google Shape;804;p71"/>
          <p:cNvSpPr/>
          <p:nvPr/>
        </p:nvSpPr>
        <p:spPr>
          <a:xfrm>
            <a:off x="53608" y="2079132"/>
            <a:ext cx="964500" cy="2685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E06666"/>
                </a:solidFill>
                <a:latin typeface="Lato"/>
                <a:ea typeface="Lato"/>
                <a:cs typeface="Lato"/>
                <a:sym typeface="Lato"/>
              </a:rPr>
              <a:t>CREATED</a:t>
            </a:r>
            <a:endParaRPr b="1" i="0" sz="1100" u="none" cap="none" strike="noStrike">
              <a:solidFill>
                <a:srgbClr val="E06666"/>
              </a:solidFill>
              <a:latin typeface="Lato"/>
              <a:ea typeface="Lato"/>
              <a:cs typeface="Lato"/>
              <a:sym typeface="Lato"/>
            </a:endParaRPr>
          </a:p>
        </p:txBody>
      </p:sp>
      <p:grpSp>
        <p:nvGrpSpPr>
          <p:cNvPr id="805" name="Google Shape;805;p71"/>
          <p:cNvGrpSpPr/>
          <p:nvPr/>
        </p:nvGrpSpPr>
        <p:grpSpPr>
          <a:xfrm>
            <a:off x="23701" y="3135325"/>
            <a:ext cx="1164509" cy="494430"/>
            <a:chOff x="23700" y="2906725"/>
            <a:chExt cx="1164509" cy="494430"/>
          </a:xfrm>
        </p:grpSpPr>
        <p:sp>
          <p:nvSpPr>
            <p:cNvPr id="806" name="Google Shape;806;p71"/>
            <p:cNvSpPr/>
            <p:nvPr/>
          </p:nvSpPr>
          <p:spPr>
            <a:xfrm>
              <a:off x="23700" y="2906725"/>
              <a:ext cx="1069800" cy="3990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E06666"/>
                  </a:solidFill>
                  <a:latin typeface="Lato"/>
                  <a:ea typeface="Lato"/>
                  <a:cs typeface="Lato"/>
                  <a:sym typeface="Lato"/>
                </a:rPr>
                <a:t>AWAITING COLLECTION</a:t>
              </a:r>
              <a:endParaRPr b="1" i="0" sz="1000" u="none" cap="none" strike="noStrike">
                <a:solidFill>
                  <a:srgbClr val="E06666"/>
                </a:solidFill>
                <a:latin typeface="Lato"/>
                <a:ea typeface="Lato"/>
                <a:cs typeface="Lato"/>
                <a:sym typeface="Lato"/>
              </a:endParaRPr>
            </a:p>
          </p:txBody>
        </p:sp>
        <p:sp>
          <p:nvSpPr>
            <p:cNvPr id="807" name="Google Shape;807;p71"/>
            <p:cNvSpPr/>
            <p:nvPr/>
          </p:nvSpPr>
          <p:spPr>
            <a:xfrm>
              <a:off x="61439" y="2954801"/>
              <a:ext cx="1069800" cy="3990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FFAB40"/>
                  </a:solidFill>
                  <a:latin typeface="Lato"/>
                  <a:ea typeface="Lato"/>
                  <a:cs typeface="Lato"/>
                  <a:sym typeface="Lato"/>
                </a:rPr>
                <a:t>AWAITING COLLECTION</a:t>
              </a:r>
              <a:endParaRPr b="1" i="0" sz="1000" u="none" cap="none" strike="noStrike">
                <a:solidFill>
                  <a:srgbClr val="FFAB40"/>
                </a:solidFill>
                <a:latin typeface="Lato"/>
                <a:ea typeface="Lato"/>
                <a:cs typeface="Lato"/>
                <a:sym typeface="Lato"/>
              </a:endParaRPr>
            </a:p>
          </p:txBody>
        </p:sp>
        <p:sp>
          <p:nvSpPr>
            <p:cNvPr id="808" name="Google Shape;808;p71"/>
            <p:cNvSpPr/>
            <p:nvPr/>
          </p:nvSpPr>
          <p:spPr>
            <a:xfrm>
              <a:off x="118409" y="3002155"/>
              <a:ext cx="1069800" cy="399000"/>
            </a:xfrm>
            <a:prstGeom prst="roundRect">
              <a:avLst>
                <a:gd fmla="val 16667" name="adj"/>
              </a:avLst>
            </a:prstGeom>
            <a:solidFill>
              <a:srgbClr val="EFEFEF"/>
            </a:solidFill>
            <a:ln cap="flat" cmpd="sng" w="19050">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77C8"/>
                  </a:solidFill>
                  <a:latin typeface="Lato"/>
                  <a:ea typeface="Lato"/>
                  <a:cs typeface="Lato"/>
                  <a:sym typeface="Lato"/>
                </a:rPr>
                <a:t>AWAITING COLLECTION</a:t>
              </a:r>
              <a:endParaRPr b="1" i="0" sz="1000" u="none" cap="none" strike="noStrike">
                <a:solidFill>
                  <a:srgbClr val="0077C8"/>
                </a:solidFill>
                <a:latin typeface="Lato"/>
                <a:ea typeface="Lato"/>
                <a:cs typeface="Lato"/>
                <a:sym typeface="Lato"/>
              </a:endParaRPr>
            </a:p>
          </p:txBody>
        </p:sp>
      </p:grpSp>
      <p:sp>
        <p:nvSpPr>
          <p:cNvPr id="809" name="Google Shape;809;p71"/>
          <p:cNvSpPr/>
          <p:nvPr/>
        </p:nvSpPr>
        <p:spPr>
          <a:xfrm>
            <a:off x="5563120" y="3394150"/>
            <a:ext cx="3359700" cy="268500"/>
          </a:xfrm>
          <a:prstGeom prst="homePlat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810" name="Google Shape;810;p71"/>
          <p:cNvSpPr/>
          <p:nvPr/>
        </p:nvSpPr>
        <p:spPr>
          <a:xfrm>
            <a:off x="7615800" y="3368850"/>
            <a:ext cx="299700"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811" name="Google Shape;811;p71"/>
          <p:cNvSpPr/>
          <p:nvPr/>
        </p:nvSpPr>
        <p:spPr>
          <a:xfrm>
            <a:off x="7993011" y="3393400"/>
            <a:ext cx="256800"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812" name="Google Shape;812;p71"/>
          <p:cNvSpPr/>
          <p:nvPr/>
        </p:nvSpPr>
        <p:spPr>
          <a:xfrm>
            <a:off x="3788824" y="3086025"/>
            <a:ext cx="1069800" cy="2685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E06666"/>
                </a:solidFill>
                <a:latin typeface="Lato"/>
                <a:ea typeface="Lato"/>
                <a:cs typeface="Lato"/>
                <a:sym typeface="Lato"/>
              </a:rPr>
              <a:t>COLLECTED</a:t>
            </a:r>
            <a:endParaRPr b="1" i="0" sz="1100" u="none" cap="none" strike="noStrike">
              <a:solidFill>
                <a:srgbClr val="E06666"/>
              </a:solidFill>
              <a:latin typeface="Lato"/>
              <a:ea typeface="Lato"/>
              <a:cs typeface="Lato"/>
              <a:sym typeface="Lato"/>
            </a:endParaRPr>
          </a:p>
        </p:txBody>
      </p:sp>
      <p:sp>
        <p:nvSpPr>
          <p:cNvPr id="813" name="Google Shape;813;p71"/>
          <p:cNvSpPr/>
          <p:nvPr/>
        </p:nvSpPr>
        <p:spPr>
          <a:xfrm>
            <a:off x="5259375" y="4767938"/>
            <a:ext cx="677700" cy="3099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0077C8"/>
                </a:solidFill>
                <a:latin typeface="Lato"/>
                <a:ea typeface="Lato"/>
                <a:cs typeface="Lato"/>
                <a:sym typeface="Lato"/>
              </a:rPr>
              <a:t>ORDER STATUS</a:t>
            </a:r>
            <a:endParaRPr b="1" i="0" sz="900" u="none" cap="none" strike="noStrike">
              <a:solidFill>
                <a:srgbClr val="0077C8"/>
              </a:solidFill>
              <a:latin typeface="Lato"/>
              <a:ea typeface="Lato"/>
              <a:cs typeface="Lato"/>
              <a:sym typeface="Lato"/>
            </a:endParaRPr>
          </a:p>
        </p:txBody>
      </p:sp>
      <p:sp>
        <p:nvSpPr>
          <p:cNvPr id="814" name="Google Shape;814;p71"/>
          <p:cNvSpPr/>
          <p:nvPr/>
        </p:nvSpPr>
        <p:spPr>
          <a:xfrm>
            <a:off x="5949873" y="4771028"/>
            <a:ext cx="957600" cy="3099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FFAB40"/>
                </a:solidFill>
                <a:latin typeface="Lato"/>
                <a:ea typeface="Lato"/>
                <a:cs typeface="Lato"/>
                <a:sym typeface="Lato"/>
              </a:rPr>
              <a:t>FULFILMENT STATUS</a:t>
            </a:r>
            <a:endParaRPr b="1" i="0" sz="900" u="none" cap="none" strike="noStrike">
              <a:solidFill>
                <a:srgbClr val="FFAB40"/>
              </a:solidFill>
              <a:latin typeface="Lato"/>
              <a:ea typeface="Lato"/>
              <a:cs typeface="Lato"/>
              <a:sym typeface="Lato"/>
            </a:endParaRPr>
          </a:p>
        </p:txBody>
      </p:sp>
      <p:sp>
        <p:nvSpPr>
          <p:cNvPr id="815" name="Google Shape;815;p71"/>
          <p:cNvSpPr/>
          <p:nvPr/>
        </p:nvSpPr>
        <p:spPr>
          <a:xfrm>
            <a:off x="6933054" y="4757400"/>
            <a:ext cx="726900" cy="3099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E06666"/>
                </a:solidFill>
                <a:latin typeface="Lato"/>
                <a:ea typeface="Lato"/>
                <a:cs typeface="Lato"/>
                <a:sym typeface="Lato"/>
              </a:rPr>
              <a:t>ARTICLE STATUS</a:t>
            </a:r>
            <a:endParaRPr b="1" i="0" sz="900" u="none" cap="none" strike="noStrike">
              <a:solidFill>
                <a:srgbClr val="E06666"/>
              </a:solidFill>
              <a:latin typeface="Lato"/>
              <a:ea typeface="Lato"/>
              <a:cs typeface="Lato"/>
              <a:sym typeface="Lato"/>
            </a:endParaRPr>
          </a:p>
        </p:txBody>
      </p:sp>
      <p:grpSp>
        <p:nvGrpSpPr>
          <p:cNvPr id="816" name="Google Shape;816;p71"/>
          <p:cNvGrpSpPr/>
          <p:nvPr/>
        </p:nvGrpSpPr>
        <p:grpSpPr>
          <a:xfrm>
            <a:off x="5662375" y="3311899"/>
            <a:ext cx="1024287" cy="368893"/>
            <a:chOff x="5662374" y="3311895"/>
            <a:chExt cx="1024287" cy="368893"/>
          </a:xfrm>
        </p:grpSpPr>
        <p:sp>
          <p:nvSpPr>
            <p:cNvPr id="817" name="Google Shape;817;p71"/>
            <p:cNvSpPr/>
            <p:nvPr/>
          </p:nvSpPr>
          <p:spPr>
            <a:xfrm>
              <a:off x="5662374" y="3311895"/>
              <a:ext cx="964500" cy="3153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FFAB40"/>
                  </a:solidFill>
                  <a:latin typeface="Lato"/>
                  <a:ea typeface="Lato"/>
                  <a:cs typeface="Lato"/>
                  <a:sym typeface="Lato"/>
                </a:rPr>
                <a:t>COMPLETE</a:t>
              </a:r>
              <a:endParaRPr b="1" i="0" sz="1000" u="none" cap="none" strike="noStrike">
                <a:solidFill>
                  <a:srgbClr val="FFAB40"/>
                </a:solidFill>
                <a:latin typeface="Lato"/>
                <a:ea typeface="Lato"/>
                <a:cs typeface="Lato"/>
                <a:sym typeface="Lato"/>
              </a:endParaRPr>
            </a:p>
          </p:txBody>
        </p:sp>
        <p:sp>
          <p:nvSpPr>
            <p:cNvPr id="818" name="Google Shape;818;p71"/>
            <p:cNvSpPr/>
            <p:nvPr/>
          </p:nvSpPr>
          <p:spPr>
            <a:xfrm>
              <a:off x="5722161" y="3365488"/>
              <a:ext cx="964500" cy="3153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77C8"/>
                  </a:solidFill>
                  <a:latin typeface="Lato"/>
                  <a:ea typeface="Lato"/>
                  <a:cs typeface="Lato"/>
                  <a:sym typeface="Lato"/>
                </a:rPr>
                <a:t>COMPLETE</a:t>
              </a:r>
              <a:endParaRPr b="1" i="0" sz="1000" u="none" cap="none" strike="noStrike">
                <a:solidFill>
                  <a:srgbClr val="0077C8"/>
                </a:solidFill>
                <a:latin typeface="Lato"/>
                <a:ea typeface="Lato"/>
                <a:cs typeface="Lato"/>
                <a:sym typeface="Lato"/>
              </a:endParaRPr>
            </a:p>
          </p:txBody>
        </p:sp>
      </p:grpSp>
      <p:sp>
        <p:nvSpPr>
          <p:cNvPr id="819" name="Google Shape;819;p71"/>
          <p:cNvSpPr txBox="1"/>
          <p:nvPr>
            <p:ph idx="12" type="sldNum"/>
          </p:nvPr>
        </p:nvSpPr>
        <p:spPr>
          <a:xfrm>
            <a:off x="8707877" y="4826050"/>
            <a:ext cx="397500" cy="2412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
        <p:nvSpPr>
          <p:cNvPr id="820" name="Google Shape;820;p71"/>
          <p:cNvSpPr/>
          <p:nvPr/>
        </p:nvSpPr>
        <p:spPr>
          <a:xfrm>
            <a:off x="5669654" y="2129597"/>
            <a:ext cx="1069800" cy="1647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800" u="none" cap="none" strike="noStrike">
              <a:solidFill>
                <a:srgbClr val="FFFFFF"/>
              </a:solidFill>
              <a:latin typeface="Lato Light"/>
              <a:ea typeface="Lato Light"/>
              <a:cs typeface="Lato Light"/>
              <a:sym typeface="Lato Light"/>
            </a:endParaRPr>
          </a:p>
        </p:txBody>
      </p:sp>
      <p:sp>
        <p:nvSpPr>
          <p:cNvPr id="821" name="Google Shape;821;p71"/>
          <p:cNvSpPr/>
          <p:nvPr/>
        </p:nvSpPr>
        <p:spPr>
          <a:xfrm>
            <a:off x="2468991" y="2129499"/>
            <a:ext cx="1069800" cy="1647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800" u="none" cap="none" strike="noStrike">
              <a:solidFill>
                <a:srgbClr val="FFFFFF"/>
              </a:solidFill>
              <a:latin typeface="Lato Light"/>
              <a:ea typeface="Lato Light"/>
              <a:cs typeface="Lato Light"/>
              <a:sym typeface="Lato Light"/>
            </a:endParaRPr>
          </a:p>
        </p:txBody>
      </p:sp>
      <p:sp>
        <p:nvSpPr>
          <p:cNvPr id="822" name="Google Shape;822;p71"/>
          <p:cNvSpPr/>
          <p:nvPr/>
        </p:nvSpPr>
        <p:spPr>
          <a:xfrm>
            <a:off x="6957292" y="3364260"/>
            <a:ext cx="437400"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823" name="Google Shape;823;p71"/>
          <p:cNvSpPr/>
          <p:nvPr/>
        </p:nvSpPr>
        <p:spPr>
          <a:xfrm>
            <a:off x="7082722" y="3610240"/>
            <a:ext cx="1904351" cy="979628"/>
          </a:xfrm>
          <a:prstGeom prst="rect">
            <a:avLst/>
          </a:prstGeom>
          <a:solidFill>
            <a:srgbClr val="622AFE"/>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Ship from Store </a:t>
            </a:r>
            <a:endParaRPr/>
          </a:p>
        </p:txBody>
      </p:sp>
      <p:sp>
        <p:nvSpPr>
          <p:cNvPr id="824" name="Google Shape;824;p71"/>
          <p:cNvSpPr/>
          <p:nvPr/>
        </p:nvSpPr>
        <p:spPr>
          <a:xfrm>
            <a:off x="4012007" y="3451166"/>
            <a:ext cx="1069800" cy="1647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800" u="none" cap="none" strike="noStrike">
              <a:solidFill>
                <a:srgbClr val="FFFFFF"/>
              </a:solidFill>
              <a:latin typeface="Lato Light"/>
              <a:ea typeface="Lato Light"/>
              <a:cs typeface="Lato Light"/>
              <a:sym typeface="Lato Light"/>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664"/>
                                        </p:tgtEl>
                                        <p:attrNameLst>
                                          <p:attrName>style.visibility</p:attrName>
                                        </p:attrNameLst>
                                      </p:cBhvr>
                                      <p:to>
                                        <p:strVal val="visible"/>
                                      </p:to>
                                    </p:set>
                                    <p:animEffect filter="fade" transition="in">
                                      <p:cBhvr>
                                        <p:cTn dur="1000"/>
                                        <p:tgtEl>
                                          <p:spTgt spid="664"/>
                                        </p:tgtEl>
                                      </p:cBhvr>
                                    </p:animEffect>
                                  </p:childTnLst>
                                </p:cTn>
                              </p:par>
                              <p:par>
                                <p:cTn fill="hold" nodeType="withEffect" presetClass="entr" presetID="10" presetSubtype="0">
                                  <p:stCondLst>
                                    <p:cond delay="0"/>
                                  </p:stCondLst>
                                  <p:childTnLst>
                                    <p:set>
                                      <p:cBhvr>
                                        <p:cTn dur="1" fill="hold">
                                          <p:stCondLst>
                                            <p:cond delay="0"/>
                                          </p:stCondLst>
                                        </p:cTn>
                                        <p:tgtEl>
                                          <p:spTgt spid="757"/>
                                        </p:tgtEl>
                                        <p:attrNameLst>
                                          <p:attrName>style.visibility</p:attrName>
                                        </p:attrNameLst>
                                      </p:cBhvr>
                                      <p:to>
                                        <p:strVal val="visible"/>
                                      </p:to>
                                    </p:set>
                                    <p:animEffect filter="fade" transition="in">
                                      <p:cBhvr>
                                        <p:cTn dur="1000"/>
                                        <p:tgtEl>
                                          <p:spTgt spid="757"/>
                                        </p:tgtEl>
                                      </p:cBhvr>
                                    </p:animEffect>
                                  </p:childTnLst>
                                </p:cTn>
                              </p:par>
                              <p:par>
                                <p:cTn fill="hold" nodeType="withEffect" presetClass="entr" presetID="10" presetSubtype="0">
                                  <p:stCondLst>
                                    <p:cond delay="0"/>
                                  </p:stCondLst>
                                  <p:childTnLst>
                                    <p:set>
                                      <p:cBhvr>
                                        <p:cTn dur="1" fill="hold">
                                          <p:stCondLst>
                                            <p:cond delay="0"/>
                                          </p:stCondLst>
                                        </p:cTn>
                                        <p:tgtEl>
                                          <p:spTgt spid="749"/>
                                        </p:tgtEl>
                                        <p:attrNameLst>
                                          <p:attrName>style.visibility</p:attrName>
                                        </p:attrNameLst>
                                      </p:cBhvr>
                                      <p:to>
                                        <p:strVal val="visible"/>
                                      </p:to>
                                    </p:set>
                                    <p:animEffect filter="fade" transition="in">
                                      <p:cBhvr>
                                        <p:cTn dur="1000"/>
                                        <p:tgtEl>
                                          <p:spTgt spid="7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5"/>
                                        </p:tgtEl>
                                        <p:attrNameLst>
                                          <p:attrName>style.visibility</p:attrName>
                                        </p:attrNameLst>
                                      </p:cBhvr>
                                      <p:to>
                                        <p:strVal val="visible"/>
                                      </p:to>
                                    </p:set>
                                    <p:animEffect filter="fade" transition="in">
                                      <p:cBhvr>
                                        <p:cTn dur="1000"/>
                                        <p:tgtEl>
                                          <p:spTgt spid="665"/>
                                        </p:tgtEl>
                                      </p:cBhvr>
                                    </p:animEffect>
                                  </p:childTnLst>
                                </p:cTn>
                              </p:par>
                              <p:par>
                                <p:cTn fill="hold" nodeType="withEffect" presetClass="entr" presetID="10" presetSubtype="0">
                                  <p:stCondLst>
                                    <p:cond delay="0"/>
                                  </p:stCondLst>
                                  <p:childTnLst>
                                    <p:set>
                                      <p:cBhvr>
                                        <p:cTn dur="1" fill="hold">
                                          <p:stCondLst>
                                            <p:cond delay="0"/>
                                          </p:stCondLst>
                                        </p:cTn>
                                        <p:tgtEl>
                                          <p:spTgt spid="666"/>
                                        </p:tgtEl>
                                        <p:attrNameLst>
                                          <p:attrName>style.visibility</p:attrName>
                                        </p:attrNameLst>
                                      </p:cBhvr>
                                      <p:to>
                                        <p:strVal val="visible"/>
                                      </p:to>
                                    </p:set>
                                    <p:animEffect filter="fade" transition="in">
                                      <p:cBhvr>
                                        <p:cTn dur="1000"/>
                                        <p:tgtEl>
                                          <p:spTgt spid="666"/>
                                        </p:tgtEl>
                                      </p:cBhvr>
                                    </p:animEffect>
                                  </p:childTnLst>
                                </p:cTn>
                              </p:par>
                              <p:par>
                                <p:cTn fill="hold" nodeType="withEffect" presetClass="entr" presetID="10" presetSubtype="0">
                                  <p:stCondLst>
                                    <p:cond delay="0"/>
                                  </p:stCondLst>
                                  <p:childTnLst>
                                    <p:set>
                                      <p:cBhvr>
                                        <p:cTn dur="1" fill="hold">
                                          <p:stCondLst>
                                            <p:cond delay="0"/>
                                          </p:stCondLst>
                                        </p:cTn>
                                        <p:tgtEl>
                                          <p:spTgt spid="719"/>
                                        </p:tgtEl>
                                        <p:attrNameLst>
                                          <p:attrName>style.visibility</p:attrName>
                                        </p:attrNameLst>
                                      </p:cBhvr>
                                      <p:to>
                                        <p:strVal val="visible"/>
                                      </p:to>
                                    </p:set>
                                    <p:animEffect filter="fade" transition="in">
                                      <p:cBhvr>
                                        <p:cTn dur="1000"/>
                                        <p:tgtEl>
                                          <p:spTgt spid="719"/>
                                        </p:tgtEl>
                                      </p:cBhvr>
                                    </p:animEffect>
                                  </p:childTnLst>
                                </p:cTn>
                              </p:par>
                              <p:par>
                                <p:cTn fill="hold" nodeType="withEffect" presetClass="entr" presetID="10" presetSubtype="0">
                                  <p:stCondLst>
                                    <p:cond delay="0"/>
                                  </p:stCondLst>
                                  <p:childTnLst>
                                    <p:set>
                                      <p:cBhvr>
                                        <p:cTn dur="1" fill="hold">
                                          <p:stCondLst>
                                            <p:cond delay="0"/>
                                          </p:stCondLst>
                                        </p:cTn>
                                        <p:tgtEl>
                                          <p:spTgt spid="796"/>
                                        </p:tgtEl>
                                        <p:attrNameLst>
                                          <p:attrName>style.visibility</p:attrName>
                                        </p:attrNameLst>
                                      </p:cBhvr>
                                      <p:to>
                                        <p:strVal val="visible"/>
                                      </p:to>
                                    </p:set>
                                    <p:animEffect filter="fade" transition="in">
                                      <p:cBhvr>
                                        <p:cTn dur="1000"/>
                                        <p:tgtEl>
                                          <p:spTgt spid="7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2"/>
                                        </p:tgtEl>
                                        <p:attrNameLst>
                                          <p:attrName>style.visibility</p:attrName>
                                        </p:attrNameLst>
                                      </p:cBhvr>
                                      <p:to>
                                        <p:strVal val="visible"/>
                                      </p:to>
                                    </p:set>
                                    <p:animEffect filter="fade" transition="in">
                                      <p:cBhvr>
                                        <p:cTn dur="1000"/>
                                        <p:tgtEl>
                                          <p:spTgt spid="672"/>
                                        </p:tgtEl>
                                      </p:cBhvr>
                                    </p:animEffect>
                                  </p:childTnLst>
                                </p:cTn>
                              </p:par>
                              <p:par>
                                <p:cTn fill="hold" nodeType="withEffect" presetClass="entr" presetID="10" presetSubtype="0">
                                  <p:stCondLst>
                                    <p:cond delay="0"/>
                                  </p:stCondLst>
                                  <p:childTnLst>
                                    <p:set>
                                      <p:cBhvr>
                                        <p:cTn dur="1" fill="hold">
                                          <p:stCondLst>
                                            <p:cond delay="0"/>
                                          </p:stCondLst>
                                        </p:cTn>
                                        <p:tgtEl>
                                          <p:spTgt spid="702"/>
                                        </p:tgtEl>
                                        <p:attrNameLst>
                                          <p:attrName>style.visibility</p:attrName>
                                        </p:attrNameLst>
                                      </p:cBhvr>
                                      <p:to>
                                        <p:strVal val="visible"/>
                                      </p:to>
                                    </p:set>
                                    <p:animEffect filter="fade" transition="in">
                                      <p:cBhvr>
                                        <p:cTn dur="1000"/>
                                        <p:tgtEl>
                                          <p:spTgt spid="702"/>
                                        </p:tgtEl>
                                      </p:cBhvr>
                                    </p:animEffect>
                                  </p:childTnLst>
                                </p:cTn>
                              </p:par>
                              <p:par>
                                <p:cTn fill="hold" nodeType="withEffect" presetClass="entr" presetID="10" presetSubtype="0">
                                  <p:stCondLst>
                                    <p:cond delay="0"/>
                                  </p:stCondLst>
                                  <p:childTnLst>
                                    <p:set>
                                      <p:cBhvr>
                                        <p:cTn dur="1" fill="hold">
                                          <p:stCondLst>
                                            <p:cond delay="0"/>
                                          </p:stCondLst>
                                        </p:cTn>
                                        <p:tgtEl>
                                          <p:spTgt spid="763"/>
                                        </p:tgtEl>
                                        <p:attrNameLst>
                                          <p:attrName>style.visibility</p:attrName>
                                        </p:attrNameLst>
                                      </p:cBhvr>
                                      <p:to>
                                        <p:strVal val="visible"/>
                                      </p:to>
                                    </p:set>
                                    <p:animEffect filter="fade" transition="in">
                                      <p:cBhvr>
                                        <p:cTn dur="1000"/>
                                        <p:tgtEl>
                                          <p:spTgt spid="763"/>
                                        </p:tgtEl>
                                      </p:cBhvr>
                                    </p:animEffect>
                                  </p:childTnLst>
                                </p:cTn>
                              </p:par>
                              <p:par>
                                <p:cTn fill="hold" nodeType="withEffect" presetClass="entr" presetID="10" presetSubtype="0">
                                  <p:stCondLst>
                                    <p:cond delay="0"/>
                                  </p:stCondLst>
                                  <p:childTnLst>
                                    <p:set>
                                      <p:cBhvr>
                                        <p:cTn dur="1" fill="hold">
                                          <p:stCondLst>
                                            <p:cond delay="0"/>
                                          </p:stCondLst>
                                        </p:cTn>
                                        <p:tgtEl>
                                          <p:spTgt spid="797"/>
                                        </p:tgtEl>
                                        <p:attrNameLst>
                                          <p:attrName>style.visibility</p:attrName>
                                        </p:attrNameLst>
                                      </p:cBhvr>
                                      <p:to>
                                        <p:strVal val="visible"/>
                                      </p:to>
                                    </p:set>
                                    <p:animEffect filter="fade" transition="in">
                                      <p:cBhvr>
                                        <p:cTn dur="1000"/>
                                        <p:tgtEl>
                                          <p:spTgt spid="7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7"/>
                                        </p:tgtEl>
                                        <p:attrNameLst>
                                          <p:attrName>style.visibility</p:attrName>
                                        </p:attrNameLst>
                                      </p:cBhvr>
                                      <p:to>
                                        <p:strVal val="visible"/>
                                      </p:to>
                                    </p:set>
                                    <p:animEffect filter="fade" transition="in">
                                      <p:cBhvr>
                                        <p:cTn dur="1000"/>
                                        <p:tgtEl>
                                          <p:spTgt spid="707"/>
                                        </p:tgtEl>
                                      </p:cBhvr>
                                    </p:animEffect>
                                  </p:childTnLst>
                                </p:cTn>
                              </p:par>
                              <p:par>
                                <p:cTn fill="hold" nodeType="withEffect" presetClass="entr" presetID="10" presetSubtype="0">
                                  <p:stCondLst>
                                    <p:cond delay="0"/>
                                  </p:stCondLst>
                                  <p:childTnLst>
                                    <p:set>
                                      <p:cBhvr>
                                        <p:cTn dur="1" fill="hold">
                                          <p:stCondLst>
                                            <p:cond delay="0"/>
                                          </p:stCondLst>
                                        </p:cTn>
                                        <p:tgtEl>
                                          <p:spTgt spid="745"/>
                                        </p:tgtEl>
                                        <p:attrNameLst>
                                          <p:attrName>style.visibility</p:attrName>
                                        </p:attrNameLst>
                                      </p:cBhvr>
                                      <p:to>
                                        <p:strVal val="visible"/>
                                      </p:to>
                                    </p:set>
                                    <p:animEffect filter="fade" transition="in">
                                      <p:cBhvr>
                                        <p:cTn dur="1000"/>
                                        <p:tgtEl>
                                          <p:spTgt spid="745"/>
                                        </p:tgtEl>
                                      </p:cBhvr>
                                    </p:animEffect>
                                  </p:childTnLst>
                                </p:cTn>
                              </p:par>
                              <p:par>
                                <p:cTn fill="hold" nodeType="withEffect" presetClass="entr" presetID="10" presetSubtype="0">
                                  <p:stCondLst>
                                    <p:cond delay="0"/>
                                  </p:stCondLst>
                                  <p:childTnLst>
                                    <p:set>
                                      <p:cBhvr>
                                        <p:cTn dur="1" fill="hold">
                                          <p:stCondLst>
                                            <p:cond delay="0"/>
                                          </p:stCondLst>
                                        </p:cTn>
                                        <p:tgtEl>
                                          <p:spTgt spid="747"/>
                                        </p:tgtEl>
                                        <p:attrNameLst>
                                          <p:attrName>style.visibility</p:attrName>
                                        </p:attrNameLst>
                                      </p:cBhvr>
                                      <p:to>
                                        <p:strVal val="visible"/>
                                      </p:to>
                                    </p:set>
                                    <p:animEffect filter="fade" transition="in">
                                      <p:cBhvr>
                                        <p:cTn dur="1000"/>
                                        <p:tgtEl>
                                          <p:spTgt spid="747"/>
                                        </p:tgtEl>
                                      </p:cBhvr>
                                    </p:animEffect>
                                  </p:childTnLst>
                                </p:cTn>
                              </p:par>
                              <p:par>
                                <p:cTn fill="hold" nodeType="withEffect" presetClass="entr" presetID="10" presetSubtype="0">
                                  <p:stCondLst>
                                    <p:cond delay="0"/>
                                  </p:stCondLst>
                                  <p:childTnLst>
                                    <p:set>
                                      <p:cBhvr>
                                        <p:cTn dur="1" fill="hold">
                                          <p:stCondLst>
                                            <p:cond delay="0"/>
                                          </p:stCondLst>
                                        </p:cTn>
                                        <p:tgtEl>
                                          <p:spTgt spid="748"/>
                                        </p:tgtEl>
                                        <p:attrNameLst>
                                          <p:attrName>style.visibility</p:attrName>
                                        </p:attrNameLst>
                                      </p:cBhvr>
                                      <p:to>
                                        <p:strVal val="visible"/>
                                      </p:to>
                                    </p:set>
                                    <p:animEffect filter="fade" transition="in">
                                      <p:cBhvr>
                                        <p:cTn dur="1000"/>
                                        <p:tgtEl>
                                          <p:spTgt spid="748"/>
                                        </p:tgtEl>
                                      </p:cBhvr>
                                    </p:animEffect>
                                  </p:childTnLst>
                                </p:cTn>
                              </p:par>
                              <p:par>
                                <p:cTn fill="hold" nodeType="withEffect" presetClass="entr" presetID="10" presetSubtype="0">
                                  <p:stCondLst>
                                    <p:cond delay="0"/>
                                  </p:stCondLst>
                                  <p:childTnLst>
                                    <p:set>
                                      <p:cBhvr>
                                        <p:cTn dur="1" fill="hold">
                                          <p:stCondLst>
                                            <p:cond delay="0"/>
                                          </p:stCondLst>
                                        </p:cTn>
                                        <p:tgtEl>
                                          <p:spTgt spid="766"/>
                                        </p:tgtEl>
                                        <p:attrNameLst>
                                          <p:attrName>style.visibility</p:attrName>
                                        </p:attrNameLst>
                                      </p:cBhvr>
                                      <p:to>
                                        <p:strVal val="visible"/>
                                      </p:to>
                                    </p:set>
                                    <p:animEffect filter="fade" transition="in">
                                      <p:cBhvr>
                                        <p:cTn dur="1000"/>
                                        <p:tgtEl>
                                          <p:spTgt spid="766"/>
                                        </p:tgtEl>
                                      </p:cBhvr>
                                    </p:animEffect>
                                  </p:childTnLst>
                                </p:cTn>
                              </p:par>
                              <p:par>
                                <p:cTn fill="hold" nodeType="withEffect" presetClass="entr" presetID="10" presetSubtype="0">
                                  <p:stCondLst>
                                    <p:cond delay="0"/>
                                  </p:stCondLst>
                                  <p:childTnLst>
                                    <p:set>
                                      <p:cBhvr>
                                        <p:cTn dur="1" fill="hold">
                                          <p:stCondLst>
                                            <p:cond delay="0"/>
                                          </p:stCondLst>
                                        </p:cTn>
                                        <p:tgtEl>
                                          <p:spTgt spid="799"/>
                                        </p:tgtEl>
                                        <p:attrNameLst>
                                          <p:attrName>style.visibility</p:attrName>
                                        </p:attrNameLst>
                                      </p:cBhvr>
                                      <p:to>
                                        <p:strVal val="visible"/>
                                      </p:to>
                                    </p:set>
                                    <p:animEffect filter="fade" transition="in">
                                      <p:cBhvr>
                                        <p:cTn dur="1000"/>
                                        <p:tgtEl>
                                          <p:spTgt spid="7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4"/>
                                        </p:tgtEl>
                                        <p:attrNameLst>
                                          <p:attrName>style.visibility</p:attrName>
                                        </p:attrNameLst>
                                      </p:cBhvr>
                                      <p:to>
                                        <p:strVal val="visible"/>
                                      </p:to>
                                    </p:set>
                                    <p:animEffect filter="fade" transition="in">
                                      <p:cBhvr>
                                        <p:cTn dur="1000"/>
                                        <p:tgtEl>
                                          <p:spTgt spid="674"/>
                                        </p:tgtEl>
                                      </p:cBhvr>
                                    </p:animEffect>
                                  </p:childTnLst>
                                </p:cTn>
                              </p:par>
                              <p:par>
                                <p:cTn fill="hold" nodeType="withEffect" presetClass="entr" presetID="10" presetSubtype="0">
                                  <p:stCondLst>
                                    <p:cond delay="0"/>
                                  </p:stCondLst>
                                  <p:childTnLst>
                                    <p:set>
                                      <p:cBhvr>
                                        <p:cTn dur="1" fill="hold">
                                          <p:stCondLst>
                                            <p:cond delay="0"/>
                                          </p:stCondLst>
                                        </p:cTn>
                                        <p:tgtEl>
                                          <p:spTgt spid="708"/>
                                        </p:tgtEl>
                                        <p:attrNameLst>
                                          <p:attrName>style.visibility</p:attrName>
                                        </p:attrNameLst>
                                      </p:cBhvr>
                                      <p:to>
                                        <p:strVal val="visible"/>
                                      </p:to>
                                    </p:set>
                                    <p:animEffect filter="fade" transition="in">
                                      <p:cBhvr>
                                        <p:cTn dur="1000"/>
                                        <p:tgtEl>
                                          <p:spTgt spid="708"/>
                                        </p:tgtEl>
                                      </p:cBhvr>
                                    </p:animEffect>
                                  </p:childTnLst>
                                </p:cTn>
                              </p:par>
                              <p:par>
                                <p:cTn fill="hold" nodeType="withEffect" presetClass="entr" presetID="10" presetSubtype="0">
                                  <p:stCondLst>
                                    <p:cond delay="0"/>
                                  </p:stCondLst>
                                  <p:childTnLst>
                                    <p:set>
                                      <p:cBhvr>
                                        <p:cTn dur="1" fill="hold">
                                          <p:stCondLst>
                                            <p:cond delay="0"/>
                                          </p:stCondLst>
                                        </p:cTn>
                                        <p:tgtEl>
                                          <p:spTgt spid="720"/>
                                        </p:tgtEl>
                                        <p:attrNameLst>
                                          <p:attrName>style.visibility</p:attrName>
                                        </p:attrNameLst>
                                      </p:cBhvr>
                                      <p:to>
                                        <p:strVal val="visible"/>
                                      </p:to>
                                    </p:set>
                                    <p:animEffect filter="fade" transition="in">
                                      <p:cBhvr>
                                        <p:cTn dur="1000"/>
                                        <p:tgtEl>
                                          <p:spTgt spid="720"/>
                                        </p:tgtEl>
                                      </p:cBhvr>
                                    </p:animEffect>
                                  </p:childTnLst>
                                </p:cTn>
                              </p:par>
                              <p:par>
                                <p:cTn fill="hold" nodeType="withEffect" presetClass="entr" presetID="10" presetSubtype="0">
                                  <p:stCondLst>
                                    <p:cond delay="0"/>
                                  </p:stCondLst>
                                  <p:childTnLst>
                                    <p:set>
                                      <p:cBhvr>
                                        <p:cTn dur="1" fill="hold">
                                          <p:stCondLst>
                                            <p:cond delay="0"/>
                                          </p:stCondLst>
                                        </p:cTn>
                                        <p:tgtEl>
                                          <p:spTgt spid="769"/>
                                        </p:tgtEl>
                                        <p:attrNameLst>
                                          <p:attrName>style.visibility</p:attrName>
                                        </p:attrNameLst>
                                      </p:cBhvr>
                                      <p:to>
                                        <p:strVal val="visible"/>
                                      </p:to>
                                    </p:set>
                                    <p:animEffect filter="fade" transition="in">
                                      <p:cBhvr>
                                        <p:cTn dur="1000"/>
                                        <p:tgtEl>
                                          <p:spTgt spid="769"/>
                                        </p:tgtEl>
                                      </p:cBhvr>
                                    </p:animEffect>
                                  </p:childTnLst>
                                </p:cTn>
                              </p:par>
                              <p:par>
                                <p:cTn fill="hold" nodeType="with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1000"/>
                                        <p:tgtEl>
                                          <p:spTgt spid="8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5"/>
                                        </p:tgtEl>
                                        <p:attrNameLst>
                                          <p:attrName>style.visibility</p:attrName>
                                        </p:attrNameLst>
                                      </p:cBhvr>
                                      <p:to>
                                        <p:strVal val="visible"/>
                                      </p:to>
                                    </p:set>
                                    <p:animEffect filter="fade" transition="in">
                                      <p:cBhvr>
                                        <p:cTn dur="1000"/>
                                        <p:tgtEl>
                                          <p:spTgt spid="675"/>
                                        </p:tgtEl>
                                      </p:cBhvr>
                                    </p:animEffect>
                                  </p:childTnLst>
                                </p:cTn>
                              </p:par>
                              <p:par>
                                <p:cTn fill="hold" nodeType="withEffect" presetClass="entr" presetID="10" presetSubtype="0">
                                  <p:stCondLst>
                                    <p:cond delay="0"/>
                                  </p:stCondLst>
                                  <p:childTnLst>
                                    <p:set>
                                      <p:cBhvr>
                                        <p:cTn dur="1" fill="hold">
                                          <p:stCondLst>
                                            <p:cond delay="0"/>
                                          </p:stCondLst>
                                        </p:cTn>
                                        <p:tgtEl>
                                          <p:spTgt spid="798"/>
                                        </p:tgtEl>
                                        <p:attrNameLst>
                                          <p:attrName>style.visibility</p:attrName>
                                        </p:attrNameLst>
                                      </p:cBhvr>
                                      <p:to>
                                        <p:strVal val="visible"/>
                                      </p:to>
                                    </p:set>
                                    <p:animEffect filter="fade" transition="in">
                                      <p:cBhvr>
                                        <p:cTn dur="1000"/>
                                        <p:tgtEl>
                                          <p:spTgt spid="798"/>
                                        </p:tgtEl>
                                      </p:cBhvr>
                                    </p:animEffect>
                                  </p:childTnLst>
                                </p:cTn>
                              </p:par>
                              <p:par>
                                <p:cTn fill="hold" nodeType="withEffect" presetClass="entr" presetID="10" presetSubtype="0">
                                  <p:stCondLst>
                                    <p:cond delay="0"/>
                                  </p:stCondLst>
                                  <p:childTnLst>
                                    <p:set>
                                      <p:cBhvr>
                                        <p:cTn dur="1" fill="hold">
                                          <p:stCondLst>
                                            <p:cond delay="0"/>
                                          </p:stCondLst>
                                        </p:cTn>
                                        <p:tgtEl>
                                          <p:spTgt spid="709"/>
                                        </p:tgtEl>
                                        <p:attrNameLst>
                                          <p:attrName>style.visibility</p:attrName>
                                        </p:attrNameLst>
                                      </p:cBhvr>
                                      <p:to>
                                        <p:strVal val="visible"/>
                                      </p:to>
                                    </p:set>
                                    <p:animEffect filter="fade" transition="in">
                                      <p:cBhvr>
                                        <p:cTn dur="1000"/>
                                        <p:tgtEl>
                                          <p:spTgt spid="709"/>
                                        </p:tgtEl>
                                      </p:cBhvr>
                                    </p:animEffect>
                                  </p:childTnLst>
                                </p:cTn>
                              </p:par>
                              <p:par>
                                <p:cTn fill="hold" nodeType="withEffect" presetClass="entr" presetID="10" presetSubtype="0">
                                  <p:stCondLst>
                                    <p:cond delay="0"/>
                                  </p:stCondLst>
                                  <p:childTnLst>
                                    <p:set>
                                      <p:cBhvr>
                                        <p:cTn dur="1" fill="hold">
                                          <p:stCondLst>
                                            <p:cond delay="0"/>
                                          </p:stCondLst>
                                        </p:cTn>
                                        <p:tgtEl>
                                          <p:spTgt spid="772"/>
                                        </p:tgtEl>
                                        <p:attrNameLst>
                                          <p:attrName>style.visibility</p:attrName>
                                        </p:attrNameLst>
                                      </p:cBhvr>
                                      <p:to>
                                        <p:strVal val="visible"/>
                                      </p:to>
                                    </p:set>
                                    <p:animEffect filter="fade" transition="in">
                                      <p:cBhvr>
                                        <p:cTn dur="1000"/>
                                        <p:tgtEl>
                                          <p:spTgt spid="772"/>
                                        </p:tgtEl>
                                      </p:cBhvr>
                                    </p:animEffect>
                                  </p:childTnLst>
                                </p:cTn>
                              </p:par>
                              <p:par>
                                <p:cTn fill="hold" nodeType="withEffect" presetClass="entr" presetID="10" presetSubtype="0">
                                  <p:stCondLst>
                                    <p:cond delay="0"/>
                                  </p:stCondLst>
                                  <p:childTnLst>
                                    <p:set>
                                      <p:cBhvr>
                                        <p:cTn dur="1" fill="hold">
                                          <p:stCondLst>
                                            <p:cond delay="0"/>
                                          </p:stCondLst>
                                        </p:cTn>
                                        <p:tgtEl>
                                          <p:spTgt spid="820"/>
                                        </p:tgtEl>
                                        <p:attrNameLst>
                                          <p:attrName>style.visibility</p:attrName>
                                        </p:attrNameLst>
                                      </p:cBhvr>
                                      <p:to>
                                        <p:strVal val="visible"/>
                                      </p:to>
                                    </p:set>
                                    <p:animEffect filter="fade" transition="in">
                                      <p:cBhvr>
                                        <p:cTn dur="1000"/>
                                        <p:tgtEl>
                                          <p:spTgt spid="8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5"/>
                                        </p:tgtEl>
                                        <p:attrNameLst>
                                          <p:attrName>style.visibility</p:attrName>
                                        </p:attrNameLst>
                                      </p:cBhvr>
                                      <p:to>
                                        <p:strVal val="visible"/>
                                      </p:to>
                                    </p:set>
                                    <p:animEffect filter="fade" transition="in">
                                      <p:cBhvr>
                                        <p:cTn dur="1000"/>
                                        <p:tgtEl>
                                          <p:spTgt spid="775"/>
                                        </p:tgtEl>
                                      </p:cBhvr>
                                    </p:animEffect>
                                  </p:childTnLst>
                                </p:cTn>
                              </p:par>
                              <p:par>
                                <p:cTn fill="hold" nodeType="withEffect" presetClass="entr" presetID="10" presetSubtype="0">
                                  <p:stCondLst>
                                    <p:cond delay="0"/>
                                  </p:stCondLst>
                                  <p:childTnLst>
                                    <p:set>
                                      <p:cBhvr>
                                        <p:cTn dur="1" fill="hold">
                                          <p:stCondLst>
                                            <p:cond delay="0"/>
                                          </p:stCondLst>
                                        </p:cTn>
                                        <p:tgtEl>
                                          <p:spTgt spid="802"/>
                                        </p:tgtEl>
                                        <p:attrNameLst>
                                          <p:attrName>style.visibility</p:attrName>
                                        </p:attrNameLst>
                                      </p:cBhvr>
                                      <p:to>
                                        <p:strVal val="visible"/>
                                      </p:to>
                                    </p:set>
                                    <p:animEffect filter="fade" transition="in">
                                      <p:cBhvr>
                                        <p:cTn dur="1000"/>
                                        <p:tgtEl>
                                          <p:spTgt spid="802"/>
                                        </p:tgtEl>
                                      </p:cBhvr>
                                    </p:animEffect>
                                  </p:childTnLst>
                                </p:cTn>
                              </p:par>
                              <p:par>
                                <p:cTn fill="hold" nodeType="withEffect" presetClass="entr" presetID="10" presetSubtype="0">
                                  <p:stCondLst>
                                    <p:cond delay="0"/>
                                  </p:stCondLst>
                                  <p:childTnLst>
                                    <p:set>
                                      <p:cBhvr>
                                        <p:cTn dur="1" fill="hold">
                                          <p:stCondLst>
                                            <p:cond delay="0"/>
                                          </p:stCondLst>
                                        </p:cTn>
                                        <p:tgtEl>
                                          <p:spTgt spid="718"/>
                                        </p:tgtEl>
                                        <p:attrNameLst>
                                          <p:attrName>style.visibility</p:attrName>
                                        </p:attrNameLst>
                                      </p:cBhvr>
                                      <p:to>
                                        <p:strVal val="visible"/>
                                      </p:to>
                                    </p:set>
                                    <p:animEffect filter="fade" transition="in">
                                      <p:cBhvr>
                                        <p:cTn dur="1000"/>
                                        <p:tgtEl>
                                          <p:spTgt spid="7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6"/>
                                        </p:tgtEl>
                                        <p:attrNameLst>
                                          <p:attrName>style.visibility</p:attrName>
                                        </p:attrNameLst>
                                      </p:cBhvr>
                                      <p:to>
                                        <p:strVal val="visible"/>
                                      </p:to>
                                    </p:set>
                                    <p:animEffect filter="fade" transition="in">
                                      <p:cBhvr>
                                        <p:cTn dur="1000"/>
                                        <p:tgtEl>
                                          <p:spTgt spid="676"/>
                                        </p:tgtEl>
                                      </p:cBhvr>
                                    </p:animEffect>
                                  </p:childTnLst>
                                </p:cTn>
                              </p:par>
                              <p:par>
                                <p:cTn fill="hold" nodeType="withEffect" presetClass="entr" presetID="10" presetSubtype="0">
                                  <p:stCondLst>
                                    <p:cond delay="0"/>
                                  </p:stCondLst>
                                  <p:childTnLst>
                                    <p:set>
                                      <p:cBhvr>
                                        <p:cTn dur="1" fill="hold">
                                          <p:stCondLst>
                                            <p:cond delay="0"/>
                                          </p:stCondLst>
                                        </p:cTn>
                                        <p:tgtEl>
                                          <p:spTgt spid="801"/>
                                        </p:tgtEl>
                                        <p:attrNameLst>
                                          <p:attrName>style.visibility</p:attrName>
                                        </p:attrNameLst>
                                      </p:cBhvr>
                                      <p:to>
                                        <p:strVal val="visible"/>
                                      </p:to>
                                    </p:set>
                                    <p:animEffect filter="fade" transition="in">
                                      <p:cBhvr>
                                        <p:cTn dur="1000"/>
                                        <p:tgtEl>
                                          <p:spTgt spid="801"/>
                                        </p:tgtEl>
                                      </p:cBhvr>
                                    </p:animEffect>
                                  </p:childTnLst>
                                </p:cTn>
                              </p:par>
                              <p:par>
                                <p:cTn fill="hold" nodeType="withEffect" presetClass="entr" presetID="10" presetSubtype="0">
                                  <p:stCondLst>
                                    <p:cond delay="0"/>
                                  </p:stCondLst>
                                  <p:childTnLst>
                                    <p:set>
                                      <p:cBhvr>
                                        <p:cTn dur="1" fill="hold">
                                          <p:stCondLst>
                                            <p:cond delay="0"/>
                                          </p:stCondLst>
                                        </p:cTn>
                                        <p:tgtEl>
                                          <p:spTgt spid="678"/>
                                        </p:tgtEl>
                                        <p:attrNameLst>
                                          <p:attrName>style.visibility</p:attrName>
                                        </p:attrNameLst>
                                      </p:cBhvr>
                                      <p:to>
                                        <p:strVal val="visible"/>
                                      </p:to>
                                    </p:set>
                                    <p:animEffect filter="fade" transition="in">
                                      <p:cBhvr>
                                        <p:cTn dur="1000"/>
                                        <p:tgtEl>
                                          <p:spTgt spid="678"/>
                                        </p:tgtEl>
                                      </p:cBhvr>
                                    </p:animEffect>
                                  </p:childTnLst>
                                </p:cTn>
                              </p:par>
                              <p:par>
                                <p:cTn fill="hold" nodeType="withEffect" presetClass="entr" presetID="10" presetSubtype="0">
                                  <p:stCondLst>
                                    <p:cond delay="0"/>
                                  </p:stCondLst>
                                  <p:childTnLst>
                                    <p:set>
                                      <p:cBhvr>
                                        <p:cTn dur="1" fill="hold">
                                          <p:stCondLst>
                                            <p:cond delay="0"/>
                                          </p:stCondLst>
                                        </p:cTn>
                                        <p:tgtEl>
                                          <p:spTgt spid="679"/>
                                        </p:tgtEl>
                                        <p:attrNameLst>
                                          <p:attrName>style.visibility</p:attrName>
                                        </p:attrNameLst>
                                      </p:cBhvr>
                                      <p:to>
                                        <p:strVal val="visible"/>
                                      </p:to>
                                    </p:set>
                                    <p:animEffect filter="fade" transition="in">
                                      <p:cBhvr>
                                        <p:cTn dur="1000"/>
                                        <p:tgtEl>
                                          <p:spTgt spid="679"/>
                                        </p:tgtEl>
                                      </p:cBhvr>
                                    </p:animEffect>
                                  </p:childTnLst>
                                </p:cTn>
                              </p:par>
                              <p:par>
                                <p:cTn fill="hold" nodeType="withEffect" presetClass="entr" presetID="10" presetSubtype="0">
                                  <p:stCondLst>
                                    <p:cond delay="0"/>
                                  </p:stCondLst>
                                  <p:childTnLst>
                                    <p:set>
                                      <p:cBhvr>
                                        <p:cTn dur="1" fill="hold">
                                          <p:stCondLst>
                                            <p:cond delay="0"/>
                                          </p:stCondLst>
                                        </p:cTn>
                                        <p:tgtEl>
                                          <p:spTgt spid="778"/>
                                        </p:tgtEl>
                                        <p:attrNameLst>
                                          <p:attrName>style.visibility</p:attrName>
                                        </p:attrNameLst>
                                      </p:cBhvr>
                                      <p:to>
                                        <p:strVal val="visible"/>
                                      </p:to>
                                    </p:set>
                                    <p:animEffect filter="fade" transition="in">
                                      <p:cBhvr>
                                        <p:cTn dur="1000"/>
                                        <p:tgtEl>
                                          <p:spTgt spid="778"/>
                                        </p:tgtEl>
                                      </p:cBhvr>
                                    </p:animEffect>
                                  </p:childTnLst>
                                </p:cTn>
                              </p:par>
                              <p:par>
                                <p:cTn fill="hold" nodeType="withEffect" presetClass="entr" presetID="10" presetSubtype="0">
                                  <p:stCondLst>
                                    <p:cond delay="0"/>
                                  </p:stCondLst>
                                  <p:childTnLst>
                                    <p:set>
                                      <p:cBhvr>
                                        <p:cTn dur="1" fill="hold">
                                          <p:stCondLst>
                                            <p:cond delay="0"/>
                                          </p:stCondLst>
                                        </p:cTn>
                                        <p:tgtEl>
                                          <p:spTgt spid="803"/>
                                        </p:tgtEl>
                                        <p:attrNameLst>
                                          <p:attrName>style.visibility</p:attrName>
                                        </p:attrNameLst>
                                      </p:cBhvr>
                                      <p:to>
                                        <p:strVal val="visible"/>
                                      </p:to>
                                    </p:set>
                                    <p:animEffect filter="fade" transition="in">
                                      <p:cBhvr>
                                        <p:cTn dur="1000"/>
                                        <p:tgtEl>
                                          <p:spTgt spid="803"/>
                                        </p:tgtEl>
                                      </p:cBhvr>
                                    </p:animEffect>
                                  </p:childTnLst>
                                </p:cTn>
                              </p:par>
                              <p:par>
                                <p:cTn fill="hold" nodeType="withEffect" presetClass="entr" presetID="10" presetSubtype="0">
                                  <p:stCondLst>
                                    <p:cond delay="0"/>
                                  </p:stCondLst>
                                  <p:childTnLst>
                                    <p:set>
                                      <p:cBhvr>
                                        <p:cTn dur="1" fill="hold">
                                          <p:stCondLst>
                                            <p:cond delay="0"/>
                                          </p:stCondLst>
                                        </p:cTn>
                                        <p:tgtEl>
                                          <p:spTgt spid="821"/>
                                        </p:tgtEl>
                                        <p:attrNameLst>
                                          <p:attrName>style.visibility</p:attrName>
                                        </p:attrNameLst>
                                      </p:cBhvr>
                                      <p:to>
                                        <p:strVal val="visible"/>
                                      </p:to>
                                    </p:set>
                                    <p:animEffect filter="fade" transition="in">
                                      <p:cBhvr>
                                        <p:cTn dur="1000"/>
                                        <p:tgtEl>
                                          <p:spTgt spid="8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2"/>
                                        </p:tgtEl>
                                        <p:attrNameLst>
                                          <p:attrName>style.visibility</p:attrName>
                                        </p:attrNameLst>
                                      </p:cBhvr>
                                      <p:to>
                                        <p:strVal val="visible"/>
                                      </p:to>
                                    </p:set>
                                    <p:animEffect filter="fade" transition="in">
                                      <p:cBhvr>
                                        <p:cTn dur="1000"/>
                                        <p:tgtEl>
                                          <p:spTgt spid="682"/>
                                        </p:tgtEl>
                                      </p:cBhvr>
                                    </p:animEffect>
                                  </p:childTnLst>
                                </p:cTn>
                              </p:par>
                              <p:par>
                                <p:cTn fill="hold" nodeType="withEffect" presetClass="entr" presetID="10" presetSubtype="0">
                                  <p:stCondLst>
                                    <p:cond delay="0"/>
                                  </p:stCondLst>
                                  <p:childTnLst>
                                    <p:set>
                                      <p:cBhvr>
                                        <p:cTn dur="1" fill="hold">
                                          <p:stCondLst>
                                            <p:cond delay="0"/>
                                          </p:stCondLst>
                                        </p:cTn>
                                        <p:tgtEl>
                                          <p:spTgt spid="703"/>
                                        </p:tgtEl>
                                        <p:attrNameLst>
                                          <p:attrName>style.visibility</p:attrName>
                                        </p:attrNameLst>
                                      </p:cBhvr>
                                      <p:to>
                                        <p:strVal val="visible"/>
                                      </p:to>
                                    </p:set>
                                    <p:animEffect filter="fade" transition="in">
                                      <p:cBhvr>
                                        <p:cTn dur="1000"/>
                                        <p:tgtEl>
                                          <p:spTgt spid="703"/>
                                        </p:tgtEl>
                                      </p:cBhvr>
                                    </p:animEffect>
                                  </p:childTnLst>
                                </p:cTn>
                              </p:par>
                              <p:par>
                                <p:cTn fill="hold" nodeType="withEffect" presetClass="entr" presetID="10" presetSubtype="0">
                                  <p:stCondLst>
                                    <p:cond delay="0"/>
                                  </p:stCondLst>
                                  <p:childTnLst>
                                    <p:set>
                                      <p:cBhvr>
                                        <p:cTn dur="1" fill="hold">
                                          <p:stCondLst>
                                            <p:cond delay="0"/>
                                          </p:stCondLst>
                                        </p:cTn>
                                        <p:tgtEl>
                                          <p:spTgt spid="781"/>
                                        </p:tgtEl>
                                        <p:attrNameLst>
                                          <p:attrName>style.visibility</p:attrName>
                                        </p:attrNameLst>
                                      </p:cBhvr>
                                      <p:to>
                                        <p:strVal val="visible"/>
                                      </p:to>
                                    </p:set>
                                    <p:animEffect filter="fade" transition="in">
                                      <p:cBhvr>
                                        <p:cTn dur="1000"/>
                                        <p:tgtEl>
                                          <p:spTgt spid="781"/>
                                        </p:tgtEl>
                                      </p:cBhvr>
                                    </p:animEffect>
                                  </p:childTnLst>
                                </p:cTn>
                              </p:par>
                              <p:par>
                                <p:cTn fill="hold" nodeType="withEffect" presetClass="entr" presetID="10" presetSubtype="0">
                                  <p:stCondLst>
                                    <p:cond delay="0"/>
                                  </p:stCondLst>
                                  <p:childTnLst>
                                    <p:set>
                                      <p:cBhvr>
                                        <p:cTn dur="1" fill="hold">
                                          <p:stCondLst>
                                            <p:cond delay="0"/>
                                          </p:stCondLst>
                                        </p:cTn>
                                        <p:tgtEl>
                                          <p:spTgt spid="804"/>
                                        </p:tgtEl>
                                        <p:attrNameLst>
                                          <p:attrName>style.visibility</p:attrName>
                                        </p:attrNameLst>
                                      </p:cBhvr>
                                      <p:to>
                                        <p:strVal val="visible"/>
                                      </p:to>
                                    </p:set>
                                    <p:animEffect filter="fade" transition="in">
                                      <p:cBhvr>
                                        <p:cTn dur="1000"/>
                                        <p:tgtEl>
                                          <p:spTgt spid="804"/>
                                        </p:tgtEl>
                                      </p:cBhvr>
                                    </p:animEffect>
                                  </p:childTnLst>
                                </p:cTn>
                              </p:par>
                              <p:par>
                                <p:cTn fill="hold" nodeType="withEffect" presetClass="entr" presetID="10" presetSubtype="0">
                                  <p:stCondLst>
                                    <p:cond delay="0"/>
                                  </p:stCondLst>
                                  <p:childTnLst>
                                    <p:set>
                                      <p:cBhvr>
                                        <p:cTn dur="1" fill="hold">
                                          <p:stCondLst>
                                            <p:cond delay="0"/>
                                          </p:stCondLst>
                                        </p:cTn>
                                        <p:tgtEl>
                                          <p:spTgt spid="683"/>
                                        </p:tgtEl>
                                        <p:attrNameLst>
                                          <p:attrName>style.visibility</p:attrName>
                                        </p:attrNameLst>
                                      </p:cBhvr>
                                      <p:to>
                                        <p:strVal val="visible"/>
                                      </p:to>
                                    </p:set>
                                    <p:animEffect filter="fade" transition="in">
                                      <p:cBhvr>
                                        <p:cTn dur="1000"/>
                                        <p:tgtEl>
                                          <p:spTgt spid="6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4"/>
                                        </p:tgtEl>
                                        <p:attrNameLst>
                                          <p:attrName>style.visibility</p:attrName>
                                        </p:attrNameLst>
                                      </p:cBhvr>
                                      <p:to>
                                        <p:strVal val="visible"/>
                                      </p:to>
                                    </p:set>
                                    <p:animEffect filter="fade" transition="in">
                                      <p:cBhvr>
                                        <p:cTn dur="1000"/>
                                        <p:tgtEl>
                                          <p:spTgt spid="684"/>
                                        </p:tgtEl>
                                      </p:cBhvr>
                                    </p:animEffect>
                                  </p:childTnLst>
                                </p:cTn>
                              </p:par>
                              <p:par>
                                <p:cTn fill="hold" nodeType="withEffect" presetClass="entr" presetID="10" presetSubtype="0">
                                  <p:stCondLst>
                                    <p:cond delay="0"/>
                                  </p:stCondLst>
                                  <p:childTnLst>
                                    <p:set>
                                      <p:cBhvr>
                                        <p:cTn dur="1" fill="hold">
                                          <p:stCondLst>
                                            <p:cond delay="0"/>
                                          </p:stCondLst>
                                        </p:cTn>
                                        <p:tgtEl>
                                          <p:spTgt spid="742"/>
                                        </p:tgtEl>
                                        <p:attrNameLst>
                                          <p:attrName>style.visibility</p:attrName>
                                        </p:attrNameLst>
                                      </p:cBhvr>
                                      <p:to>
                                        <p:strVal val="visible"/>
                                      </p:to>
                                    </p:set>
                                    <p:animEffect filter="fade" transition="in">
                                      <p:cBhvr>
                                        <p:cTn dur="1000"/>
                                        <p:tgtEl>
                                          <p:spTgt spid="742"/>
                                        </p:tgtEl>
                                      </p:cBhvr>
                                    </p:animEffect>
                                  </p:childTnLst>
                                </p:cTn>
                              </p:par>
                              <p:par>
                                <p:cTn fill="hold" nodeType="withEffect" presetClass="entr" presetID="10" presetSubtype="0">
                                  <p:stCondLst>
                                    <p:cond delay="0"/>
                                  </p:stCondLst>
                                  <p:childTnLst>
                                    <p:set>
                                      <p:cBhvr>
                                        <p:cTn dur="1" fill="hold">
                                          <p:stCondLst>
                                            <p:cond delay="0"/>
                                          </p:stCondLst>
                                        </p:cTn>
                                        <p:tgtEl>
                                          <p:spTgt spid="784"/>
                                        </p:tgtEl>
                                        <p:attrNameLst>
                                          <p:attrName>style.visibility</p:attrName>
                                        </p:attrNameLst>
                                      </p:cBhvr>
                                      <p:to>
                                        <p:strVal val="visible"/>
                                      </p:to>
                                    </p:set>
                                    <p:animEffect filter="fade" transition="in">
                                      <p:cBhvr>
                                        <p:cTn dur="1000"/>
                                        <p:tgtEl>
                                          <p:spTgt spid="784"/>
                                        </p:tgtEl>
                                      </p:cBhvr>
                                    </p:animEffect>
                                  </p:childTnLst>
                                </p:cTn>
                              </p:par>
                              <p:par>
                                <p:cTn fill="hold" nodeType="withEffect" presetClass="entr" presetID="10" presetSubtype="0">
                                  <p:stCondLst>
                                    <p:cond delay="0"/>
                                  </p:stCondLst>
                                  <p:childTnLst>
                                    <p:set>
                                      <p:cBhvr>
                                        <p:cTn dur="1" fill="hold">
                                          <p:stCondLst>
                                            <p:cond delay="0"/>
                                          </p:stCondLst>
                                        </p:cTn>
                                        <p:tgtEl>
                                          <p:spTgt spid="805"/>
                                        </p:tgtEl>
                                        <p:attrNameLst>
                                          <p:attrName>style.visibility</p:attrName>
                                        </p:attrNameLst>
                                      </p:cBhvr>
                                      <p:to>
                                        <p:strVal val="visible"/>
                                      </p:to>
                                    </p:set>
                                    <p:animEffect filter="fade" transition="in">
                                      <p:cBhvr>
                                        <p:cTn dur="1000"/>
                                        <p:tgtEl>
                                          <p:spTgt spid="8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1000"/>
                                        <p:tgtEl>
                                          <p:spTgt spid="787"/>
                                        </p:tgtEl>
                                      </p:cBhvr>
                                    </p:animEffect>
                                  </p:childTnLst>
                                </p:cTn>
                              </p:par>
                              <p:par>
                                <p:cTn fill="hold" nodeType="withEffect" presetClass="entr" presetID="10" presetSubtype="0">
                                  <p:stCondLst>
                                    <p:cond delay="0"/>
                                  </p:stCondLst>
                                  <p:childTnLst>
                                    <p:set>
                                      <p:cBhvr>
                                        <p:cTn dur="1" fill="hold">
                                          <p:stCondLst>
                                            <p:cond delay="0"/>
                                          </p:stCondLst>
                                        </p:cTn>
                                        <p:tgtEl>
                                          <p:spTgt spid="685"/>
                                        </p:tgtEl>
                                        <p:attrNameLst>
                                          <p:attrName>style.visibility</p:attrName>
                                        </p:attrNameLst>
                                      </p:cBhvr>
                                      <p:to>
                                        <p:strVal val="visible"/>
                                      </p:to>
                                    </p:set>
                                    <p:animEffect filter="fade" transition="in">
                                      <p:cBhvr>
                                        <p:cTn dur="1000"/>
                                        <p:tgtEl>
                                          <p:spTgt spid="6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6"/>
                                        </p:tgtEl>
                                        <p:attrNameLst>
                                          <p:attrName>style.visibility</p:attrName>
                                        </p:attrNameLst>
                                      </p:cBhvr>
                                      <p:to>
                                        <p:strVal val="visible"/>
                                      </p:to>
                                    </p:set>
                                    <p:animEffect filter="fade" transition="in">
                                      <p:cBhvr>
                                        <p:cTn dur="1000"/>
                                        <p:tgtEl>
                                          <p:spTgt spid="686"/>
                                        </p:tgtEl>
                                      </p:cBhvr>
                                    </p:animEffect>
                                  </p:childTnLst>
                                </p:cTn>
                              </p:par>
                              <p:par>
                                <p:cTn fill="hold" nodeType="withEffect" presetClass="entr" presetID="10" presetSubtype="0">
                                  <p:stCondLst>
                                    <p:cond delay="0"/>
                                  </p:stCondLst>
                                  <p:childTnLst>
                                    <p:set>
                                      <p:cBhvr>
                                        <p:cTn dur="1" fill="hold">
                                          <p:stCondLst>
                                            <p:cond delay="0"/>
                                          </p:stCondLst>
                                        </p:cTn>
                                        <p:tgtEl>
                                          <p:spTgt spid="698"/>
                                        </p:tgtEl>
                                        <p:attrNameLst>
                                          <p:attrName>style.visibility</p:attrName>
                                        </p:attrNameLst>
                                      </p:cBhvr>
                                      <p:to>
                                        <p:strVal val="visible"/>
                                      </p:to>
                                    </p:set>
                                    <p:animEffect filter="fade" transition="in">
                                      <p:cBhvr>
                                        <p:cTn dur="1000"/>
                                        <p:tgtEl>
                                          <p:spTgt spid="698"/>
                                        </p:tgtEl>
                                      </p:cBhvr>
                                    </p:animEffect>
                                  </p:childTnLst>
                                </p:cTn>
                              </p:par>
                              <p:par>
                                <p:cTn fill="hold" nodeType="withEffect" presetClass="entr" presetID="10" presetSubtype="0">
                                  <p:stCondLst>
                                    <p:cond delay="0"/>
                                  </p:stCondLst>
                                  <p:childTnLst>
                                    <p:set>
                                      <p:cBhvr>
                                        <p:cTn dur="1" fill="hold">
                                          <p:stCondLst>
                                            <p:cond delay="0"/>
                                          </p:stCondLst>
                                        </p:cTn>
                                        <p:tgtEl>
                                          <p:spTgt spid="790"/>
                                        </p:tgtEl>
                                        <p:attrNameLst>
                                          <p:attrName>style.visibility</p:attrName>
                                        </p:attrNameLst>
                                      </p:cBhvr>
                                      <p:to>
                                        <p:strVal val="visible"/>
                                      </p:to>
                                    </p:set>
                                    <p:animEffect filter="fade" transition="in">
                                      <p:cBhvr>
                                        <p:cTn dur="1000"/>
                                        <p:tgtEl>
                                          <p:spTgt spid="790"/>
                                        </p:tgtEl>
                                      </p:cBhvr>
                                    </p:animEffect>
                                  </p:childTnLst>
                                </p:cTn>
                              </p:par>
                              <p:par>
                                <p:cTn fill="hold" nodeType="withEffect" presetClass="entr" presetID="10" presetSubtype="0">
                                  <p:stCondLst>
                                    <p:cond delay="0"/>
                                  </p:stCondLst>
                                  <p:childTnLst>
                                    <p:set>
                                      <p:cBhvr>
                                        <p:cTn dur="1" fill="hold">
                                          <p:stCondLst>
                                            <p:cond delay="0"/>
                                          </p:stCondLst>
                                        </p:cTn>
                                        <p:tgtEl>
                                          <p:spTgt spid="677"/>
                                        </p:tgtEl>
                                        <p:attrNameLst>
                                          <p:attrName>style.visibility</p:attrName>
                                        </p:attrNameLst>
                                      </p:cBhvr>
                                      <p:to>
                                        <p:strVal val="visible"/>
                                      </p:to>
                                    </p:set>
                                    <p:animEffect filter="fade" transition="in">
                                      <p:cBhvr>
                                        <p:cTn dur="1000"/>
                                        <p:tgtEl>
                                          <p:spTgt spid="677"/>
                                        </p:tgtEl>
                                      </p:cBhvr>
                                    </p:animEffect>
                                  </p:childTnLst>
                                </p:cTn>
                              </p:par>
                              <p:par>
                                <p:cTn fill="hold" nodeType="withEffect" presetClass="entr" presetID="10" presetSubtype="0">
                                  <p:stCondLst>
                                    <p:cond delay="0"/>
                                  </p:stCondLst>
                                  <p:childTnLst>
                                    <p:set>
                                      <p:cBhvr>
                                        <p:cTn dur="1" fill="hold">
                                          <p:stCondLst>
                                            <p:cond delay="0"/>
                                          </p:stCondLst>
                                        </p:cTn>
                                        <p:tgtEl>
                                          <p:spTgt spid="812"/>
                                        </p:tgtEl>
                                        <p:attrNameLst>
                                          <p:attrName>style.visibility</p:attrName>
                                        </p:attrNameLst>
                                      </p:cBhvr>
                                      <p:to>
                                        <p:strVal val="visible"/>
                                      </p:to>
                                    </p:set>
                                    <p:animEffect filter="fade" transition="in">
                                      <p:cBhvr>
                                        <p:cTn dur="1000"/>
                                        <p:tgtEl>
                                          <p:spTgt spid="812"/>
                                        </p:tgtEl>
                                      </p:cBhvr>
                                    </p:animEffect>
                                  </p:childTnLst>
                                </p:cTn>
                              </p:par>
                              <p:par>
                                <p:cTn fill="hold" nodeType="withEffect" presetClass="entr" presetID="10" presetSubtype="0">
                                  <p:stCondLst>
                                    <p:cond delay="0"/>
                                  </p:stCondLst>
                                  <p:childTnLst>
                                    <p:set>
                                      <p:cBhvr>
                                        <p:cTn dur="1" fill="hold">
                                          <p:stCondLst>
                                            <p:cond delay="0"/>
                                          </p:stCondLst>
                                        </p:cTn>
                                        <p:tgtEl>
                                          <p:spTgt spid="824"/>
                                        </p:tgtEl>
                                        <p:attrNameLst>
                                          <p:attrName>style.visibility</p:attrName>
                                        </p:attrNameLst>
                                      </p:cBhvr>
                                      <p:to>
                                        <p:strVal val="visible"/>
                                      </p:to>
                                    </p:set>
                                    <p:animEffect filter="fade" transition="in">
                                      <p:cBhvr>
                                        <p:cTn dur="1000"/>
                                        <p:tgtEl>
                                          <p:spTgt spid="8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0"/>
                                        </p:tgtEl>
                                        <p:attrNameLst>
                                          <p:attrName>style.visibility</p:attrName>
                                        </p:attrNameLst>
                                      </p:cBhvr>
                                      <p:to>
                                        <p:strVal val="visible"/>
                                      </p:to>
                                    </p:set>
                                    <p:animEffect filter="fade" transition="in">
                                      <p:cBhvr>
                                        <p:cTn dur="1000"/>
                                        <p:tgtEl>
                                          <p:spTgt spid="690"/>
                                        </p:tgtEl>
                                      </p:cBhvr>
                                    </p:animEffect>
                                  </p:childTnLst>
                                </p:cTn>
                              </p:par>
                              <p:par>
                                <p:cTn fill="hold" nodeType="withEffect" presetClass="entr" presetID="10" presetSubtype="0">
                                  <p:stCondLst>
                                    <p:cond delay="0"/>
                                  </p:stCondLst>
                                  <p:childTnLst>
                                    <p:set>
                                      <p:cBhvr>
                                        <p:cTn dur="1" fill="hold">
                                          <p:stCondLst>
                                            <p:cond delay="0"/>
                                          </p:stCondLst>
                                        </p:cTn>
                                        <p:tgtEl>
                                          <p:spTgt spid="696"/>
                                        </p:tgtEl>
                                        <p:attrNameLst>
                                          <p:attrName>style.visibility</p:attrName>
                                        </p:attrNameLst>
                                      </p:cBhvr>
                                      <p:to>
                                        <p:strVal val="visible"/>
                                      </p:to>
                                    </p:set>
                                    <p:animEffect filter="fade" transition="in">
                                      <p:cBhvr>
                                        <p:cTn dur="1000"/>
                                        <p:tgtEl>
                                          <p:spTgt spid="696"/>
                                        </p:tgtEl>
                                      </p:cBhvr>
                                    </p:animEffect>
                                  </p:childTnLst>
                                </p:cTn>
                              </p:par>
                              <p:par>
                                <p:cTn fill="hold" nodeType="withEffect" presetClass="entr" presetID="10" presetSubtype="0">
                                  <p:stCondLst>
                                    <p:cond delay="0"/>
                                  </p:stCondLst>
                                  <p:childTnLst>
                                    <p:set>
                                      <p:cBhvr>
                                        <p:cTn dur="1" fill="hold">
                                          <p:stCondLst>
                                            <p:cond delay="0"/>
                                          </p:stCondLst>
                                        </p:cTn>
                                        <p:tgtEl>
                                          <p:spTgt spid="721"/>
                                        </p:tgtEl>
                                        <p:attrNameLst>
                                          <p:attrName>style.visibility</p:attrName>
                                        </p:attrNameLst>
                                      </p:cBhvr>
                                      <p:to>
                                        <p:strVal val="visible"/>
                                      </p:to>
                                    </p:set>
                                    <p:animEffect filter="fade" transition="in">
                                      <p:cBhvr>
                                        <p:cTn dur="1000"/>
                                        <p:tgtEl>
                                          <p:spTgt spid="721"/>
                                        </p:tgtEl>
                                      </p:cBhvr>
                                    </p:animEffect>
                                  </p:childTnLst>
                                </p:cTn>
                              </p:par>
                              <p:par>
                                <p:cTn fill="hold" nodeType="withEffect" presetClass="entr" presetID="10" presetSubtype="0">
                                  <p:stCondLst>
                                    <p:cond delay="0"/>
                                  </p:stCondLst>
                                  <p:childTnLst>
                                    <p:set>
                                      <p:cBhvr>
                                        <p:cTn dur="1" fill="hold">
                                          <p:stCondLst>
                                            <p:cond delay="0"/>
                                          </p:stCondLst>
                                        </p:cTn>
                                        <p:tgtEl>
                                          <p:spTgt spid="743"/>
                                        </p:tgtEl>
                                        <p:attrNameLst>
                                          <p:attrName>style.visibility</p:attrName>
                                        </p:attrNameLst>
                                      </p:cBhvr>
                                      <p:to>
                                        <p:strVal val="visible"/>
                                      </p:to>
                                    </p:set>
                                    <p:animEffect filter="fade" transition="in">
                                      <p:cBhvr>
                                        <p:cTn dur="1000"/>
                                        <p:tgtEl>
                                          <p:spTgt spid="743"/>
                                        </p:tgtEl>
                                      </p:cBhvr>
                                    </p:animEffect>
                                  </p:childTnLst>
                                </p:cTn>
                              </p:par>
                              <p:par>
                                <p:cTn fill="hold" nodeType="withEffect" presetClass="entr" presetID="10" presetSubtype="0">
                                  <p:stCondLst>
                                    <p:cond delay="0"/>
                                  </p:stCondLst>
                                  <p:childTnLst>
                                    <p:set>
                                      <p:cBhvr>
                                        <p:cTn dur="1" fill="hold">
                                          <p:stCondLst>
                                            <p:cond delay="0"/>
                                          </p:stCondLst>
                                        </p:cTn>
                                        <p:tgtEl>
                                          <p:spTgt spid="816"/>
                                        </p:tgtEl>
                                        <p:attrNameLst>
                                          <p:attrName>style.visibility</p:attrName>
                                        </p:attrNameLst>
                                      </p:cBhvr>
                                      <p:to>
                                        <p:strVal val="visible"/>
                                      </p:to>
                                    </p:set>
                                    <p:animEffect filter="fade" transition="in">
                                      <p:cBhvr>
                                        <p:cTn dur="1000"/>
                                        <p:tgtEl>
                                          <p:spTgt spid="8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8" name="Shape 828"/>
        <p:cNvGrpSpPr/>
        <p:nvPr/>
      </p:nvGrpSpPr>
      <p:grpSpPr>
        <a:xfrm>
          <a:off x="0" y="0"/>
          <a:ext cx="0" cy="0"/>
          <a:chOff x="0" y="0"/>
          <a:chExt cx="0" cy="0"/>
        </a:xfrm>
      </p:grpSpPr>
      <p:sp>
        <p:nvSpPr>
          <p:cNvPr id="829" name="Google Shape;829;p72"/>
          <p:cNvSpPr txBox="1"/>
          <p:nvPr/>
        </p:nvSpPr>
        <p:spPr>
          <a:xfrm>
            <a:off x="87996" y="45273"/>
            <a:ext cx="7043304"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Typical Order Fulfillment Flow – Ship from Store</a:t>
            </a:r>
            <a:endParaRPr b="0" i="0" sz="1050" u="none" cap="none" strike="noStrike">
              <a:solidFill>
                <a:srgbClr val="000000"/>
              </a:solidFill>
              <a:latin typeface="Arial"/>
              <a:ea typeface="Arial"/>
              <a:cs typeface="Arial"/>
              <a:sym typeface="Arial"/>
            </a:endParaRPr>
          </a:p>
        </p:txBody>
      </p:sp>
      <p:sp>
        <p:nvSpPr>
          <p:cNvPr id="830" name="Google Shape;830;p72"/>
          <p:cNvSpPr/>
          <p:nvPr/>
        </p:nvSpPr>
        <p:spPr>
          <a:xfrm>
            <a:off x="1605196" y="614823"/>
            <a:ext cx="1152673"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831" name="Google Shape;831;p72"/>
          <p:cNvSpPr/>
          <p:nvPr/>
        </p:nvSpPr>
        <p:spPr>
          <a:xfrm>
            <a:off x="2994327" y="614823"/>
            <a:ext cx="9426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832" name="Google Shape;832;p72"/>
          <p:cNvSpPr/>
          <p:nvPr/>
        </p:nvSpPr>
        <p:spPr>
          <a:xfrm>
            <a:off x="1605869" y="2014122"/>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833" name="Google Shape;833;p72"/>
          <p:cNvSpPr/>
          <p:nvPr/>
        </p:nvSpPr>
        <p:spPr>
          <a:xfrm>
            <a:off x="1605869" y="2326874"/>
            <a:ext cx="1152000" cy="20442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834" name="Google Shape;834;p72"/>
          <p:cNvSpPr/>
          <p:nvPr/>
        </p:nvSpPr>
        <p:spPr>
          <a:xfrm>
            <a:off x="2994329" y="2280142"/>
            <a:ext cx="942688" cy="29788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835" name="Google Shape;835;p72"/>
          <p:cNvSpPr/>
          <p:nvPr/>
        </p:nvSpPr>
        <p:spPr>
          <a:xfrm>
            <a:off x="1605196" y="2654968"/>
            <a:ext cx="1152673" cy="22430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836" name="Google Shape;836;p72"/>
          <p:cNvSpPr/>
          <p:nvPr/>
        </p:nvSpPr>
        <p:spPr>
          <a:xfrm>
            <a:off x="4159621" y="2633391"/>
            <a:ext cx="147570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created with payment transaction</a:t>
            </a:r>
            <a:endParaRPr b="0" i="0" sz="1050" u="none" cap="none" strike="noStrike">
              <a:solidFill>
                <a:schemeClr val="dk1"/>
              </a:solidFill>
              <a:latin typeface="Arial"/>
              <a:ea typeface="Arial"/>
              <a:cs typeface="Arial"/>
              <a:sym typeface="Arial"/>
            </a:endParaRPr>
          </a:p>
        </p:txBody>
      </p:sp>
      <p:cxnSp>
        <p:nvCxnSpPr>
          <p:cNvPr id="837" name="Google Shape;837;p72"/>
          <p:cNvCxnSpPr>
            <a:stCxn id="835" idx="3"/>
            <a:endCxn id="836" idx="1"/>
          </p:cNvCxnSpPr>
          <p:nvPr/>
        </p:nvCxnSpPr>
        <p:spPr>
          <a:xfrm>
            <a:off x="2757869" y="2767122"/>
            <a:ext cx="1401900" cy="0"/>
          </a:xfrm>
          <a:prstGeom prst="straightConnector1">
            <a:avLst/>
          </a:prstGeom>
          <a:noFill/>
          <a:ln cap="flat" cmpd="sng" w="9525">
            <a:solidFill>
              <a:schemeClr val="accent1"/>
            </a:solidFill>
            <a:prstDash val="solid"/>
            <a:miter lim="800000"/>
            <a:headEnd len="sm" w="sm" type="none"/>
            <a:tailEnd len="med" w="med" type="triangle"/>
          </a:ln>
        </p:spPr>
      </p:cxnSp>
      <p:sp>
        <p:nvSpPr>
          <p:cNvPr id="838" name="Google Shape;838;p72"/>
          <p:cNvSpPr/>
          <p:nvPr/>
        </p:nvSpPr>
        <p:spPr>
          <a:xfrm>
            <a:off x="4159621" y="3597981"/>
            <a:ext cx="1475701" cy="26850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30" u="none" cap="none" strike="noStrike">
                <a:solidFill>
                  <a:schemeClr val="dk1"/>
                </a:solidFill>
                <a:latin typeface="Calibri"/>
                <a:ea typeface="Calibri"/>
                <a:cs typeface="Calibri"/>
                <a:sym typeface="Calibri"/>
              </a:rPr>
              <a:t>Fulfillment shipped</a:t>
            </a:r>
            <a:endParaRPr b="0" i="0" sz="830" u="none" cap="none" strike="noStrike">
              <a:solidFill>
                <a:srgbClr val="000000"/>
              </a:solidFill>
              <a:latin typeface="Arial"/>
              <a:ea typeface="Arial"/>
              <a:cs typeface="Arial"/>
              <a:sym typeface="Arial"/>
            </a:endParaRPr>
          </a:p>
        </p:txBody>
      </p:sp>
      <p:sp>
        <p:nvSpPr>
          <p:cNvPr id="839" name="Google Shape;839;p72"/>
          <p:cNvSpPr/>
          <p:nvPr/>
        </p:nvSpPr>
        <p:spPr>
          <a:xfrm>
            <a:off x="5783202" y="3141810"/>
            <a:ext cx="830447"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Pick / Pack / Ship</a:t>
            </a:r>
            <a:endParaRPr b="0" i="0" sz="1050" u="none" cap="none" strike="noStrike">
              <a:solidFill>
                <a:srgbClr val="000000"/>
              </a:solidFill>
              <a:latin typeface="Arial"/>
              <a:ea typeface="Arial"/>
              <a:cs typeface="Arial"/>
              <a:sym typeface="Arial"/>
            </a:endParaRPr>
          </a:p>
        </p:txBody>
      </p:sp>
      <p:cxnSp>
        <p:nvCxnSpPr>
          <p:cNvPr id="840" name="Google Shape;840;p72"/>
          <p:cNvCxnSpPr>
            <a:stCxn id="832" idx="2"/>
            <a:endCxn id="833" idx="0"/>
          </p:cNvCxnSpPr>
          <p:nvPr/>
        </p:nvCxnSpPr>
        <p:spPr>
          <a:xfrm>
            <a:off x="2181869" y="2202228"/>
            <a:ext cx="0" cy="12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41" name="Google Shape;841;p72"/>
          <p:cNvCxnSpPr>
            <a:stCxn id="833" idx="2"/>
            <a:endCxn id="835" idx="0"/>
          </p:cNvCxnSpPr>
          <p:nvPr/>
        </p:nvCxnSpPr>
        <p:spPr>
          <a:xfrm flipH="1">
            <a:off x="2181569" y="2531296"/>
            <a:ext cx="300" cy="123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42" name="Google Shape;842;p72"/>
          <p:cNvCxnSpPr>
            <a:stCxn id="833" idx="3"/>
            <a:endCxn id="834" idx="1"/>
          </p:cNvCxnSpPr>
          <p:nvPr/>
        </p:nvCxnSpPr>
        <p:spPr>
          <a:xfrm>
            <a:off x="2757869" y="2429085"/>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843" name="Google Shape;843;p72"/>
          <p:cNvSpPr/>
          <p:nvPr/>
        </p:nvSpPr>
        <p:spPr>
          <a:xfrm>
            <a:off x="4159621" y="3141809"/>
            <a:ext cx="147570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assigned to store</a:t>
            </a:r>
            <a:endParaRPr b="0" i="0" sz="1050" u="none" cap="none" strike="noStrike">
              <a:solidFill>
                <a:srgbClr val="000000"/>
              </a:solidFill>
              <a:latin typeface="Arial"/>
              <a:ea typeface="Arial"/>
              <a:cs typeface="Arial"/>
              <a:sym typeface="Arial"/>
            </a:endParaRPr>
          </a:p>
        </p:txBody>
      </p:sp>
      <p:cxnSp>
        <p:nvCxnSpPr>
          <p:cNvPr id="844" name="Google Shape;844;p72"/>
          <p:cNvCxnSpPr>
            <a:stCxn id="843" idx="3"/>
            <a:endCxn id="839" idx="1"/>
          </p:cNvCxnSpPr>
          <p:nvPr/>
        </p:nvCxnSpPr>
        <p:spPr>
          <a:xfrm>
            <a:off x="5635322" y="3267212"/>
            <a:ext cx="147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845" name="Google Shape;845;p72"/>
          <p:cNvCxnSpPr>
            <a:stCxn id="836" idx="2"/>
            <a:endCxn id="843" idx="0"/>
          </p:cNvCxnSpPr>
          <p:nvPr/>
        </p:nvCxnSpPr>
        <p:spPr>
          <a:xfrm>
            <a:off x="4897472" y="2900853"/>
            <a:ext cx="0" cy="2409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46" name="Google Shape;846;p72"/>
          <p:cNvCxnSpPr>
            <a:stCxn id="839" idx="2"/>
            <a:endCxn id="838" idx="3"/>
          </p:cNvCxnSpPr>
          <p:nvPr/>
        </p:nvCxnSpPr>
        <p:spPr>
          <a:xfrm rot="5400000">
            <a:off x="5747076" y="3280866"/>
            <a:ext cx="339600" cy="563100"/>
          </a:xfrm>
          <a:prstGeom prst="bentConnector2">
            <a:avLst/>
          </a:prstGeom>
          <a:noFill/>
          <a:ln cap="flat" cmpd="sng" w="9525">
            <a:solidFill>
              <a:schemeClr val="accent1"/>
            </a:solidFill>
            <a:prstDash val="solid"/>
            <a:miter lim="800000"/>
            <a:headEnd len="sm" w="sm" type="none"/>
            <a:tailEnd len="med" w="med" type="triangle"/>
          </a:ln>
        </p:spPr>
      </p:cxnSp>
      <p:sp>
        <p:nvSpPr>
          <p:cNvPr id="847" name="Google Shape;847;p72"/>
          <p:cNvSpPr/>
          <p:nvPr/>
        </p:nvSpPr>
        <p:spPr>
          <a:xfrm>
            <a:off x="4159619" y="614823"/>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848" name="Google Shape;848;p72"/>
          <p:cNvSpPr/>
          <p:nvPr/>
        </p:nvSpPr>
        <p:spPr>
          <a:xfrm>
            <a:off x="5783202" y="614823"/>
            <a:ext cx="830447"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849" name="Google Shape;849;p72"/>
          <p:cNvSpPr/>
          <p:nvPr/>
        </p:nvSpPr>
        <p:spPr>
          <a:xfrm>
            <a:off x="507137" y="618340"/>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850" name="Google Shape;850;p72"/>
          <p:cNvSpPr/>
          <p:nvPr/>
        </p:nvSpPr>
        <p:spPr>
          <a:xfrm>
            <a:off x="6759439" y="614822"/>
            <a:ext cx="1113545"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851" name="Google Shape;851;p72"/>
          <p:cNvSpPr/>
          <p:nvPr/>
        </p:nvSpPr>
        <p:spPr>
          <a:xfrm>
            <a:off x="4159619" y="1092694"/>
            <a:ext cx="1475711" cy="16341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852" name="Google Shape;852;p72"/>
          <p:cNvSpPr/>
          <p:nvPr/>
        </p:nvSpPr>
        <p:spPr>
          <a:xfrm>
            <a:off x="4159619" y="1390776"/>
            <a:ext cx="1475709" cy="1819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sp>
        <p:nvSpPr>
          <p:cNvPr id="853" name="Google Shape;853;p72"/>
          <p:cNvSpPr/>
          <p:nvPr/>
        </p:nvSpPr>
        <p:spPr>
          <a:xfrm>
            <a:off x="1605869" y="1388375"/>
            <a:ext cx="1152000" cy="18091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Item availability cached</a:t>
            </a:r>
            <a:endParaRPr b="0" i="0" sz="1050" u="none" cap="none" strike="noStrike">
              <a:solidFill>
                <a:srgbClr val="000000"/>
              </a:solidFill>
              <a:latin typeface="Arial"/>
              <a:ea typeface="Arial"/>
              <a:cs typeface="Arial"/>
              <a:sym typeface="Arial"/>
            </a:endParaRPr>
          </a:p>
        </p:txBody>
      </p:sp>
      <p:cxnSp>
        <p:nvCxnSpPr>
          <p:cNvPr id="854" name="Google Shape;854;p72"/>
          <p:cNvCxnSpPr>
            <a:stCxn id="851" idx="2"/>
            <a:endCxn id="852" idx="0"/>
          </p:cNvCxnSpPr>
          <p:nvPr/>
        </p:nvCxnSpPr>
        <p:spPr>
          <a:xfrm>
            <a:off x="4897475" y="1256105"/>
            <a:ext cx="0" cy="134700"/>
          </a:xfrm>
          <a:prstGeom prst="straightConnector1">
            <a:avLst/>
          </a:prstGeom>
          <a:noFill/>
          <a:ln cap="flat" cmpd="sng" w="9525">
            <a:solidFill>
              <a:schemeClr val="accent1"/>
            </a:solidFill>
            <a:prstDash val="solid"/>
            <a:miter lim="800000"/>
            <a:headEnd len="sm" w="sm" type="none"/>
            <a:tailEnd len="med" w="med" type="triangle"/>
          </a:ln>
        </p:spPr>
      </p:cxnSp>
      <p:sp>
        <p:nvSpPr>
          <p:cNvPr id="855" name="Google Shape;855;p72"/>
          <p:cNvSpPr/>
          <p:nvPr/>
        </p:nvSpPr>
        <p:spPr>
          <a:xfrm>
            <a:off x="6759425" y="1037471"/>
            <a:ext cx="1113546" cy="27488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published for store</a:t>
            </a:r>
            <a:endParaRPr b="0" i="0" sz="1050" u="none" cap="none" strike="noStrike">
              <a:solidFill>
                <a:srgbClr val="000000"/>
              </a:solidFill>
              <a:latin typeface="Arial"/>
              <a:ea typeface="Arial"/>
              <a:cs typeface="Arial"/>
              <a:sym typeface="Arial"/>
            </a:endParaRPr>
          </a:p>
        </p:txBody>
      </p:sp>
      <p:sp>
        <p:nvSpPr>
          <p:cNvPr id="856" name="Google Shape;856;p72"/>
          <p:cNvSpPr/>
          <p:nvPr/>
        </p:nvSpPr>
        <p:spPr>
          <a:xfrm>
            <a:off x="4159619" y="2008893"/>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857" name="Google Shape;857;p72"/>
          <p:cNvCxnSpPr>
            <a:stCxn id="832" idx="3"/>
            <a:endCxn id="856" idx="1"/>
          </p:cNvCxnSpPr>
          <p:nvPr/>
        </p:nvCxnSpPr>
        <p:spPr>
          <a:xfrm flipH="1" rot="10800000">
            <a:off x="2757869" y="2103075"/>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858" name="Google Shape;858;p72"/>
          <p:cNvSpPr/>
          <p:nvPr/>
        </p:nvSpPr>
        <p:spPr>
          <a:xfrm>
            <a:off x="507137" y="2866790"/>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is Confirmed</a:t>
            </a:r>
            <a:endParaRPr b="0" i="0" sz="1050" u="none" cap="none" strike="noStrike">
              <a:solidFill>
                <a:srgbClr val="000000"/>
              </a:solidFill>
              <a:latin typeface="Arial"/>
              <a:ea typeface="Arial"/>
              <a:cs typeface="Arial"/>
              <a:sym typeface="Arial"/>
            </a:endParaRPr>
          </a:p>
        </p:txBody>
      </p:sp>
      <p:sp>
        <p:nvSpPr>
          <p:cNvPr id="859" name="Google Shape;859;p72"/>
          <p:cNvSpPr/>
          <p:nvPr/>
        </p:nvSpPr>
        <p:spPr>
          <a:xfrm>
            <a:off x="517974" y="3603608"/>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 Order has Shipped</a:t>
            </a:r>
            <a:endParaRPr b="0" i="0" sz="1050" u="none" cap="none" strike="noStrike">
              <a:solidFill>
                <a:srgbClr val="000000"/>
              </a:solidFill>
              <a:latin typeface="Arial"/>
              <a:ea typeface="Arial"/>
              <a:cs typeface="Arial"/>
              <a:sym typeface="Arial"/>
            </a:endParaRPr>
          </a:p>
        </p:txBody>
      </p:sp>
      <p:cxnSp>
        <p:nvCxnSpPr>
          <p:cNvPr id="860" name="Google Shape;860;p72"/>
          <p:cNvCxnSpPr>
            <a:stCxn id="835" idx="2"/>
            <a:endCxn id="858" idx="3"/>
          </p:cNvCxnSpPr>
          <p:nvPr/>
        </p:nvCxnSpPr>
        <p:spPr>
          <a:xfrm rot="5400000">
            <a:off x="1727333" y="2556176"/>
            <a:ext cx="131100" cy="777300"/>
          </a:xfrm>
          <a:prstGeom prst="bentConnector2">
            <a:avLst/>
          </a:prstGeom>
          <a:noFill/>
          <a:ln cap="flat" cmpd="sng" w="9525">
            <a:solidFill>
              <a:schemeClr val="accent1"/>
            </a:solidFill>
            <a:prstDash val="solid"/>
            <a:miter lim="800000"/>
            <a:headEnd len="sm" w="sm" type="none"/>
            <a:tailEnd len="med" w="med" type="triangle"/>
          </a:ln>
        </p:spPr>
      </p:cxnSp>
      <p:cxnSp>
        <p:nvCxnSpPr>
          <p:cNvPr id="861" name="Google Shape;861;p72"/>
          <p:cNvCxnSpPr>
            <a:stCxn id="838" idx="1"/>
            <a:endCxn id="859" idx="3"/>
          </p:cNvCxnSpPr>
          <p:nvPr/>
        </p:nvCxnSpPr>
        <p:spPr>
          <a:xfrm flipH="1">
            <a:off x="1404421" y="3732232"/>
            <a:ext cx="2755200" cy="15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862" name="Google Shape;862;p72"/>
          <p:cNvPicPr preferRelativeResize="0"/>
          <p:nvPr/>
        </p:nvPicPr>
        <p:blipFill rotWithShape="1">
          <a:blip r:embed="rId3">
            <a:alphaModFix/>
          </a:blip>
          <a:srcRect b="0" l="0" r="0" t="0"/>
          <a:stretch/>
        </p:blipFill>
        <p:spPr>
          <a:xfrm>
            <a:off x="423558" y="2747130"/>
            <a:ext cx="188832" cy="188832"/>
          </a:xfrm>
          <a:prstGeom prst="rect">
            <a:avLst/>
          </a:prstGeom>
          <a:noFill/>
          <a:ln>
            <a:noFill/>
          </a:ln>
        </p:spPr>
      </p:pic>
      <p:pic>
        <p:nvPicPr>
          <p:cNvPr descr="Red email 5 icon - Free red email icons" id="863" name="Google Shape;863;p72"/>
          <p:cNvPicPr preferRelativeResize="0"/>
          <p:nvPr/>
        </p:nvPicPr>
        <p:blipFill rotWithShape="1">
          <a:blip r:embed="rId3">
            <a:alphaModFix/>
          </a:blip>
          <a:srcRect b="0" l="0" r="0" t="0"/>
          <a:stretch/>
        </p:blipFill>
        <p:spPr>
          <a:xfrm>
            <a:off x="412721" y="3497363"/>
            <a:ext cx="188832" cy="188832"/>
          </a:xfrm>
          <a:prstGeom prst="rect">
            <a:avLst/>
          </a:prstGeom>
          <a:noFill/>
          <a:ln>
            <a:noFill/>
          </a:ln>
        </p:spPr>
      </p:pic>
      <p:sp>
        <p:nvSpPr>
          <p:cNvPr id="864" name="Google Shape;864;p72"/>
          <p:cNvSpPr/>
          <p:nvPr/>
        </p:nvSpPr>
        <p:spPr>
          <a:xfrm>
            <a:off x="1605869" y="1699626"/>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Product details page</a:t>
            </a:r>
            <a:endParaRPr b="0" i="0" sz="1050" u="none" cap="none" strike="noStrike">
              <a:solidFill>
                <a:srgbClr val="000000"/>
              </a:solidFill>
              <a:latin typeface="Arial"/>
              <a:ea typeface="Arial"/>
              <a:cs typeface="Arial"/>
              <a:sym typeface="Arial"/>
            </a:endParaRPr>
          </a:p>
        </p:txBody>
      </p:sp>
      <p:sp>
        <p:nvSpPr>
          <p:cNvPr id="865" name="Google Shape;865;p72"/>
          <p:cNvSpPr/>
          <p:nvPr/>
        </p:nvSpPr>
        <p:spPr>
          <a:xfrm>
            <a:off x="4159618" y="1699626"/>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866" name="Google Shape;866;p72"/>
          <p:cNvCxnSpPr>
            <a:stCxn id="864" idx="3"/>
            <a:endCxn id="865" idx="1"/>
          </p:cNvCxnSpPr>
          <p:nvPr/>
        </p:nvCxnSpPr>
        <p:spPr>
          <a:xfrm>
            <a:off x="2757869" y="1793679"/>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867" name="Google Shape;867;p72"/>
          <p:cNvCxnSpPr>
            <a:stCxn id="864" idx="2"/>
            <a:endCxn id="832" idx="0"/>
          </p:cNvCxnSpPr>
          <p:nvPr/>
        </p:nvCxnSpPr>
        <p:spPr>
          <a:xfrm>
            <a:off x="2181869" y="1887732"/>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68" name="Google Shape;868;p72"/>
          <p:cNvCxnSpPr>
            <a:stCxn id="853" idx="3"/>
            <a:endCxn id="852" idx="1"/>
          </p:cNvCxnSpPr>
          <p:nvPr/>
        </p:nvCxnSpPr>
        <p:spPr>
          <a:xfrm>
            <a:off x="2757869" y="1478833"/>
            <a:ext cx="1401900" cy="3000"/>
          </a:xfrm>
          <a:prstGeom prst="straightConnector1">
            <a:avLst/>
          </a:prstGeom>
          <a:noFill/>
          <a:ln cap="flat" cmpd="sng" w="9525">
            <a:solidFill>
              <a:schemeClr val="accent1"/>
            </a:solidFill>
            <a:prstDash val="solid"/>
            <a:miter lim="800000"/>
            <a:headEnd len="med" w="med" type="triangle"/>
            <a:tailEnd len="sm" w="sm" type="none"/>
          </a:ln>
        </p:spPr>
      </p:cxnSp>
      <p:cxnSp>
        <p:nvCxnSpPr>
          <p:cNvPr id="869" name="Google Shape;869;p72"/>
          <p:cNvCxnSpPr>
            <a:stCxn id="855" idx="1"/>
            <a:endCxn id="851" idx="3"/>
          </p:cNvCxnSpPr>
          <p:nvPr/>
        </p:nvCxnSpPr>
        <p:spPr>
          <a:xfrm rot="10800000">
            <a:off x="5635325" y="1174312"/>
            <a:ext cx="1124100" cy="600"/>
          </a:xfrm>
          <a:prstGeom prst="bentConnector3">
            <a:avLst>
              <a:gd fmla="val 50000" name="adj1"/>
            </a:avLst>
          </a:prstGeom>
          <a:noFill/>
          <a:ln cap="flat" cmpd="sng" w="9525">
            <a:solidFill>
              <a:schemeClr val="accent1"/>
            </a:solidFill>
            <a:prstDash val="solid"/>
            <a:miter lim="800000"/>
            <a:headEnd len="sm" w="sm" type="none"/>
            <a:tailEnd len="med" w="med" type="triangle"/>
          </a:ln>
        </p:spPr>
      </p:cxnSp>
      <p:sp>
        <p:nvSpPr>
          <p:cNvPr id="870" name="Google Shape;870;p72"/>
          <p:cNvSpPr/>
          <p:nvPr/>
        </p:nvSpPr>
        <p:spPr>
          <a:xfrm>
            <a:off x="4159618" y="4082750"/>
            <a:ext cx="1475704" cy="41677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Invoicing/Settlement triggered for fulfilled items</a:t>
            </a:r>
            <a:endParaRPr b="0" i="0" sz="1050" u="none" cap="none" strike="noStrike">
              <a:solidFill>
                <a:srgbClr val="000000"/>
              </a:solidFill>
              <a:latin typeface="Arial"/>
              <a:ea typeface="Arial"/>
              <a:cs typeface="Arial"/>
              <a:sym typeface="Arial"/>
            </a:endParaRPr>
          </a:p>
        </p:txBody>
      </p:sp>
      <p:sp>
        <p:nvSpPr>
          <p:cNvPr id="871" name="Google Shape;871;p72"/>
          <p:cNvSpPr/>
          <p:nvPr/>
        </p:nvSpPr>
        <p:spPr>
          <a:xfrm>
            <a:off x="3047492" y="4121822"/>
            <a:ext cx="942691" cy="33862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Settlement request received</a:t>
            </a:r>
            <a:endParaRPr b="0" i="0" sz="1050" u="none" cap="none" strike="noStrike">
              <a:solidFill>
                <a:srgbClr val="000000"/>
              </a:solidFill>
              <a:latin typeface="Arial"/>
              <a:ea typeface="Arial"/>
              <a:cs typeface="Arial"/>
              <a:sym typeface="Arial"/>
            </a:endParaRPr>
          </a:p>
        </p:txBody>
      </p:sp>
      <p:sp>
        <p:nvSpPr>
          <p:cNvPr id="872" name="Google Shape;872;p72"/>
          <p:cNvSpPr/>
          <p:nvPr/>
        </p:nvSpPr>
        <p:spPr>
          <a:xfrm>
            <a:off x="4159618" y="4646897"/>
            <a:ext cx="147570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Oder &amp; Payment status updated</a:t>
            </a:r>
            <a:endParaRPr b="0" i="0" sz="1050" u="none" cap="none" strike="noStrike">
              <a:solidFill>
                <a:srgbClr val="000000"/>
              </a:solidFill>
              <a:latin typeface="Arial"/>
              <a:ea typeface="Arial"/>
              <a:cs typeface="Arial"/>
              <a:sym typeface="Arial"/>
            </a:endParaRPr>
          </a:p>
        </p:txBody>
      </p:sp>
      <p:sp>
        <p:nvSpPr>
          <p:cNvPr id="873" name="Google Shape;873;p72"/>
          <p:cNvSpPr/>
          <p:nvPr/>
        </p:nvSpPr>
        <p:spPr>
          <a:xfrm>
            <a:off x="6759424" y="4646897"/>
            <a:ext cx="1113560"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Goods issue &amp; Sales posting processing</a:t>
            </a:r>
            <a:endParaRPr b="0" i="0" sz="1050" u="none" cap="none" strike="noStrike">
              <a:solidFill>
                <a:srgbClr val="000000"/>
              </a:solidFill>
              <a:latin typeface="Arial"/>
              <a:ea typeface="Arial"/>
              <a:cs typeface="Arial"/>
              <a:sym typeface="Arial"/>
            </a:endParaRPr>
          </a:p>
        </p:txBody>
      </p:sp>
      <p:cxnSp>
        <p:nvCxnSpPr>
          <p:cNvPr id="874" name="Google Shape;874;p72"/>
          <p:cNvCxnSpPr>
            <a:stCxn id="870" idx="1"/>
            <a:endCxn id="871" idx="3"/>
          </p:cNvCxnSpPr>
          <p:nvPr/>
        </p:nvCxnSpPr>
        <p:spPr>
          <a:xfrm rot="10800000">
            <a:off x="3990118" y="4291136"/>
            <a:ext cx="1695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875" name="Google Shape;875;p72"/>
          <p:cNvCxnSpPr>
            <a:stCxn id="872" idx="3"/>
            <a:endCxn id="873" idx="1"/>
          </p:cNvCxnSpPr>
          <p:nvPr/>
        </p:nvCxnSpPr>
        <p:spPr>
          <a:xfrm>
            <a:off x="5635322" y="4801713"/>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876" name="Google Shape;876;p72"/>
          <p:cNvCxnSpPr>
            <a:stCxn id="871" idx="2"/>
            <a:endCxn id="872" idx="1"/>
          </p:cNvCxnSpPr>
          <p:nvPr/>
        </p:nvCxnSpPr>
        <p:spPr>
          <a:xfrm flipH="1" rot="-5400000">
            <a:off x="3668538" y="4310747"/>
            <a:ext cx="341400" cy="640800"/>
          </a:xfrm>
          <a:prstGeom prst="bentConnector2">
            <a:avLst/>
          </a:prstGeom>
          <a:noFill/>
          <a:ln cap="flat" cmpd="sng" w="9525">
            <a:solidFill>
              <a:schemeClr val="accent1"/>
            </a:solidFill>
            <a:prstDash val="solid"/>
            <a:miter lim="800000"/>
            <a:headEnd len="sm" w="sm" type="none"/>
            <a:tailEnd len="med" w="med" type="triangle"/>
          </a:ln>
        </p:spPr>
      </p:cxnSp>
      <p:cxnSp>
        <p:nvCxnSpPr>
          <p:cNvPr id="877" name="Google Shape;877;p72"/>
          <p:cNvCxnSpPr>
            <a:stCxn id="838" idx="2"/>
            <a:endCxn id="870" idx="0"/>
          </p:cNvCxnSpPr>
          <p:nvPr/>
        </p:nvCxnSpPr>
        <p:spPr>
          <a:xfrm>
            <a:off x="4897472" y="3866482"/>
            <a:ext cx="0" cy="216300"/>
          </a:xfrm>
          <a:prstGeom prst="straightConnector1">
            <a:avLst/>
          </a:prstGeom>
          <a:noFill/>
          <a:ln cap="flat" cmpd="sng" w="9525">
            <a:solidFill>
              <a:schemeClr val="accent1"/>
            </a:solidFill>
            <a:prstDash val="solid"/>
            <a:miter lim="800000"/>
            <a:headEnd len="sm" w="sm" type="none"/>
            <a:tailEnd len="med" w="med" type="triangle"/>
          </a:ln>
        </p:spPr>
      </p:cxnSp>
      <p:sp>
        <p:nvSpPr>
          <p:cNvPr id="878" name="Google Shape;878;p72"/>
          <p:cNvSpPr/>
          <p:nvPr/>
        </p:nvSpPr>
        <p:spPr>
          <a:xfrm>
            <a:off x="8123783" y="614822"/>
            <a:ext cx="873312"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Carrier Service</a:t>
            </a:r>
            <a:endParaRPr b="0" i="0" sz="1050" u="none" cap="none" strike="noStrike">
              <a:solidFill>
                <a:srgbClr val="000000"/>
              </a:solidFill>
              <a:latin typeface="Arial"/>
              <a:ea typeface="Arial"/>
              <a:cs typeface="Arial"/>
              <a:sym typeface="Arial"/>
            </a:endParaRPr>
          </a:p>
        </p:txBody>
      </p:sp>
      <p:sp>
        <p:nvSpPr>
          <p:cNvPr id="879" name="Google Shape;879;p72"/>
          <p:cNvSpPr/>
          <p:nvPr/>
        </p:nvSpPr>
        <p:spPr>
          <a:xfrm>
            <a:off x="8057010" y="3137020"/>
            <a:ext cx="830447"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Ship Request / Manifest</a:t>
            </a:r>
            <a:endParaRPr b="0" i="0" sz="1050" u="none" cap="none" strike="noStrike">
              <a:solidFill>
                <a:srgbClr val="000000"/>
              </a:solidFill>
              <a:latin typeface="Arial"/>
              <a:ea typeface="Arial"/>
              <a:cs typeface="Arial"/>
              <a:sym typeface="Arial"/>
            </a:endParaRPr>
          </a:p>
        </p:txBody>
      </p:sp>
      <p:cxnSp>
        <p:nvCxnSpPr>
          <p:cNvPr id="880" name="Google Shape;880;p72"/>
          <p:cNvCxnSpPr>
            <a:stCxn id="839" idx="3"/>
            <a:endCxn id="879" idx="1"/>
          </p:cNvCxnSpPr>
          <p:nvPr/>
        </p:nvCxnSpPr>
        <p:spPr>
          <a:xfrm flipH="1" rot="10800000">
            <a:off x="6613649" y="3262413"/>
            <a:ext cx="1443300" cy="4800"/>
          </a:xfrm>
          <a:prstGeom prst="straightConnector1">
            <a:avLst/>
          </a:prstGeom>
          <a:noFill/>
          <a:ln cap="flat" cmpd="sng" w="9525">
            <a:solidFill>
              <a:schemeClr val="accent1"/>
            </a:solidFill>
            <a:prstDash val="solid"/>
            <a:miter lim="800000"/>
            <a:headEnd len="med" w="med" type="triangle"/>
            <a:tailEnd len="med" w="med" type="triangl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4" name="Shape 884"/>
        <p:cNvGrpSpPr/>
        <p:nvPr/>
      </p:nvGrpSpPr>
      <p:grpSpPr>
        <a:xfrm>
          <a:off x="0" y="0"/>
          <a:ext cx="0" cy="0"/>
          <a:chOff x="0" y="0"/>
          <a:chExt cx="0" cy="0"/>
        </a:xfrm>
      </p:grpSpPr>
      <p:pic>
        <p:nvPicPr>
          <p:cNvPr descr="A close up of a piano&#10;&#10;Description automatically generated" id="885" name="Google Shape;885;p73"/>
          <p:cNvPicPr preferRelativeResize="0"/>
          <p:nvPr/>
        </p:nvPicPr>
        <p:blipFill rotWithShape="1">
          <a:blip r:embed="rId3">
            <a:alphaModFix/>
          </a:blip>
          <a:srcRect b="0" l="0" r="0" t="0"/>
          <a:stretch/>
        </p:blipFill>
        <p:spPr>
          <a:xfrm>
            <a:off x="37708" y="1146787"/>
            <a:ext cx="9673950" cy="4002656"/>
          </a:xfrm>
          <a:prstGeom prst="rect">
            <a:avLst/>
          </a:prstGeom>
          <a:noFill/>
          <a:ln>
            <a:noFill/>
          </a:ln>
        </p:spPr>
      </p:pic>
      <p:sp>
        <p:nvSpPr>
          <p:cNvPr id="886" name="Google Shape;886;p73"/>
          <p:cNvSpPr/>
          <p:nvPr/>
        </p:nvSpPr>
        <p:spPr>
          <a:xfrm>
            <a:off x="5088952" y="3401878"/>
            <a:ext cx="3084875" cy="730130"/>
          </a:xfrm>
          <a:custGeom>
            <a:rect b="b" l="l" r="r" t="t"/>
            <a:pathLst>
              <a:path extrusionOk="0" h="973506" w="4113166">
                <a:moveTo>
                  <a:pt x="0" y="0"/>
                </a:moveTo>
                <a:lnTo>
                  <a:pt x="171540" y="0"/>
                </a:lnTo>
                <a:lnTo>
                  <a:pt x="3912336" y="0"/>
                </a:lnTo>
                <a:lnTo>
                  <a:pt x="3912336" y="3022"/>
                </a:lnTo>
                <a:lnTo>
                  <a:pt x="3948236" y="3022"/>
                </a:lnTo>
                <a:lnTo>
                  <a:pt x="4113166" y="167953"/>
                </a:lnTo>
                <a:lnTo>
                  <a:pt x="3948236" y="332883"/>
                </a:lnTo>
                <a:lnTo>
                  <a:pt x="3746220" y="332883"/>
                </a:lnTo>
                <a:lnTo>
                  <a:pt x="3749242" y="329861"/>
                </a:lnTo>
                <a:lnTo>
                  <a:pt x="620524" y="329861"/>
                </a:lnTo>
                <a:lnTo>
                  <a:pt x="655261" y="477599"/>
                </a:lnTo>
                <a:lnTo>
                  <a:pt x="655623" y="534028"/>
                </a:lnTo>
                <a:lnTo>
                  <a:pt x="657982" y="534028"/>
                </a:lnTo>
                <a:lnTo>
                  <a:pt x="657982" y="607862"/>
                </a:lnTo>
                <a:lnTo>
                  <a:pt x="659284" y="606560"/>
                </a:lnTo>
                <a:lnTo>
                  <a:pt x="659284" y="808576"/>
                </a:lnTo>
                <a:lnTo>
                  <a:pt x="494354" y="973506"/>
                </a:lnTo>
                <a:lnTo>
                  <a:pt x="329424" y="808576"/>
                </a:lnTo>
                <a:lnTo>
                  <a:pt x="329424" y="777340"/>
                </a:lnTo>
                <a:lnTo>
                  <a:pt x="328111" y="777340"/>
                </a:lnTo>
                <a:lnTo>
                  <a:pt x="328111" y="549841"/>
                </a:lnTo>
                <a:lnTo>
                  <a:pt x="327523" y="549781"/>
                </a:lnTo>
                <a:cubicBezTo>
                  <a:pt x="330325" y="502581"/>
                  <a:pt x="320455" y="455578"/>
                  <a:pt x="299603" y="416826"/>
                </a:cubicBezTo>
                <a:cubicBezTo>
                  <a:pt x="269812" y="361461"/>
                  <a:pt x="220919" y="328947"/>
                  <a:pt x="169062" y="330019"/>
                </a:cubicBezTo>
                <a:lnTo>
                  <a:pt x="169061" y="329871"/>
                </a:lnTo>
                <a:lnTo>
                  <a:pt x="0" y="32987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887" name="Google Shape;887;p73"/>
          <p:cNvSpPr/>
          <p:nvPr/>
        </p:nvSpPr>
        <p:spPr>
          <a:xfrm>
            <a:off x="241256" y="1073273"/>
            <a:ext cx="8644779" cy="2578872"/>
          </a:xfrm>
          <a:custGeom>
            <a:rect b="b" l="l" r="r" t="t"/>
            <a:pathLst>
              <a:path extrusionOk="0" h="3438496" w="11526372">
                <a:moveTo>
                  <a:pt x="10794549" y="0"/>
                </a:moveTo>
                <a:lnTo>
                  <a:pt x="11037861" y="0"/>
                </a:lnTo>
                <a:lnTo>
                  <a:pt x="11037861" y="352"/>
                </a:lnTo>
                <a:lnTo>
                  <a:pt x="11085948" y="2613"/>
                </a:lnTo>
                <a:cubicBezTo>
                  <a:pt x="11212168" y="16368"/>
                  <a:pt x="11329358" y="83906"/>
                  <a:pt x="11411499" y="192078"/>
                </a:cubicBezTo>
                <a:cubicBezTo>
                  <a:pt x="11473558" y="273803"/>
                  <a:pt x="11511489" y="373341"/>
                  <a:pt x="11521582" y="477599"/>
                </a:cubicBezTo>
                <a:lnTo>
                  <a:pt x="11521944" y="534029"/>
                </a:lnTo>
                <a:lnTo>
                  <a:pt x="11524303" y="534029"/>
                </a:lnTo>
                <a:lnTo>
                  <a:pt x="11524303" y="777340"/>
                </a:lnTo>
                <a:lnTo>
                  <a:pt x="11524302" y="777340"/>
                </a:lnTo>
                <a:lnTo>
                  <a:pt x="11524302" y="945154"/>
                </a:lnTo>
                <a:lnTo>
                  <a:pt x="11524302" y="951881"/>
                </a:lnTo>
                <a:lnTo>
                  <a:pt x="11524302" y="1188466"/>
                </a:lnTo>
                <a:lnTo>
                  <a:pt x="11523950" y="1188466"/>
                </a:lnTo>
                <a:lnTo>
                  <a:pt x="11521690" y="1236553"/>
                </a:lnTo>
                <a:cubicBezTo>
                  <a:pt x="11507934" y="1362773"/>
                  <a:pt x="11440396" y="1479964"/>
                  <a:pt x="11332225" y="1562105"/>
                </a:cubicBezTo>
                <a:cubicBezTo>
                  <a:pt x="11250499" y="1624163"/>
                  <a:pt x="11150961" y="1662094"/>
                  <a:pt x="11046703" y="1672187"/>
                </a:cubicBezTo>
                <a:lnTo>
                  <a:pt x="10990274" y="1672549"/>
                </a:lnTo>
                <a:lnTo>
                  <a:pt x="10990274" y="1674908"/>
                </a:lnTo>
                <a:lnTo>
                  <a:pt x="10794550" y="1674908"/>
                </a:lnTo>
                <a:lnTo>
                  <a:pt x="10794550" y="1676794"/>
                </a:lnTo>
                <a:lnTo>
                  <a:pt x="1954933" y="1676794"/>
                </a:lnTo>
                <a:lnTo>
                  <a:pt x="1954933" y="1677256"/>
                </a:lnTo>
                <a:lnTo>
                  <a:pt x="1727434" y="1677256"/>
                </a:lnTo>
                <a:lnTo>
                  <a:pt x="1727374" y="1677845"/>
                </a:lnTo>
                <a:cubicBezTo>
                  <a:pt x="1680174" y="1675042"/>
                  <a:pt x="1633171" y="1684913"/>
                  <a:pt x="1594420" y="1705764"/>
                </a:cubicBezTo>
                <a:cubicBezTo>
                  <a:pt x="1539054" y="1735555"/>
                  <a:pt x="1506540" y="1784448"/>
                  <a:pt x="1507612" y="1836305"/>
                </a:cubicBezTo>
                <a:lnTo>
                  <a:pt x="1507464" y="1836307"/>
                </a:lnTo>
                <a:lnTo>
                  <a:pt x="1507464" y="2077139"/>
                </a:lnTo>
                <a:lnTo>
                  <a:pt x="1507085" y="2077139"/>
                </a:lnTo>
                <a:lnTo>
                  <a:pt x="1507085" y="2677489"/>
                </a:lnTo>
                <a:lnTo>
                  <a:pt x="1505601" y="2677489"/>
                </a:lnTo>
                <a:lnTo>
                  <a:pt x="1505601" y="2887088"/>
                </a:lnTo>
                <a:lnTo>
                  <a:pt x="1506190" y="2887147"/>
                </a:lnTo>
                <a:cubicBezTo>
                  <a:pt x="1503387" y="2934348"/>
                  <a:pt x="1513257" y="2981351"/>
                  <a:pt x="1534109" y="3020102"/>
                </a:cubicBezTo>
                <a:cubicBezTo>
                  <a:pt x="1563900" y="3075468"/>
                  <a:pt x="1612793" y="3107981"/>
                  <a:pt x="1664650" y="3106910"/>
                </a:cubicBezTo>
                <a:lnTo>
                  <a:pt x="1664652" y="3107057"/>
                </a:lnTo>
                <a:lnTo>
                  <a:pt x="1716707" y="3107057"/>
                </a:lnTo>
                <a:lnTo>
                  <a:pt x="1716707" y="3105587"/>
                </a:lnTo>
                <a:lnTo>
                  <a:pt x="7341434" y="3105587"/>
                </a:lnTo>
                <a:lnTo>
                  <a:pt x="7584746" y="3105587"/>
                </a:lnTo>
                <a:lnTo>
                  <a:pt x="11325542" y="3105587"/>
                </a:lnTo>
                <a:lnTo>
                  <a:pt x="11325542" y="3108609"/>
                </a:lnTo>
                <a:lnTo>
                  <a:pt x="11361442" y="3108609"/>
                </a:lnTo>
                <a:lnTo>
                  <a:pt x="11526372" y="3273540"/>
                </a:lnTo>
                <a:lnTo>
                  <a:pt x="11361442" y="3438470"/>
                </a:lnTo>
                <a:lnTo>
                  <a:pt x="11159426" y="3438470"/>
                </a:lnTo>
                <a:lnTo>
                  <a:pt x="11162448" y="3435448"/>
                </a:lnTo>
                <a:lnTo>
                  <a:pt x="8033730" y="3435448"/>
                </a:lnTo>
                <a:lnTo>
                  <a:pt x="8034447" y="3438496"/>
                </a:lnTo>
                <a:lnTo>
                  <a:pt x="7602935" y="3438496"/>
                </a:lnTo>
                <a:lnTo>
                  <a:pt x="7582268" y="3435606"/>
                </a:lnTo>
                <a:lnTo>
                  <a:pt x="7582267" y="3435458"/>
                </a:lnTo>
                <a:lnTo>
                  <a:pt x="7341434" y="3435458"/>
                </a:lnTo>
                <a:lnTo>
                  <a:pt x="7341434" y="3435448"/>
                </a:lnTo>
                <a:lnTo>
                  <a:pt x="1905484" y="3435448"/>
                </a:lnTo>
                <a:lnTo>
                  <a:pt x="1905484" y="3436928"/>
                </a:lnTo>
                <a:lnTo>
                  <a:pt x="1662172" y="3436928"/>
                </a:lnTo>
                <a:lnTo>
                  <a:pt x="1662172" y="3436576"/>
                </a:lnTo>
                <a:lnTo>
                  <a:pt x="1614085" y="3434316"/>
                </a:lnTo>
                <a:cubicBezTo>
                  <a:pt x="1487865" y="3420560"/>
                  <a:pt x="1370675" y="3353023"/>
                  <a:pt x="1288534" y="3244851"/>
                </a:cubicBezTo>
                <a:cubicBezTo>
                  <a:pt x="1226475" y="3163125"/>
                  <a:pt x="1188544" y="3063588"/>
                  <a:pt x="1178451" y="2959329"/>
                </a:cubicBezTo>
                <a:lnTo>
                  <a:pt x="1178089" y="2902900"/>
                </a:lnTo>
                <a:lnTo>
                  <a:pt x="1175730" y="2902900"/>
                </a:lnTo>
                <a:lnTo>
                  <a:pt x="1175730" y="2659588"/>
                </a:lnTo>
                <a:lnTo>
                  <a:pt x="1178823" y="2659588"/>
                </a:lnTo>
                <a:lnTo>
                  <a:pt x="1178823" y="2077139"/>
                </a:lnTo>
                <a:lnTo>
                  <a:pt x="1177594" y="2077139"/>
                </a:lnTo>
                <a:lnTo>
                  <a:pt x="1177594" y="1833827"/>
                </a:lnTo>
                <a:lnTo>
                  <a:pt x="1177945" y="1833827"/>
                </a:lnTo>
                <a:lnTo>
                  <a:pt x="1180206" y="1785740"/>
                </a:lnTo>
                <a:cubicBezTo>
                  <a:pt x="1193962" y="1659520"/>
                  <a:pt x="1261499" y="1542330"/>
                  <a:pt x="1369671" y="1460189"/>
                </a:cubicBezTo>
                <a:cubicBezTo>
                  <a:pt x="1451396" y="1398130"/>
                  <a:pt x="1550934" y="1360199"/>
                  <a:pt x="1655192" y="1350107"/>
                </a:cubicBezTo>
                <a:lnTo>
                  <a:pt x="1711622" y="1349744"/>
                </a:lnTo>
                <a:lnTo>
                  <a:pt x="1711622" y="1347385"/>
                </a:lnTo>
                <a:lnTo>
                  <a:pt x="1905486" y="1347385"/>
                </a:lnTo>
                <a:lnTo>
                  <a:pt x="1905486" y="1346933"/>
                </a:lnTo>
                <a:lnTo>
                  <a:pt x="10746962" y="1346933"/>
                </a:lnTo>
                <a:lnTo>
                  <a:pt x="10746962" y="1345037"/>
                </a:lnTo>
                <a:lnTo>
                  <a:pt x="10974461" y="1345037"/>
                </a:lnTo>
                <a:lnTo>
                  <a:pt x="10974521" y="1344448"/>
                </a:lnTo>
                <a:cubicBezTo>
                  <a:pt x="11021722" y="1347251"/>
                  <a:pt x="11068724" y="1337381"/>
                  <a:pt x="11107476" y="1316529"/>
                </a:cubicBezTo>
                <a:cubicBezTo>
                  <a:pt x="11162841" y="1286738"/>
                  <a:pt x="11195355" y="1237845"/>
                  <a:pt x="11194284" y="1185988"/>
                </a:cubicBezTo>
                <a:lnTo>
                  <a:pt x="11194431" y="1185987"/>
                </a:lnTo>
                <a:lnTo>
                  <a:pt x="11194431" y="945154"/>
                </a:lnTo>
                <a:lnTo>
                  <a:pt x="11196040" y="945154"/>
                </a:lnTo>
                <a:lnTo>
                  <a:pt x="11196040" y="777340"/>
                </a:lnTo>
                <a:lnTo>
                  <a:pt x="11194432" y="777340"/>
                </a:lnTo>
                <a:lnTo>
                  <a:pt x="11194432" y="549841"/>
                </a:lnTo>
                <a:lnTo>
                  <a:pt x="11193843" y="549781"/>
                </a:lnTo>
                <a:cubicBezTo>
                  <a:pt x="11196646" y="502581"/>
                  <a:pt x="11186776" y="455578"/>
                  <a:pt x="11165924" y="416827"/>
                </a:cubicBezTo>
                <a:cubicBezTo>
                  <a:pt x="11136133" y="361461"/>
                  <a:pt x="11087240" y="328947"/>
                  <a:pt x="11035383" y="330019"/>
                </a:cubicBezTo>
                <a:lnTo>
                  <a:pt x="11035382" y="329871"/>
                </a:lnTo>
                <a:lnTo>
                  <a:pt x="10794549" y="329871"/>
                </a:lnTo>
                <a:lnTo>
                  <a:pt x="10794549" y="329862"/>
                </a:lnTo>
                <a:lnTo>
                  <a:pt x="214358" y="329862"/>
                </a:lnTo>
                <a:lnTo>
                  <a:pt x="214358" y="329707"/>
                </a:lnTo>
                <a:lnTo>
                  <a:pt x="0" y="329707"/>
                </a:lnTo>
                <a:lnTo>
                  <a:pt x="164131" y="165576"/>
                </a:lnTo>
                <a:lnTo>
                  <a:pt x="0" y="1446"/>
                </a:lnTo>
                <a:lnTo>
                  <a:pt x="214358" y="1446"/>
                </a:lnTo>
                <a:lnTo>
                  <a:pt x="214358" y="1"/>
                </a:lnTo>
                <a:lnTo>
                  <a:pt x="10794549" y="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888" name="Google Shape;888;p73"/>
          <p:cNvSpPr txBox="1"/>
          <p:nvPr/>
        </p:nvSpPr>
        <p:spPr>
          <a:xfrm>
            <a:off x="1189549" y="470899"/>
            <a:ext cx="1251710" cy="57708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Product Availability is used to display Available to Promise on eCommerce frontend</a:t>
            </a:r>
            <a:endParaRPr b="0" i="0" sz="1100" u="none" cap="none" strike="noStrike">
              <a:solidFill>
                <a:srgbClr val="000000"/>
              </a:solidFill>
              <a:latin typeface="Arial"/>
              <a:ea typeface="Arial"/>
              <a:cs typeface="Arial"/>
              <a:sym typeface="Arial"/>
            </a:endParaRPr>
          </a:p>
        </p:txBody>
      </p:sp>
      <p:sp>
        <p:nvSpPr>
          <p:cNvPr id="889" name="Google Shape;889;p73"/>
          <p:cNvSpPr txBox="1"/>
          <p:nvPr/>
        </p:nvSpPr>
        <p:spPr>
          <a:xfrm>
            <a:off x="2593687" y="662946"/>
            <a:ext cx="1634424"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adds product to cart and checks pickup location ETAs</a:t>
            </a:r>
            <a:endParaRPr b="0" i="0" sz="1100" u="none" cap="none" strike="noStrike">
              <a:solidFill>
                <a:srgbClr val="000000"/>
              </a:solidFill>
              <a:latin typeface="Arial"/>
              <a:ea typeface="Arial"/>
              <a:cs typeface="Arial"/>
              <a:sym typeface="Arial"/>
            </a:endParaRPr>
          </a:p>
        </p:txBody>
      </p:sp>
      <p:sp>
        <p:nvSpPr>
          <p:cNvPr id="890" name="Google Shape;890;p73"/>
          <p:cNvSpPr/>
          <p:nvPr/>
        </p:nvSpPr>
        <p:spPr>
          <a:xfrm>
            <a:off x="4880665" y="116325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descr="A picture containing toy&#10;&#10;Description automatically generated" id="891" name="Google Shape;891;p73"/>
          <p:cNvPicPr preferRelativeResize="0"/>
          <p:nvPr/>
        </p:nvPicPr>
        <p:blipFill rotWithShape="1">
          <a:blip r:embed="rId4">
            <a:alphaModFix/>
          </a:blip>
          <a:srcRect b="0" l="0" r="0" t="0"/>
          <a:stretch/>
        </p:blipFill>
        <p:spPr>
          <a:xfrm>
            <a:off x="5024627" y="249051"/>
            <a:ext cx="392067" cy="540000"/>
          </a:xfrm>
          <a:prstGeom prst="rect">
            <a:avLst/>
          </a:prstGeom>
          <a:noFill/>
          <a:ln>
            <a:noFill/>
          </a:ln>
        </p:spPr>
      </p:pic>
      <p:sp>
        <p:nvSpPr>
          <p:cNvPr id="892" name="Google Shape;892;p73"/>
          <p:cNvSpPr txBox="1"/>
          <p:nvPr/>
        </p:nvSpPr>
        <p:spPr>
          <a:xfrm>
            <a:off x="4906031" y="742951"/>
            <a:ext cx="994551"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selects pickup location</a:t>
            </a:r>
            <a:endParaRPr b="0" i="0" sz="1100" u="none" cap="none" strike="noStrike">
              <a:solidFill>
                <a:srgbClr val="000000"/>
              </a:solidFill>
              <a:latin typeface="Arial"/>
              <a:ea typeface="Arial"/>
              <a:cs typeface="Arial"/>
              <a:sym typeface="Arial"/>
            </a:endParaRPr>
          </a:p>
        </p:txBody>
      </p:sp>
      <p:sp>
        <p:nvSpPr>
          <p:cNvPr id="893" name="Google Shape;893;p73"/>
          <p:cNvSpPr txBox="1"/>
          <p:nvPr/>
        </p:nvSpPr>
        <p:spPr>
          <a:xfrm>
            <a:off x="5993805" y="750243"/>
            <a:ext cx="1342144"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places order, order created in Console</a:t>
            </a:r>
            <a:endParaRPr b="0" i="0" sz="1100" u="none" cap="none" strike="noStrike">
              <a:solidFill>
                <a:srgbClr val="000000"/>
              </a:solidFill>
              <a:latin typeface="Arial"/>
              <a:ea typeface="Arial"/>
              <a:cs typeface="Arial"/>
              <a:sym typeface="Arial"/>
            </a:endParaRPr>
          </a:p>
        </p:txBody>
      </p:sp>
      <p:grpSp>
        <p:nvGrpSpPr>
          <p:cNvPr id="894" name="Google Shape;894;p73"/>
          <p:cNvGrpSpPr/>
          <p:nvPr/>
        </p:nvGrpSpPr>
        <p:grpSpPr>
          <a:xfrm>
            <a:off x="6222862" y="234511"/>
            <a:ext cx="732626" cy="540000"/>
            <a:chOff x="7290275" y="461886"/>
            <a:chExt cx="976834" cy="720000"/>
          </a:xfrm>
        </p:grpSpPr>
        <p:pic>
          <p:nvPicPr>
            <p:cNvPr descr="A picture containing toy&#10;&#10;Description automatically generated" id="895" name="Google Shape;895;p73"/>
            <p:cNvPicPr preferRelativeResize="0"/>
            <p:nvPr/>
          </p:nvPicPr>
          <p:blipFill rotWithShape="1">
            <a:blip r:embed="rId4">
              <a:alphaModFix/>
            </a:blip>
            <a:srcRect b="0" l="0" r="0" t="0"/>
            <a:stretch/>
          </p:blipFill>
          <p:spPr>
            <a:xfrm>
              <a:off x="7290275" y="461886"/>
              <a:ext cx="522756" cy="720000"/>
            </a:xfrm>
            <a:prstGeom prst="rect">
              <a:avLst/>
            </a:prstGeom>
            <a:noFill/>
            <a:ln>
              <a:noFill/>
            </a:ln>
          </p:spPr>
        </p:pic>
        <p:pic>
          <p:nvPicPr>
            <p:cNvPr descr="A screenshot of a social media post&#10;&#10;Description automatically generated" id="896" name="Google Shape;896;p73"/>
            <p:cNvPicPr preferRelativeResize="0"/>
            <p:nvPr/>
          </p:nvPicPr>
          <p:blipFill rotWithShape="1">
            <a:blip r:embed="rId5">
              <a:alphaModFix/>
            </a:blip>
            <a:srcRect b="0" l="0" r="0" t="0"/>
            <a:stretch/>
          </p:blipFill>
          <p:spPr>
            <a:xfrm>
              <a:off x="7765432" y="659886"/>
              <a:ext cx="501677" cy="324000"/>
            </a:xfrm>
            <a:prstGeom prst="rect">
              <a:avLst/>
            </a:prstGeom>
            <a:noFill/>
            <a:ln>
              <a:noFill/>
            </a:ln>
          </p:spPr>
        </p:pic>
      </p:grpSp>
      <p:pic>
        <p:nvPicPr>
          <p:cNvPr descr="A picture containing toy&#10;&#10;Description automatically generated" id="897" name="Google Shape;897;p73"/>
          <p:cNvPicPr preferRelativeResize="0"/>
          <p:nvPr/>
        </p:nvPicPr>
        <p:blipFill rotWithShape="1">
          <a:blip r:embed="rId4">
            <a:alphaModFix/>
          </a:blip>
          <a:srcRect b="0" l="0" r="0" t="0"/>
          <a:stretch/>
        </p:blipFill>
        <p:spPr>
          <a:xfrm>
            <a:off x="3103316" y="149988"/>
            <a:ext cx="392067" cy="540000"/>
          </a:xfrm>
          <a:prstGeom prst="rect">
            <a:avLst/>
          </a:prstGeom>
          <a:noFill/>
          <a:ln>
            <a:noFill/>
          </a:ln>
        </p:spPr>
      </p:pic>
      <p:sp>
        <p:nvSpPr>
          <p:cNvPr id="898" name="Google Shape;898;p73"/>
          <p:cNvSpPr/>
          <p:nvPr/>
        </p:nvSpPr>
        <p:spPr>
          <a:xfrm>
            <a:off x="1306499" y="1110920"/>
            <a:ext cx="1122789" cy="171771"/>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899" name="Google Shape;899;p73"/>
          <p:cNvSpPr/>
          <p:nvPr/>
        </p:nvSpPr>
        <p:spPr>
          <a:xfrm>
            <a:off x="3659180" y="1105576"/>
            <a:ext cx="1069848" cy="164592"/>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900" name="Google Shape;900;p73"/>
          <p:cNvSpPr txBox="1"/>
          <p:nvPr/>
        </p:nvSpPr>
        <p:spPr>
          <a:xfrm>
            <a:off x="7374661" y="487107"/>
            <a:ext cx="1163516" cy="57708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Distributed Order Management checks fulfillment availability via Global Inventory</a:t>
            </a:r>
            <a:endParaRPr b="0" i="0" sz="1100" u="none" cap="none" strike="noStrike">
              <a:solidFill>
                <a:srgbClr val="000000"/>
              </a:solidFill>
              <a:latin typeface="Arial"/>
              <a:ea typeface="Arial"/>
              <a:cs typeface="Arial"/>
              <a:sym typeface="Arial"/>
            </a:endParaRPr>
          </a:p>
        </p:txBody>
      </p:sp>
      <p:sp>
        <p:nvSpPr>
          <p:cNvPr id="901" name="Google Shape;901;p73"/>
          <p:cNvSpPr/>
          <p:nvPr/>
        </p:nvSpPr>
        <p:spPr>
          <a:xfrm>
            <a:off x="5947638" y="1161962"/>
            <a:ext cx="81000" cy="82296"/>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02" name="Google Shape;902;p73"/>
          <p:cNvSpPr txBox="1"/>
          <p:nvPr/>
        </p:nvSpPr>
        <p:spPr>
          <a:xfrm>
            <a:off x="-8189" y="2503496"/>
            <a:ext cx="1123844"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Order marked ‘Ready for Collection’ in Console</a:t>
            </a:r>
            <a:endParaRPr b="0" i="0" sz="1100" u="none" cap="none" strike="noStrike">
              <a:solidFill>
                <a:srgbClr val="000000"/>
              </a:solidFill>
              <a:latin typeface="Arial"/>
              <a:ea typeface="Arial"/>
              <a:cs typeface="Arial"/>
              <a:sym typeface="Arial"/>
            </a:endParaRPr>
          </a:p>
        </p:txBody>
      </p:sp>
      <p:pic>
        <p:nvPicPr>
          <p:cNvPr descr="A picture containing toy&#10;&#10;Description automatically generated" id="903" name="Google Shape;903;p73"/>
          <p:cNvPicPr preferRelativeResize="0"/>
          <p:nvPr/>
        </p:nvPicPr>
        <p:blipFill rotWithShape="1">
          <a:blip r:embed="rId4">
            <a:alphaModFix/>
          </a:blip>
          <a:srcRect b="0" l="0" r="0" t="0"/>
          <a:stretch/>
        </p:blipFill>
        <p:spPr>
          <a:xfrm>
            <a:off x="2097597" y="3940409"/>
            <a:ext cx="392067" cy="540000"/>
          </a:xfrm>
          <a:prstGeom prst="rect">
            <a:avLst/>
          </a:prstGeom>
          <a:noFill/>
          <a:ln>
            <a:noFill/>
          </a:ln>
        </p:spPr>
      </p:pic>
      <p:sp>
        <p:nvSpPr>
          <p:cNvPr id="904" name="Google Shape;904;p73"/>
          <p:cNvSpPr txBox="1"/>
          <p:nvPr/>
        </p:nvSpPr>
        <p:spPr>
          <a:xfrm>
            <a:off x="1563272" y="3656399"/>
            <a:ext cx="1027083" cy="323165"/>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receives a ready for pickup notification</a:t>
            </a:r>
            <a:endParaRPr b="0" i="0" sz="1100" u="none" cap="none" strike="noStrike">
              <a:solidFill>
                <a:srgbClr val="000000"/>
              </a:solidFill>
              <a:latin typeface="Arial"/>
              <a:ea typeface="Arial"/>
              <a:cs typeface="Arial"/>
              <a:sym typeface="Arial"/>
            </a:endParaRPr>
          </a:p>
        </p:txBody>
      </p:sp>
      <p:sp>
        <p:nvSpPr>
          <p:cNvPr id="905" name="Google Shape;905;p73"/>
          <p:cNvSpPr txBox="1"/>
          <p:nvPr/>
        </p:nvSpPr>
        <p:spPr>
          <a:xfrm>
            <a:off x="2590354" y="3657726"/>
            <a:ext cx="999656" cy="323165"/>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Customer arrives in-store to collect</a:t>
            </a:r>
            <a:endParaRPr b="0" i="0" sz="1100" u="none" cap="none" strike="noStrike">
              <a:solidFill>
                <a:srgbClr val="000000"/>
              </a:solidFill>
              <a:latin typeface="Arial"/>
              <a:ea typeface="Arial"/>
              <a:cs typeface="Arial"/>
              <a:sym typeface="Arial"/>
            </a:endParaRPr>
          </a:p>
        </p:txBody>
      </p:sp>
      <p:pic>
        <p:nvPicPr>
          <p:cNvPr descr="A picture containing toy&#10;&#10;Description automatically generated" id="906" name="Google Shape;906;p73"/>
          <p:cNvPicPr preferRelativeResize="0"/>
          <p:nvPr/>
        </p:nvPicPr>
        <p:blipFill rotWithShape="1">
          <a:blip r:embed="rId4">
            <a:alphaModFix/>
          </a:blip>
          <a:srcRect b="0" l="0" r="0" t="0"/>
          <a:stretch/>
        </p:blipFill>
        <p:spPr>
          <a:xfrm>
            <a:off x="2892767" y="3945464"/>
            <a:ext cx="392067" cy="540000"/>
          </a:xfrm>
          <a:prstGeom prst="rect">
            <a:avLst/>
          </a:prstGeom>
          <a:noFill/>
          <a:ln>
            <a:noFill/>
          </a:ln>
        </p:spPr>
      </p:pic>
      <p:sp>
        <p:nvSpPr>
          <p:cNvPr id="907" name="Google Shape;907;p73"/>
          <p:cNvSpPr txBox="1"/>
          <p:nvPr/>
        </p:nvSpPr>
        <p:spPr>
          <a:xfrm>
            <a:off x="3662793" y="3655052"/>
            <a:ext cx="1354036"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Store associate identifies customer and marks Article as collected</a:t>
            </a:r>
            <a:endParaRPr b="0" i="0" sz="1100" u="none" cap="none" strike="noStrike">
              <a:solidFill>
                <a:srgbClr val="000000"/>
              </a:solidFill>
              <a:latin typeface="Arial"/>
              <a:ea typeface="Arial"/>
              <a:cs typeface="Arial"/>
              <a:sym typeface="Arial"/>
            </a:endParaRPr>
          </a:p>
        </p:txBody>
      </p:sp>
      <p:sp>
        <p:nvSpPr>
          <p:cNvPr id="908" name="Google Shape;908;p73"/>
          <p:cNvSpPr/>
          <p:nvPr/>
        </p:nvSpPr>
        <p:spPr>
          <a:xfrm>
            <a:off x="7368840" y="2163011"/>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09" name="Google Shape;909;p73"/>
          <p:cNvSpPr txBox="1"/>
          <p:nvPr/>
        </p:nvSpPr>
        <p:spPr>
          <a:xfrm>
            <a:off x="5458388" y="4050494"/>
            <a:ext cx="923673"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Order is completed </a:t>
            </a:r>
            <a:br>
              <a:rPr b="0" i="0" lang="en-GB" sz="800" u="none" cap="none" strike="noStrike">
                <a:solidFill>
                  <a:srgbClr val="6B7279"/>
                </a:solidFill>
                <a:latin typeface="Lato Light"/>
                <a:ea typeface="Lato Light"/>
                <a:cs typeface="Lato Light"/>
                <a:sym typeface="Lato Light"/>
              </a:rPr>
            </a:br>
            <a:r>
              <a:rPr b="0" i="0" lang="en-GB" sz="800" u="none" cap="none" strike="noStrike">
                <a:solidFill>
                  <a:srgbClr val="6B7279"/>
                </a:solidFill>
                <a:latin typeface="Lato Light"/>
                <a:ea typeface="Lato Light"/>
                <a:cs typeface="Lato Light"/>
                <a:sym typeface="Lato Light"/>
              </a:rPr>
              <a:t>in Console</a:t>
            </a:r>
            <a:endParaRPr b="0" i="0" sz="1100" u="none" cap="none" strike="noStrike">
              <a:solidFill>
                <a:srgbClr val="000000"/>
              </a:solidFill>
              <a:latin typeface="Arial"/>
              <a:ea typeface="Arial"/>
              <a:cs typeface="Arial"/>
              <a:sym typeface="Arial"/>
            </a:endParaRPr>
          </a:p>
        </p:txBody>
      </p:sp>
      <p:sp>
        <p:nvSpPr>
          <p:cNvPr id="910" name="Google Shape;910;p73"/>
          <p:cNvSpPr/>
          <p:nvPr/>
        </p:nvSpPr>
        <p:spPr>
          <a:xfrm>
            <a:off x="1200213" y="2656667"/>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11" name="Google Shape;911;p73"/>
          <p:cNvSpPr/>
          <p:nvPr/>
        </p:nvSpPr>
        <p:spPr>
          <a:xfrm>
            <a:off x="1552385" y="348353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12" name="Google Shape;912;p73"/>
          <p:cNvSpPr/>
          <p:nvPr/>
        </p:nvSpPr>
        <p:spPr>
          <a:xfrm>
            <a:off x="2544072" y="348353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13" name="Google Shape;913;p73"/>
          <p:cNvSpPr/>
          <p:nvPr/>
        </p:nvSpPr>
        <p:spPr>
          <a:xfrm>
            <a:off x="3608527" y="3476180"/>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descr="A screenshot of a social media post&#10;&#10;Description automatically generated" id="914" name="Google Shape;914;p73"/>
          <p:cNvPicPr preferRelativeResize="0"/>
          <p:nvPr/>
        </p:nvPicPr>
        <p:blipFill rotWithShape="1">
          <a:blip r:embed="rId5">
            <a:alphaModFix/>
          </a:blip>
          <a:srcRect b="0" l="0" r="0" t="0"/>
          <a:stretch/>
        </p:blipFill>
        <p:spPr>
          <a:xfrm>
            <a:off x="6023037" y="4192087"/>
            <a:ext cx="376258" cy="243000"/>
          </a:xfrm>
          <a:prstGeom prst="rect">
            <a:avLst/>
          </a:prstGeom>
          <a:noFill/>
          <a:ln>
            <a:noFill/>
          </a:ln>
        </p:spPr>
      </p:pic>
      <p:sp>
        <p:nvSpPr>
          <p:cNvPr id="915" name="Google Shape;915;p73"/>
          <p:cNvSpPr/>
          <p:nvPr/>
        </p:nvSpPr>
        <p:spPr>
          <a:xfrm>
            <a:off x="1162493" y="115563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nvGrpSpPr>
          <p:cNvPr id="916" name="Google Shape;916;p73"/>
          <p:cNvGrpSpPr/>
          <p:nvPr/>
        </p:nvGrpSpPr>
        <p:grpSpPr>
          <a:xfrm>
            <a:off x="3956760" y="4058977"/>
            <a:ext cx="780053" cy="540000"/>
            <a:chOff x="3255692" y="5666110"/>
            <a:chExt cx="1040071" cy="720000"/>
          </a:xfrm>
        </p:grpSpPr>
        <p:pic>
          <p:nvPicPr>
            <p:cNvPr descr="A close up of a toy&#10;&#10;Description automatically generated" id="917" name="Google Shape;917;p73"/>
            <p:cNvPicPr preferRelativeResize="0"/>
            <p:nvPr/>
          </p:nvPicPr>
          <p:blipFill rotWithShape="1">
            <a:blip r:embed="rId6">
              <a:alphaModFix/>
            </a:blip>
            <a:srcRect b="0" l="0" r="0" t="0"/>
            <a:stretch/>
          </p:blipFill>
          <p:spPr>
            <a:xfrm>
              <a:off x="3583461" y="5666110"/>
              <a:ext cx="522756" cy="720000"/>
            </a:xfrm>
            <a:prstGeom prst="rect">
              <a:avLst/>
            </a:prstGeom>
            <a:noFill/>
            <a:ln>
              <a:noFill/>
            </a:ln>
          </p:spPr>
        </p:pic>
        <p:pic>
          <p:nvPicPr>
            <p:cNvPr id="918" name="Google Shape;918;p73"/>
            <p:cNvPicPr preferRelativeResize="0"/>
            <p:nvPr/>
          </p:nvPicPr>
          <p:blipFill rotWithShape="1">
            <a:blip r:embed="rId7">
              <a:alphaModFix/>
            </a:blip>
            <a:srcRect b="0" l="0" r="0" t="0"/>
            <a:stretch/>
          </p:blipFill>
          <p:spPr>
            <a:xfrm>
              <a:off x="4047363" y="5864110"/>
              <a:ext cx="248400" cy="324000"/>
            </a:xfrm>
            <a:prstGeom prst="rect">
              <a:avLst/>
            </a:prstGeom>
            <a:noFill/>
            <a:ln>
              <a:noFill/>
            </a:ln>
          </p:spPr>
        </p:pic>
        <p:pic>
          <p:nvPicPr>
            <p:cNvPr descr="A picture containing toy&#10;&#10;Description automatically generated" id="919" name="Google Shape;919;p73"/>
            <p:cNvPicPr preferRelativeResize="0"/>
            <p:nvPr/>
          </p:nvPicPr>
          <p:blipFill rotWithShape="1">
            <a:blip r:embed="rId4">
              <a:alphaModFix/>
            </a:blip>
            <a:srcRect b="0" l="0" r="0" t="0"/>
            <a:stretch/>
          </p:blipFill>
          <p:spPr>
            <a:xfrm>
              <a:off x="3255692" y="5666110"/>
              <a:ext cx="522756" cy="720000"/>
            </a:xfrm>
            <a:prstGeom prst="rect">
              <a:avLst/>
            </a:prstGeom>
            <a:noFill/>
            <a:ln>
              <a:noFill/>
            </a:ln>
          </p:spPr>
        </p:pic>
      </p:grpSp>
      <p:sp>
        <p:nvSpPr>
          <p:cNvPr id="920" name="Google Shape;920;p73"/>
          <p:cNvSpPr/>
          <p:nvPr/>
        </p:nvSpPr>
        <p:spPr>
          <a:xfrm>
            <a:off x="7326905" y="1154386"/>
            <a:ext cx="82296"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21" name="Google Shape;921;p73"/>
          <p:cNvSpPr/>
          <p:nvPr/>
        </p:nvSpPr>
        <p:spPr>
          <a:xfrm>
            <a:off x="7470302" y="1105172"/>
            <a:ext cx="1069848" cy="164592"/>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pic>
        <p:nvPicPr>
          <p:cNvPr id="922" name="Google Shape;922;p73"/>
          <p:cNvPicPr preferRelativeResize="0"/>
          <p:nvPr/>
        </p:nvPicPr>
        <p:blipFill rotWithShape="1">
          <a:blip r:embed="rId8">
            <a:alphaModFix/>
          </a:blip>
          <a:srcRect b="0" l="0" r="0" t="0"/>
          <a:stretch/>
        </p:blipFill>
        <p:spPr>
          <a:xfrm>
            <a:off x="1813193" y="3181757"/>
            <a:ext cx="379929" cy="470388"/>
          </a:xfrm>
          <a:prstGeom prst="rect">
            <a:avLst/>
          </a:prstGeom>
          <a:noFill/>
          <a:ln>
            <a:noFill/>
          </a:ln>
        </p:spPr>
      </p:pic>
      <p:cxnSp>
        <p:nvCxnSpPr>
          <p:cNvPr id="923" name="Google Shape;923;p73"/>
          <p:cNvCxnSpPr>
            <a:stCxn id="897" idx="3"/>
            <a:endCxn id="899" idx="0"/>
          </p:cNvCxnSpPr>
          <p:nvPr/>
        </p:nvCxnSpPr>
        <p:spPr>
          <a:xfrm>
            <a:off x="3495383" y="419988"/>
            <a:ext cx="698700" cy="685500"/>
          </a:xfrm>
          <a:prstGeom prst="bentConnector2">
            <a:avLst/>
          </a:prstGeom>
          <a:noFill/>
          <a:ln cap="flat" cmpd="sng" w="9525">
            <a:solidFill>
              <a:srgbClr val="0077C8"/>
            </a:solidFill>
            <a:prstDash val="solid"/>
            <a:round/>
            <a:headEnd len="med" w="med" type="oval"/>
            <a:tailEnd len="med" w="med" type="oval"/>
          </a:ln>
        </p:spPr>
      </p:cxnSp>
      <p:sp>
        <p:nvSpPr>
          <p:cNvPr id="924" name="Google Shape;924;p73"/>
          <p:cNvSpPr/>
          <p:nvPr/>
        </p:nvSpPr>
        <p:spPr>
          <a:xfrm>
            <a:off x="3756088" y="419920"/>
            <a:ext cx="964495" cy="165975"/>
          </a:xfrm>
          <a:prstGeom prst="roundRect">
            <a:avLst>
              <a:gd fmla="val 50000" name="adj"/>
            </a:avLst>
          </a:prstGeom>
          <a:solidFill>
            <a:schemeClr val="lt1"/>
          </a:solidFill>
          <a:ln cap="flat" cmpd="sng" w="9525">
            <a:solidFill>
              <a:srgbClr val="0077C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Available to Sell</a:t>
            </a:r>
            <a:endParaRPr b="0" i="0" sz="1100" u="none" cap="none" strike="noStrike">
              <a:solidFill>
                <a:srgbClr val="000000"/>
              </a:solidFill>
              <a:latin typeface="Arial"/>
              <a:ea typeface="Arial"/>
              <a:cs typeface="Arial"/>
              <a:sym typeface="Arial"/>
            </a:endParaRPr>
          </a:p>
        </p:txBody>
      </p:sp>
      <p:pic>
        <p:nvPicPr>
          <p:cNvPr descr="A picture containing clock, object, gauge&#10;&#10;Description automatically generated" id="925" name="Google Shape;925;p73"/>
          <p:cNvPicPr preferRelativeResize="0"/>
          <p:nvPr/>
        </p:nvPicPr>
        <p:blipFill rotWithShape="1">
          <a:blip r:embed="rId9">
            <a:alphaModFix/>
          </a:blip>
          <a:srcRect b="0" l="0" r="0" t="0"/>
          <a:stretch/>
        </p:blipFill>
        <p:spPr>
          <a:xfrm>
            <a:off x="2793774" y="1174260"/>
            <a:ext cx="398903" cy="398903"/>
          </a:xfrm>
          <a:prstGeom prst="rect">
            <a:avLst/>
          </a:prstGeom>
          <a:noFill/>
          <a:ln>
            <a:noFill/>
          </a:ln>
        </p:spPr>
      </p:pic>
      <p:pic>
        <p:nvPicPr>
          <p:cNvPr id="926" name="Google Shape;926;p73"/>
          <p:cNvPicPr preferRelativeResize="0"/>
          <p:nvPr/>
        </p:nvPicPr>
        <p:blipFill rotWithShape="1">
          <a:blip r:embed="rId10">
            <a:alphaModFix/>
          </a:blip>
          <a:srcRect b="0" l="0" r="0" t="0"/>
          <a:stretch/>
        </p:blipFill>
        <p:spPr>
          <a:xfrm>
            <a:off x="400555" y="634852"/>
            <a:ext cx="578492" cy="857933"/>
          </a:xfrm>
          <a:prstGeom prst="rect">
            <a:avLst/>
          </a:prstGeom>
          <a:noFill/>
          <a:ln>
            <a:noFill/>
          </a:ln>
        </p:spPr>
      </p:pic>
      <p:pic>
        <p:nvPicPr>
          <p:cNvPr id="927" name="Google Shape;927;p73"/>
          <p:cNvPicPr preferRelativeResize="0"/>
          <p:nvPr/>
        </p:nvPicPr>
        <p:blipFill rotWithShape="1">
          <a:blip r:embed="rId11">
            <a:alphaModFix/>
          </a:blip>
          <a:srcRect b="0" l="0" r="0" t="0"/>
          <a:stretch/>
        </p:blipFill>
        <p:spPr>
          <a:xfrm>
            <a:off x="8670964" y="1934440"/>
            <a:ext cx="322235" cy="322235"/>
          </a:xfrm>
          <a:prstGeom prst="rect">
            <a:avLst/>
          </a:prstGeom>
          <a:noFill/>
          <a:ln>
            <a:noFill/>
          </a:ln>
        </p:spPr>
      </p:pic>
      <p:sp>
        <p:nvSpPr>
          <p:cNvPr id="928" name="Google Shape;928;p73"/>
          <p:cNvSpPr txBox="1"/>
          <p:nvPr/>
        </p:nvSpPr>
        <p:spPr>
          <a:xfrm>
            <a:off x="40628" y="14058"/>
            <a:ext cx="3433489" cy="24045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1200" u="none" cap="none" strike="noStrike">
                <a:solidFill>
                  <a:srgbClr val="981C97"/>
                </a:solidFill>
                <a:latin typeface="Lato"/>
                <a:ea typeface="Lato"/>
                <a:cs typeface="Lato"/>
                <a:sym typeface="Lato"/>
              </a:rPr>
              <a:t>Buy-Online-Pickup-In-Store </a:t>
            </a:r>
            <a:r>
              <a:rPr b="0" i="0" lang="en-GB" sz="1100" u="none" cap="none" strike="noStrike">
                <a:solidFill>
                  <a:srgbClr val="72246C"/>
                </a:solidFill>
                <a:latin typeface="Lato Light"/>
                <a:ea typeface="Lato Light"/>
                <a:cs typeface="Lato Light"/>
                <a:sym typeface="Lato Light"/>
              </a:rPr>
              <a:t>CUSTOMER JOURNEY</a:t>
            </a:r>
            <a:endParaRPr b="0" i="0" sz="1100" u="none" cap="none" strike="noStrike">
              <a:solidFill>
                <a:srgbClr val="000000"/>
              </a:solidFill>
              <a:latin typeface="Arial"/>
              <a:ea typeface="Arial"/>
              <a:cs typeface="Arial"/>
              <a:sym typeface="Arial"/>
            </a:endParaRPr>
          </a:p>
        </p:txBody>
      </p:sp>
      <p:grpSp>
        <p:nvGrpSpPr>
          <p:cNvPr id="929" name="Google Shape;929;p73"/>
          <p:cNvGrpSpPr/>
          <p:nvPr/>
        </p:nvGrpSpPr>
        <p:grpSpPr>
          <a:xfrm>
            <a:off x="147896" y="4058677"/>
            <a:ext cx="908628" cy="243001"/>
            <a:chOff x="488364" y="5062673"/>
            <a:chExt cx="1211505" cy="324000"/>
          </a:xfrm>
        </p:grpSpPr>
        <p:pic>
          <p:nvPicPr>
            <p:cNvPr id="930" name="Google Shape;930;p73"/>
            <p:cNvPicPr preferRelativeResize="0"/>
            <p:nvPr/>
          </p:nvPicPr>
          <p:blipFill rotWithShape="1">
            <a:blip r:embed="rId7">
              <a:alphaModFix/>
            </a:blip>
            <a:srcRect b="0" l="0" r="0" t="0"/>
            <a:stretch/>
          </p:blipFill>
          <p:spPr>
            <a:xfrm>
              <a:off x="488364" y="5062673"/>
              <a:ext cx="248400" cy="324000"/>
            </a:xfrm>
            <a:prstGeom prst="rect">
              <a:avLst/>
            </a:prstGeom>
            <a:noFill/>
            <a:ln>
              <a:noFill/>
            </a:ln>
          </p:spPr>
        </p:pic>
        <p:sp>
          <p:nvSpPr>
            <p:cNvPr id="931" name="Google Shape;931;p73"/>
            <p:cNvSpPr txBox="1"/>
            <p:nvPr/>
          </p:nvSpPr>
          <p:spPr>
            <a:xfrm>
              <a:off x="737469" y="5101556"/>
              <a:ext cx="9624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595959"/>
                  </a:solidFill>
                  <a:latin typeface="Lato Light"/>
                  <a:ea typeface="Lato Light"/>
                  <a:cs typeface="Lato Light"/>
                  <a:sym typeface="Lato Light"/>
                </a:rPr>
                <a:t>ServicePoint</a:t>
              </a:r>
              <a:endParaRPr b="0" i="0" sz="1100" u="none" cap="none" strike="noStrike">
                <a:solidFill>
                  <a:srgbClr val="000000"/>
                </a:solidFill>
                <a:latin typeface="Arial"/>
                <a:ea typeface="Arial"/>
                <a:cs typeface="Arial"/>
                <a:sym typeface="Arial"/>
              </a:endParaRPr>
            </a:p>
          </p:txBody>
        </p:sp>
      </p:grpSp>
      <p:grpSp>
        <p:nvGrpSpPr>
          <p:cNvPr id="932" name="Google Shape;932;p73"/>
          <p:cNvGrpSpPr/>
          <p:nvPr/>
        </p:nvGrpSpPr>
        <p:grpSpPr>
          <a:xfrm>
            <a:off x="114495" y="4362722"/>
            <a:ext cx="1285780" cy="243000"/>
            <a:chOff x="235087" y="5447051"/>
            <a:chExt cx="1714373" cy="324000"/>
          </a:xfrm>
        </p:grpSpPr>
        <p:pic>
          <p:nvPicPr>
            <p:cNvPr descr="A screenshot of a social media post&#10;&#10;Description automatically generated" id="933" name="Google Shape;933;p73"/>
            <p:cNvPicPr preferRelativeResize="0"/>
            <p:nvPr/>
          </p:nvPicPr>
          <p:blipFill rotWithShape="1">
            <a:blip r:embed="rId5">
              <a:alphaModFix/>
            </a:blip>
            <a:srcRect b="0" l="0" r="0" t="0"/>
            <a:stretch/>
          </p:blipFill>
          <p:spPr>
            <a:xfrm>
              <a:off x="235087" y="5447051"/>
              <a:ext cx="501677" cy="324000"/>
            </a:xfrm>
            <a:prstGeom prst="rect">
              <a:avLst/>
            </a:prstGeom>
            <a:noFill/>
            <a:ln>
              <a:noFill/>
            </a:ln>
          </p:spPr>
        </p:pic>
        <p:sp>
          <p:nvSpPr>
            <p:cNvPr id="934" name="Google Shape;934;p73"/>
            <p:cNvSpPr txBox="1"/>
            <p:nvPr/>
          </p:nvSpPr>
          <p:spPr>
            <a:xfrm>
              <a:off x="717960" y="5476421"/>
              <a:ext cx="12315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CE0F69"/>
                  </a:solidFill>
                  <a:latin typeface="Lato Light"/>
                  <a:ea typeface="Lato Light"/>
                  <a:cs typeface="Lato Light"/>
                  <a:sym typeface="Lato Light"/>
                </a:rPr>
                <a:t>Fluent Console</a:t>
              </a:r>
              <a:endParaRPr b="0" i="0" sz="1100" u="none" cap="none" strike="noStrike">
                <a:solidFill>
                  <a:srgbClr val="000000"/>
                </a:solidFill>
                <a:latin typeface="Arial"/>
                <a:ea typeface="Arial"/>
                <a:cs typeface="Arial"/>
                <a:sym typeface="Arial"/>
              </a:endParaRPr>
            </a:p>
          </p:txBody>
        </p:sp>
      </p:grpSp>
      <p:sp>
        <p:nvSpPr>
          <p:cNvPr id="935" name="Google Shape;935;p73"/>
          <p:cNvSpPr/>
          <p:nvPr/>
        </p:nvSpPr>
        <p:spPr>
          <a:xfrm>
            <a:off x="6074023" y="1107357"/>
            <a:ext cx="1069848" cy="164592"/>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grpSp>
        <p:nvGrpSpPr>
          <p:cNvPr id="936" name="Google Shape;936;p73"/>
          <p:cNvGrpSpPr/>
          <p:nvPr/>
        </p:nvGrpSpPr>
        <p:grpSpPr>
          <a:xfrm>
            <a:off x="5322446" y="1092097"/>
            <a:ext cx="314241" cy="417182"/>
            <a:chOff x="7203700" y="1531472"/>
            <a:chExt cx="418988" cy="556243"/>
          </a:xfrm>
        </p:grpSpPr>
        <p:sp>
          <p:nvSpPr>
            <p:cNvPr id="937" name="Google Shape;937;p73"/>
            <p:cNvSpPr/>
            <p:nvPr/>
          </p:nvSpPr>
          <p:spPr>
            <a:xfrm>
              <a:off x="7276812" y="1602665"/>
              <a:ext cx="272471" cy="2707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descr="A picture containing wheel, transport&#10;&#10;Description automatically generated" id="938" name="Google Shape;938;p73"/>
            <p:cNvPicPr preferRelativeResize="0"/>
            <p:nvPr/>
          </p:nvPicPr>
          <p:blipFill rotWithShape="1">
            <a:blip r:embed="rId12">
              <a:alphaModFix/>
            </a:blip>
            <a:srcRect b="0" l="0" r="0" t="0"/>
            <a:stretch/>
          </p:blipFill>
          <p:spPr>
            <a:xfrm>
              <a:off x="7203700" y="1531472"/>
              <a:ext cx="418988" cy="556243"/>
            </a:xfrm>
            <a:prstGeom prst="rect">
              <a:avLst/>
            </a:prstGeom>
            <a:noFill/>
            <a:ln>
              <a:noFill/>
            </a:ln>
          </p:spPr>
        </p:pic>
      </p:grpSp>
      <p:sp>
        <p:nvSpPr>
          <p:cNvPr id="939" name="Google Shape;939;p73"/>
          <p:cNvSpPr/>
          <p:nvPr/>
        </p:nvSpPr>
        <p:spPr>
          <a:xfrm>
            <a:off x="4935386" y="3714756"/>
            <a:ext cx="1069848" cy="164592"/>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940" name="Google Shape;940;p73"/>
          <p:cNvSpPr/>
          <p:nvPr/>
        </p:nvSpPr>
        <p:spPr>
          <a:xfrm>
            <a:off x="5429981" y="3951612"/>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nvGrpSpPr>
          <p:cNvPr id="941" name="Google Shape;941;p73"/>
          <p:cNvGrpSpPr/>
          <p:nvPr/>
        </p:nvGrpSpPr>
        <p:grpSpPr>
          <a:xfrm>
            <a:off x="48202" y="4657893"/>
            <a:ext cx="5161992" cy="384718"/>
            <a:chOff x="64877" y="6180264"/>
            <a:chExt cx="6882656" cy="512957"/>
          </a:xfrm>
        </p:grpSpPr>
        <p:sp>
          <p:nvSpPr>
            <p:cNvPr id="942" name="Google Shape;942;p73"/>
            <p:cNvSpPr/>
            <p:nvPr/>
          </p:nvSpPr>
          <p:spPr>
            <a:xfrm>
              <a:off x="64877" y="6473921"/>
              <a:ext cx="1493100" cy="219300"/>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943" name="Google Shape;943;p73"/>
            <p:cNvSpPr/>
            <p:nvPr/>
          </p:nvSpPr>
          <p:spPr>
            <a:xfrm>
              <a:off x="4180758" y="6467620"/>
              <a:ext cx="1374300" cy="2235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944" name="Google Shape;944;p73"/>
            <p:cNvSpPr/>
            <p:nvPr/>
          </p:nvSpPr>
          <p:spPr>
            <a:xfrm>
              <a:off x="1585025" y="6467619"/>
              <a:ext cx="2574900" cy="2235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Distributed Order Management (DOM)</a:t>
              </a:r>
              <a:endParaRPr b="0" i="0" sz="1100" u="none" cap="none" strike="noStrike">
                <a:solidFill>
                  <a:srgbClr val="000000"/>
                </a:solidFill>
                <a:latin typeface="Arial"/>
                <a:ea typeface="Arial"/>
                <a:cs typeface="Arial"/>
                <a:sym typeface="Arial"/>
              </a:endParaRPr>
            </a:p>
          </p:txBody>
        </p:sp>
        <p:sp>
          <p:nvSpPr>
            <p:cNvPr id="945" name="Google Shape;945;p73"/>
            <p:cNvSpPr/>
            <p:nvPr/>
          </p:nvSpPr>
          <p:spPr>
            <a:xfrm>
              <a:off x="5573233" y="6458313"/>
              <a:ext cx="1374300" cy="2235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946" name="Google Shape;946;p73"/>
            <p:cNvSpPr txBox="1"/>
            <p:nvPr/>
          </p:nvSpPr>
          <p:spPr>
            <a:xfrm>
              <a:off x="75367" y="6180264"/>
              <a:ext cx="21615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0077C8"/>
                  </a:solidFill>
                  <a:latin typeface="Lato Light"/>
                  <a:ea typeface="Lato Light"/>
                  <a:cs typeface="Lato Light"/>
                  <a:sym typeface="Lato Light"/>
                </a:rPr>
                <a:t>Fluent Apps</a:t>
              </a:r>
              <a:endParaRPr b="0" i="0" sz="1100" u="none" cap="none" strike="noStrike">
                <a:solidFill>
                  <a:srgbClr val="000000"/>
                </a:solidFill>
                <a:latin typeface="Arial"/>
                <a:ea typeface="Arial"/>
                <a:cs typeface="Arial"/>
                <a:sym typeface="Arial"/>
              </a:endParaRPr>
            </a:p>
          </p:txBody>
        </p:sp>
      </p:grpSp>
      <p:sp>
        <p:nvSpPr>
          <p:cNvPr id="947" name="Google Shape;947;p73"/>
          <p:cNvSpPr txBox="1"/>
          <p:nvPr/>
        </p:nvSpPr>
        <p:spPr>
          <a:xfrm>
            <a:off x="63853" y="3805932"/>
            <a:ext cx="1621193" cy="184666"/>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0077C8"/>
                </a:solidFill>
                <a:latin typeface="Lato Light"/>
                <a:ea typeface="Lato Light"/>
                <a:cs typeface="Lato Light"/>
                <a:sym typeface="Lato Light"/>
              </a:rPr>
              <a:t>Fluent User Interfaces</a:t>
            </a:r>
            <a:endParaRPr b="0" i="0" sz="1100" u="none" cap="none" strike="noStrike">
              <a:solidFill>
                <a:srgbClr val="000000"/>
              </a:solidFill>
              <a:latin typeface="Arial"/>
              <a:ea typeface="Arial"/>
              <a:cs typeface="Arial"/>
              <a:sym typeface="Arial"/>
            </a:endParaRPr>
          </a:p>
        </p:txBody>
      </p:sp>
      <p:pic>
        <p:nvPicPr>
          <p:cNvPr id="948" name="Google Shape;948;p73"/>
          <p:cNvPicPr preferRelativeResize="0"/>
          <p:nvPr/>
        </p:nvPicPr>
        <p:blipFill rotWithShape="1">
          <a:blip r:embed="rId13">
            <a:alphaModFix/>
          </a:blip>
          <a:srcRect b="0" l="0" r="0" t="0"/>
          <a:stretch/>
        </p:blipFill>
        <p:spPr>
          <a:xfrm>
            <a:off x="7674179" y="4806564"/>
            <a:ext cx="1357527" cy="268522"/>
          </a:xfrm>
          <a:prstGeom prst="rect">
            <a:avLst/>
          </a:prstGeom>
          <a:noFill/>
          <a:ln>
            <a:noFill/>
          </a:ln>
        </p:spPr>
      </p:pic>
      <p:sp>
        <p:nvSpPr>
          <p:cNvPr id="949" name="Google Shape;949;p73"/>
          <p:cNvSpPr/>
          <p:nvPr/>
        </p:nvSpPr>
        <p:spPr>
          <a:xfrm>
            <a:off x="2574635" y="1151924"/>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cxnSp>
        <p:nvCxnSpPr>
          <p:cNvPr id="950" name="Google Shape;950;p73"/>
          <p:cNvCxnSpPr/>
          <p:nvPr/>
        </p:nvCxnSpPr>
        <p:spPr>
          <a:xfrm rot="10800000">
            <a:off x="4912446" y="871882"/>
            <a:ext cx="3139" cy="310033"/>
          </a:xfrm>
          <a:prstGeom prst="straightConnector1">
            <a:avLst/>
          </a:prstGeom>
          <a:noFill/>
          <a:ln cap="flat" cmpd="sng" w="9525">
            <a:solidFill>
              <a:srgbClr val="F2F2F2"/>
            </a:solidFill>
            <a:prstDash val="solid"/>
            <a:round/>
            <a:headEnd len="sm" w="sm" type="none"/>
            <a:tailEnd len="sm" w="sm" type="none"/>
          </a:ln>
        </p:spPr>
      </p:cxnSp>
      <p:cxnSp>
        <p:nvCxnSpPr>
          <p:cNvPr id="951" name="Google Shape;951;p73"/>
          <p:cNvCxnSpPr/>
          <p:nvPr/>
        </p:nvCxnSpPr>
        <p:spPr>
          <a:xfrm rot="10800000">
            <a:off x="5984120" y="871882"/>
            <a:ext cx="3139" cy="310033"/>
          </a:xfrm>
          <a:prstGeom prst="straightConnector1">
            <a:avLst/>
          </a:prstGeom>
          <a:noFill/>
          <a:ln cap="flat" cmpd="sng" w="9525">
            <a:solidFill>
              <a:srgbClr val="F2F2F2"/>
            </a:solidFill>
            <a:prstDash val="solid"/>
            <a:round/>
            <a:headEnd len="sm" w="sm" type="none"/>
            <a:tailEnd len="sm" w="sm" type="none"/>
          </a:ln>
        </p:spPr>
      </p:cxnSp>
      <p:cxnSp>
        <p:nvCxnSpPr>
          <p:cNvPr id="952" name="Google Shape;952;p73"/>
          <p:cNvCxnSpPr/>
          <p:nvPr/>
        </p:nvCxnSpPr>
        <p:spPr>
          <a:xfrm rot="10800000">
            <a:off x="7363022" y="531536"/>
            <a:ext cx="2875" cy="633639"/>
          </a:xfrm>
          <a:prstGeom prst="straightConnector1">
            <a:avLst/>
          </a:prstGeom>
          <a:noFill/>
          <a:ln cap="flat" cmpd="sng" w="9525">
            <a:solidFill>
              <a:srgbClr val="F2F2F2"/>
            </a:solidFill>
            <a:prstDash val="solid"/>
            <a:round/>
            <a:headEnd len="sm" w="sm" type="none"/>
            <a:tailEnd len="sm" w="sm" type="none"/>
          </a:ln>
        </p:spPr>
      </p:cxnSp>
      <p:cxnSp>
        <p:nvCxnSpPr>
          <p:cNvPr id="953" name="Google Shape;953;p73"/>
          <p:cNvCxnSpPr/>
          <p:nvPr/>
        </p:nvCxnSpPr>
        <p:spPr>
          <a:xfrm rot="10800000">
            <a:off x="1197193" y="534980"/>
            <a:ext cx="2875" cy="633639"/>
          </a:xfrm>
          <a:prstGeom prst="straightConnector1">
            <a:avLst/>
          </a:prstGeom>
          <a:noFill/>
          <a:ln cap="flat" cmpd="sng" w="9525">
            <a:solidFill>
              <a:srgbClr val="F2F2F2"/>
            </a:solidFill>
            <a:prstDash val="solid"/>
            <a:round/>
            <a:headEnd len="sm" w="sm" type="none"/>
            <a:tailEnd len="sm" w="sm" type="none"/>
          </a:ln>
        </p:spPr>
      </p:cxnSp>
      <p:cxnSp>
        <p:nvCxnSpPr>
          <p:cNvPr id="954" name="Google Shape;954;p73"/>
          <p:cNvCxnSpPr/>
          <p:nvPr/>
        </p:nvCxnSpPr>
        <p:spPr>
          <a:xfrm rot="10800000">
            <a:off x="7406064" y="2197156"/>
            <a:ext cx="3139" cy="310033"/>
          </a:xfrm>
          <a:prstGeom prst="straightConnector1">
            <a:avLst/>
          </a:prstGeom>
          <a:noFill/>
          <a:ln cap="flat" cmpd="sng" w="9525">
            <a:solidFill>
              <a:srgbClr val="F2F2F2"/>
            </a:solidFill>
            <a:prstDash val="solid"/>
            <a:round/>
            <a:headEnd len="sm" w="sm" type="none"/>
            <a:tailEnd len="sm" w="sm" type="none"/>
          </a:ln>
        </p:spPr>
      </p:cxnSp>
      <p:cxnSp>
        <p:nvCxnSpPr>
          <p:cNvPr id="955" name="Google Shape;955;p73"/>
          <p:cNvCxnSpPr/>
          <p:nvPr/>
        </p:nvCxnSpPr>
        <p:spPr>
          <a:xfrm rot="10800000">
            <a:off x="2610751" y="845555"/>
            <a:ext cx="3139" cy="310033"/>
          </a:xfrm>
          <a:prstGeom prst="straightConnector1">
            <a:avLst/>
          </a:prstGeom>
          <a:noFill/>
          <a:ln cap="flat" cmpd="sng" w="9525">
            <a:solidFill>
              <a:srgbClr val="F2F2F2"/>
            </a:solidFill>
            <a:prstDash val="solid"/>
            <a:round/>
            <a:headEnd len="sm" w="sm" type="none"/>
            <a:tailEnd len="sm" w="sm" type="none"/>
          </a:ln>
        </p:spPr>
      </p:cxnSp>
      <p:cxnSp>
        <p:nvCxnSpPr>
          <p:cNvPr id="956" name="Google Shape;956;p73"/>
          <p:cNvCxnSpPr/>
          <p:nvPr/>
        </p:nvCxnSpPr>
        <p:spPr>
          <a:xfrm rot="10800000">
            <a:off x="886092" y="2691800"/>
            <a:ext cx="316769" cy="1"/>
          </a:xfrm>
          <a:prstGeom prst="straightConnector1">
            <a:avLst/>
          </a:prstGeom>
          <a:noFill/>
          <a:ln cap="flat" cmpd="sng" w="9525">
            <a:solidFill>
              <a:srgbClr val="F2F2F2"/>
            </a:solidFill>
            <a:prstDash val="solid"/>
            <a:round/>
            <a:headEnd len="sm" w="sm" type="none"/>
            <a:tailEnd len="sm" w="sm" type="none"/>
          </a:ln>
        </p:spPr>
      </p:cxnSp>
      <p:cxnSp>
        <p:nvCxnSpPr>
          <p:cNvPr id="957" name="Google Shape;957;p73"/>
          <p:cNvCxnSpPr/>
          <p:nvPr/>
        </p:nvCxnSpPr>
        <p:spPr>
          <a:xfrm rot="10800000">
            <a:off x="3642024" y="3537487"/>
            <a:ext cx="3139" cy="310033"/>
          </a:xfrm>
          <a:prstGeom prst="straightConnector1">
            <a:avLst/>
          </a:prstGeom>
          <a:noFill/>
          <a:ln cap="flat" cmpd="sng" w="9525">
            <a:solidFill>
              <a:srgbClr val="F2F2F2"/>
            </a:solidFill>
            <a:prstDash val="solid"/>
            <a:round/>
            <a:headEnd len="sm" w="sm" type="none"/>
            <a:tailEnd len="sm" w="sm" type="none"/>
          </a:ln>
        </p:spPr>
      </p:cxnSp>
      <p:cxnSp>
        <p:nvCxnSpPr>
          <p:cNvPr id="958" name="Google Shape;958;p73"/>
          <p:cNvCxnSpPr/>
          <p:nvPr/>
        </p:nvCxnSpPr>
        <p:spPr>
          <a:xfrm rot="10800000">
            <a:off x="2592378" y="3537487"/>
            <a:ext cx="3139" cy="310033"/>
          </a:xfrm>
          <a:prstGeom prst="straightConnector1">
            <a:avLst/>
          </a:prstGeom>
          <a:noFill/>
          <a:ln cap="flat" cmpd="sng" w="9525">
            <a:solidFill>
              <a:srgbClr val="F2F2F2"/>
            </a:solidFill>
            <a:prstDash val="solid"/>
            <a:round/>
            <a:headEnd len="sm" w="sm" type="none"/>
            <a:tailEnd len="sm" w="sm" type="none"/>
          </a:ln>
        </p:spPr>
      </p:cxnSp>
      <p:cxnSp>
        <p:nvCxnSpPr>
          <p:cNvPr id="959" name="Google Shape;959;p73"/>
          <p:cNvCxnSpPr/>
          <p:nvPr/>
        </p:nvCxnSpPr>
        <p:spPr>
          <a:xfrm rot="10800000">
            <a:off x="1589748" y="3537487"/>
            <a:ext cx="3139" cy="310033"/>
          </a:xfrm>
          <a:prstGeom prst="straightConnector1">
            <a:avLst/>
          </a:prstGeom>
          <a:noFill/>
          <a:ln cap="flat" cmpd="sng" w="9525">
            <a:solidFill>
              <a:srgbClr val="F2F2F2"/>
            </a:solidFill>
            <a:prstDash val="solid"/>
            <a:round/>
            <a:headEnd len="sm" w="sm" type="none"/>
            <a:tailEnd len="sm" w="sm" type="none"/>
          </a:ln>
        </p:spPr>
      </p:cxnSp>
      <p:cxnSp>
        <p:nvCxnSpPr>
          <p:cNvPr id="960" name="Google Shape;960;p73"/>
          <p:cNvCxnSpPr/>
          <p:nvPr/>
        </p:nvCxnSpPr>
        <p:spPr>
          <a:xfrm rot="10800000">
            <a:off x="5471615" y="3998011"/>
            <a:ext cx="3139" cy="310033"/>
          </a:xfrm>
          <a:prstGeom prst="straightConnector1">
            <a:avLst/>
          </a:prstGeom>
          <a:noFill/>
          <a:ln cap="flat" cmpd="sng" w="9525">
            <a:solidFill>
              <a:srgbClr val="F2F2F2"/>
            </a:solidFill>
            <a:prstDash val="solid"/>
            <a:round/>
            <a:headEnd len="sm" w="sm" type="none"/>
            <a:tailEnd len="sm" w="sm" type="none"/>
          </a:ln>
        </p:spPr>
      </p:cxnSp>
      <p:sp>
        <p:nvSpPr>
          <p:cNvPr id="961" name="Google Shape;961;p73"/>
          <p:cNvSpPr/>
          <p:nvPr/>
        </p:nvSpPr>
        <p:spPr>
          <a:xfrm>
            <a:off x="3789559" y="3436753"/>
            <a:ext cx="935108" cy="169322"/>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962" name="Google Shape;962;p73"/>
          <p:cNvSpPr/>
          <p:nvPr/>
        </p:nvSpPr>
        <p:spPr>
          <a:xfrm>
            <a:off x="5563120" y="3394150"/>
            <a:ext cx="3359700" cy="268500"/>
          </a:xfrm>
          <a:prstGeom prst="homePlat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963" name="Google Shape;963;p73"/>
          <p:cNvSpPr/>
          <p:nvPr/>
        </p:nvSpPr>
        <p:spPr>
          <a:xfrm>
            <a:off x="7615800" y="3376012"/>
            <a:ext cx="299700" cy="302738"/>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964" name="Google Shape;964;p73"/>
          <p:cNvSpPr/>
          <p:nvPr/>
        </p:nvSpPr>
        <p:spPr>
          <a:xfrm>
            <a:off x="8009188" y="3393400"/>
            <a:ext cx="240614"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sp>
        <p:nvSpPr>
          <p:cNvPr id="965" name="Google Shape;965;p73"/>
          <p:cNvSpPr/>
          <p:nvPr/>
        </p:nvSpPr>
        <p:spPr>
          <a:xfrm>
            <a:off x="5259375" y="4760794"/>
            <a:ext cx="677700" cy="3099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900" u="none" cap="none" strike="noStrike">
                <a:solidFill>
                  <a:srgbClr val="0077C8"/>
                </a:solidFill>
                <a:latin typeface="Lato"/>
                <a:ea typeface="Lato"/>
                <a:cs typeface="Lato"/>
                <a:sym typeface="Lato"/>
              </a:rPr>
              <a:t>ORDER STATUS</a:t>
            </a:r>
            <a:endParaRPr b="1" i="0" sz="900" u="none" cap="none" strike="noStrike">
              <a:solidFill>
                <a:srgbClr val="0077C8"/>
              </a:solidFill>
              <a:latin typeface="Lato"/>
              <a:ea typeface="Lato"/>
              <a:cs typeface="Lato"/>
              <a:sym typeface="Lato"/>
            </a:endParaRPr>
          </a:p>
        </p:txBody>
      </p:sp>
      <p:sp>
        <p:nvSpPr>
          <p:cNvPr id="966" name="Google Shape;966;p73"/>
          <p:cNvSpPr/>
          <p:nvPr/>
        </p:nvSpPr>
        <p:spPr>
          <a:xfrm>
            <a:off x="5949874" y="4754700"/>
            <a:ext cx="941357" cy="3099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900" u="none" cap="none" strike="noStrike">
                <a:solidFill>
                  <a:srgbClr val="FFAB40"/>
                </a:solidFill>
                <a:latin typeface="Lato"/>
                <a:ea typeface="Lato"/>
                <a:cs typeface="Lato"/>
                <a:sym typeface="Lato"/>
              </a:rPr>
              <a:t>FULFILMENT STATUS</a:t>
            </a:r>
            <a:endParaRPr b="1" i="0" sz="900" u="none" cap="none" strike="noStrike">
              <a:solidFill>
                <a:srgbClr val="FFAB40"/>
              </a:solidFill>
              <a:latin typeface="Lato"/>
              <a:ea typeface="Lato"/>
              <a:cs typeface="Lato"/>
              <a:sym typeface="Lato"/>
            </a:endParaRPr>
          </a:p>
        </p:txBody>
      </p:sp>
      <p:sp>
        <p:nvSpPr>
          <p:cNvPr id="967" name="Google Shape;967;p73"/>
          <p:cNvSpPr/>
          <p:nvPr/>
        </p:nvSpPr>
        <p:spPr>
          <a:xfrm>
            <a:off x="6924891" y="4757400"/>
            <a:ext cx="755474" cy="3099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900" u="none" cap="none" strike="noStrike">
                <a:solidFill>
                  <a:srgbClr val="E06666"/>
                </a:solidFill>
                <a:latin typeface="Lato"/>
                <a:ea typeface="Lato"/>
                <a:cs typeface="Lato"/>
                <a:sym typeface="Lato"/>
              </a:rPr>
              <a:t>ARTICLE STATUS</a:t>
            </a:r>
            <a:endParaRPr b="1" i="0" sz="900" u="none" cap="none" strike="noStrike">
              <a:solidFill>
                <a:srgbClr val="E06666"/>
              </a:solidFill>
              <a:latin typeface="Lato"/>
              <a:ea typeface="Lato"/>
              <a:cs typeface="Lato"/>
              <a:sym typeface="Lato"/>
            </a:endParaRPr>
          </a:p>
        </p:txBody>
      </p:sp>
      <p:sp>
        <p:nvSpPr>
          <p:cNvPr id="968" name="Google Shape;968;p73"/>
          <p:cNvSpPr/>
          <p:nvPr/>
        </p:nvSpPr>
        <p:spPr>
          <a:xfrm>
            <a:off x="5282651" y="3280799"/>
            <a:ext cx="299700" cy="315300"/>
          </a:xfrm>
          <a:prstGeom prst="ellipse">
            <a:avLst/>
          </a:prstGeom>
          <a:solidFill>
            <a:schemeClr val="lt1"/>
          </a:solidFill>
          <a:ln cap="flat" cmpd="sng" w="28575">
            <a:solidFill>
              <a:srgbClr val="1077BE"/>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1" i="0" lang="en-GB" sz="1800" u="none" cap="none" strike="noStrike">
                <a:solidFill>
                  <a:srgbClr val="12A8E1"/>
                </a:solidFill>
                <a:latin typeface="Calibri"/>
                <a:ea typeface="Calibri"/>
                <a:cs typeface="Calibri"/>
                <a:sym typeface="Calibri"/>
              </a:rPr>
              <a:t>✓</a:t>
            </a:r>
            <a:endParaRPr b="0" i="0" sz="1100" u="none" cap="none" strike="noStrike">
              <a:solidFill>
                <a:srgbClr val="000000"/>
              </a:solidFill>
              <a:latin typeface="Arial"/>
              <a:ea typeface="Arial"/>
              <a:cs typeface="Arial"/>
              <a:sym typeface="Arial"/>
            </a:endParaRPr>
          </a:p>
        </p:txBody>
      </p:sp>
      <p:sp>
        <p:nvSpPr>
          <p:cNvPr id="969" name="Google Shape;969;p73"/>
          <p:cNvSpPr txBox="1"/>
          <p:nvPr>
            <p:ph idx="12" type="sldNum"/>
          </p:nvPr>
        </p:nvSpPr>
        <p:spPr>
          <a:xfrm>
            <a:off x="8707877" y="4826050"/>
            <a:ext cx="397500" cy="241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800"/>
              <a:buNone/>
            </a:pPr>
            <a:fld id="{00000000-1234-1234-1234-123412341234}" type="slidenum">
              <a:rPr lang="en-GB" sz="800">
                <a:solidFill>
                  <a:srgbClr val="D9D9D9"/>
                </a:solidFill>
              </a:rPr>
              <a:t>‹#›</a:t>
            </a:fld>
            <a:endParaRPr sz="800">
              <a:solidFill>
                <a:srgbClr val="D9D9D9"/>
              </a:solidFill>
            </a:endParaRPr>
          </a:p>
        </p:txBody>
      </p:sp>
      <p:sp>
        <p:nvSpPr>
          <p:cNvPr id="970" name="Google Shape;970;p73"/>
          <p:cNvSpPr txBox="1"/>
          <p:nvPr/>
        </p:nvSpPr>
        <p:spPr>
          <a:xfrm>
            <a:off x="7382100" y="2317288"/>
            <a:ext cx="842470"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Fulfillment request Store</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971" name="Google Shape;971;p73"/>
          <p:cNvPicPr preferRelativeResize="0"/>
          <p:nvPr/>
        </p:nvPicPr>
        <p:blipFill rotWithShape="1">
          <a:blip r:embed="rId5">
            <a:alphaModFix/>
          </a:blip>
          <a:srcRect b="0" l="0" r="0" t="0"/>
          <a:stretch/>
        </p:blipFill>
        <p:spPr>
          <a:xfrm>
            <a:off x="7443693" y="2803293"/>
            <a:ext cx="376258" cy="243000"/>
          </a:xfrm>
          <a:prstGeom prst="rect">
            <a:avLst/>
          </a:prstGeom>
          <a:noFill/>
          <a:ln>
            <a:noFill/>
          </a:ln>
        </p:spPr>
      </p:pic>
      <p:sp>
        <p:nvSpPr>
          <p:cNvPr id="972" name="Google Shape;972;p73"/>
          <p:cNvSpPr/>
          <p:nvPr/>
        </p:nvSpPr>
        <p:spPr>
          <a:xfrm>
            <a:off x="7474500" y="2134741"/>
            <a:ext cx="573658" cy="159038"/>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973" name="Google Shape;973;p73"/>
          <p:cNvSpPr txBox="1"/>
          <p:nvPr/>
        </p:nvSpPr>
        <p:spPr>
          <a:xfrm>
            <a:off x="8115066" y="2347147"/>
            <a:ext cx="916268" cy="4501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Fulfillment created in Console</a:t>
            </a:r>
            <a:endParaRPr b="0" i="0" sz="1100" u="none" cap="none" strike="noStrike">
              <a:solidFill>
                <a:srgbClr val="000000"/>
              </a:solidFill>
              <a:latin typeface="Arial"/>
              <a:ea typeface="Arial"/>
              <a:cs typeface="Arial"/>
              <a:sym typeface="Arial"/>
            </a:endParaRPr>
          </a:p>
        </p:txBody>
      </p:sp>
      <p:sp>
        <p:nvSpPr>
          <p:cNvPr id="974" name="Google Shape;974;p73"/>
          <p:cNvSpPr/>
          <p:nvPr/>
        </p:nvSpPr>
        <p:spPr>
          <a:xfrm>
            <a:off x="8084718" y="2134741"/>
            <a:ext cx="573658" cy="159038"/>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975" name="Google Shape;975;p73"/>
          <p:cNvPicPr preferRelativeResize="0"/>
          <p:nvPr/>
        </p:nvPicPr>
        <p:blipFill rotWithShape="1">
          <a:blip r:embed="rId5">
            <a:alphaModFix/>
          </a:blip>
          <a:srcRect b="0" l="0" r="0" t="0"/>
          <a:stretch/>
        </p:blipFill>
        <p:spPr>
          <a:xfrm>
            <a:off x="8188308" y="2799192"/>
            <a:ext cx="376258" cy="243000"/>
          </a:xfrm>
          <a:prstGeom prst="rect">
            <a:avLst/>
          </a:prstGeom>
          <a:noFill/>
          <a:ln>
            <a:noFill/>
          </a:ln>
        </p:spPr>
      </p:pic>
      <p:sp>
        <p:nvSpPr>
          <p:cNvPr id="976" name="Google Shape;976;p73"/>
          <p:cNvSpPr txBox="1"/>
          <p:nvPr/>
        </p:nvSpPr>
        <p:spPr>
          <a:xfrm>
            <a:off x="6065301" y="2345449"/>
            <a:ext cx="1219978" cy="323165"/>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Store staff waves and picks order</a:t>
            </a:r>
            <a:endParaRPr b="0" i="0" sz="800" u="none" cap="none" strike="noStrike">
              <a:solidFill>
                <a:srgbClr val="6B7279"/>
              </a:solidFill>
              <a:latin typeface="Lato Light"/>
              <a:ea typeface="Lato Light"/>
              <a:cs typeface="Lato Light"/>
              <a:sym typeface="Lato Light"/>
            </a:endParaRPr>
          </a:p>
        </p:txBody>
      </p:sp>
      <p:sp>
        <p:nvSpPr>
          <p:cNvPr id="977" name="Google Shape;977;p73"/>
          <p:cNvSpPr txBox="1"/>
          <p:nvPr/>
        </p:nvSpPr>
        <p:spPr>
          <a:xfrm>
            <a:off x="3867781" y="2331079"/>
            <a:ext cx="999600" cy="5400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Inventory confirmed and fulfillment updated in Console</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978" name="Google Shape;978;p73"/>
          <p:cNvPicPr preferRelativeResize="0"/>
          <p:nvPr/>
        </p:nvPicPr>
        <p:blipFill rotWithShape="1">
          <a:blip r:embed="rId5">
            <a:alphaModFix/>
          </a:blip>
          <a:srcRect b="0" l="0" r="0" t="0"/>
          <a:stretch/>
        </p:blipFill>
        <p:spPr>
          <a:xfrm>
            <a:off x="3898643" y="2769213"/>
            <a:ext cx="376258" cy="243000"/>
          </a:xfrm>
          <a:prstGeom prst="rect">
            <a:avLst/>
          </a:prstGeom>
          <a:noFill/>
          <a:ln>
            <a:noFill/>
          </a:ln>
        </p:spPr>
      </p:pic>
      <p:grpSp>
        <p:nvGrpSpPr>
          <p:cNvPr id="979" name="Google Shape;979;p73"/>
          <p:cNvGrpSpPr/>
          <p:nvPr/>
        </p:nvGrpSpPr>
        <p:grpSpPr>
          <a:xfrm>
            <a:off x="5716892" y="2612991"/>
            <a:ext cx="534227" cy="540000"/>
            <a:chOff x="6429448" y="3743338"/>
            <a:chExt cx="712302" cy="720000"/>
          </a:xfrm>
        </p:grpSpPr>
        <p:pic>
          <p:nvPicPr>
            <p:cNvPr descr="A close up of a toy&#10;&#10;Description automatically generated" id="980" name="Google Shape;980;p73"/>
            <p:cNvPicPr preferRelativeResize="0"/>
            <p:nvPr/>
          </p:nvPicPr>
          <p:blipFill rotWithShape="1">
            <a:blip r:embed="rId6">
              <a:alphaModFix/>
            </a:blip>
            <a:srcRect b="0" l="0" r="0" t="0"/>
            <a:stretch/>
          </p:blipFill>
          <p:spPr>
            <a:xfrm>
              <a:off x="6429448" y="3743338"/>
              <a:ext cx="522756" cy="720000"/>
            </a:xfrm>
            <a:prstGeom prst="rect">
              <a:avLst/>
            </a:prstGeom>
            <a:noFill/>
            <a:ln>
              <a:noFill/>
            </a:ln>
          </p:spPr>
        </p:pic>
        <p:pic>
          <p:nvPicPr>
            <p:cNvPr id="981" name="Google Shape;981;p73"/>
            <p:cNvPicPr preferRelativeResize="0"/>
            <p:nvPr/>
          </p:nvPicPr>
          <p:blipFill rotWithShape="1">
            <a:blip r:embed="rId7">
              <a:alphaModFix/>
            </a:blip>
            <a:srcRect b="0" l="0" r="0" t="0"/>
            <a:stretch/>
          </p:blipFill>
          <p:spPr>
            <a:xfrm>
              <a:off x="6893350" y="3941338"/>
              <a:ext cx="248400" cy="324000"/>
            </a:xfrm>
            <a:prstGeom prst="rect">
              <a:avLst/>
            </a:prstGeom>
            <a:noFill/>
            <a:ln>
              <a:noFill/>
            </a:ln>
          </p:spPr>
        </p:pic>
      </p:grpSp>
      <p:grpSp>
        <p:nvGrpSpPr>
          <p:cNvPr id="982" name="Google Shape;982;p73"/>
          <p:cNvGrpSpPr/>
          <p:nvPr/>
        </p:nvGrpSpPr>
        <p:grpSpPr>
          <a:xfrm rot="10800000">
            <a:off x="6075592" y="2235461"/>
            <a:ext cx="81000" cy="474396"/>
            <a:chOff x="1093942" y="825728"/>
            <a:chExt cx="81000" cy="474396"/>
          </a:xfrm>
        </p:grpSpPr>
        <p:cxnSp>
          <p:nvCxnSpPr>
            <p:cNvPr id="983" name="Google Shape;983;p73"/>
            <p:cNvCxnSpPr>
              <a:endCxn id="984" idx="4"/>
            </p:cNvCxnSpPr>
            <p:nvPr/>
          </p:nvCxnSpPr>
          <p:spPr>
            <a:xfrm flipH="1" rot="10800000">
              <a:off x="1130242" y="908024"/>
              <a:ext cx="4200" cy="392100"/>
            </a:xfrm>
            <a:prstGeom prst="straightConnector1">
              <a:avLst/>
            </a:prstGeom>
            <a:noFill/>
            <a:ln cap="flat" cmpd="sng" w="9525">
              <a:solidFill>
                <a:srgbClr val="F2F2F2"/>
              </a:solidFill>
              <a:prstDash val="solid"/>
              <a:round/>
              <a:headEnd len="sm" w="sm" type="none"/>
              <a:tailEnd len="sm" w="sm" type="none"/>
            </a:ln>
          </p:spPr>
        </p:cxnSp>
        <p:sp>
          <p:nvSpPr>
            <p:cNvPr id="984" name="Google Shape;984;p73"/>
            <p:cNvSpPr/>
            <p:nvPr/>
          </p:nvSpPr>
          <p:spPr>
            <a:xfrm>
              <a:off x="1093942" y="825728"/>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grpSp>
        <p:nvGrpSpPr>
          <p:cNvPr id="985" name="Google Shape;985;p73"/>
          <p:cNvGrpSpPr/>
          <p:nvPr/>
        </p:nvGrpSpPr>
        <p:grpSpPr>
          <a:xfrm rot="10800000">
            <a:off x="4822452" y="2232519"/>
            <a:ext cx="81000" cy="561996"/>
            <a:chOff x="992340" y="782598"/>
            <a:chExt cx="81000" cy="561996"/>
          </a:xfrm>
        </p:grpSpPr>
        <p:cxnSp>
          <p:nvCxnSpPr>
            <p:cNvPr id="986" name="Google Shape;986;p73"/>
            <p:cNvCxnSpPr>
              <a:endCxn id="987" idx="4"/>
            </p:cNvCxnSpPr>
            <p:nvPr/>
          </p:nvCxnSpPr>
          <p:spPr>
            <a:xfrm rot="10800000">
              <a:off x="1032840" y="864894"/>
              <a:ext cx="1200" cy="479700"/>
            </a:xfrm>
            <a:prstGeom prst="straightConnector1">
              <a:avLst/>
            </a:prstGeom>
            <a:noFill/>
            <a:ln cap="flat" cmpd="sng" w="9525">
              <a:solidFill>
                <a:srgbClr val="F2F2F2"/>
              </a:solidFill>
              <a:prstDash val="solid"/>
              <a:round/>
              <a:headEnd len="sm" w="sm" type="none"/>
              <a:tailEnd len="sm" w="sm" type="none"/>
            </a:ln>
          </p:spPr>
        </p:cxnSp>
        <p:sp>
          <p:nvSpPr>
            <p:cNvPr id="987" name="Google Shape;987;p73"/>
            <p:cNvSpPr/>
            <p:nvPr/>
          </p:nvSpPr>
          <p:spPr>
            <a:xfrm>
              <a:off x="992340" y="782598"/>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sp>
        <p:nvSpPr>
          <p:cNvPr id="988" name="Google Shape;988;p73"/>
          <p:cNvSpPr/>
          <p:nvPr/>
        </p:nvSpPr>
        <p:spPr>
          <a:xfrm rot="-5400000">
            <a:off x="2804715" y="2787163"/>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89" name="Google Shape;989;p73"/>
          <p:cNvSpPr txBox="1"/>
          <p:nvPr/>
        </p:nvSpPr>
        <p:spPr>
          <a:xfrm>
            <a:off x="4938060" y="2320583"/>
            <a:ext cx="1250839"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Store staff confirms Picking activity in ServicePoint</a:t>
            </a:r>
            <a:endParaRPr b="0" i="0" sz="800" u="none" cap="none" strike="noStrike">
              <a:solidFill>
                <a:srgbClr val="6B7279"/>
              </a:solidFill>
              <a:latin typeface="Lato Light"/>
              <a:ea typeface="Lato Light"/>
              <a:cs typeface="Lato Light"/>
              <a:sym typeface="Lato Light"/>
            </a:endParaRPr>
          </a:p>
        </p:txBody>
      </p:sp>
      <p:sp>
        <p:nvSpPr>
          <p:cNvPr id="990" name="Google Shape;990;p73"/>
          <p:cNvSpPr/>
          <p:nvPr/>
        </p:nvSpPr>
        <p:spPr>
          <a:xfrm>
            <a:off x="3732003" y="2131964"/>
            <a:ext cx="1069848" cy="164592"/>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991" name="Google Shape;991;p73"/>
          <p:cNvSpPr/>
          <p:nvPr/>
        </p:nvSpPr>
        <p:spPr>
          <a:xfrm>
            <a:off x="4829733" y="2162750"/>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92" name="Google Shape;992;p73"/>
          <p:cNvSpPr/>
          <p:nvPr/>
        </p:nvSpPr>
        <p:spPr>
          <a:xfrm>
            <a:off x="6082360" y="2165492"/>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993" name="Google Shape;993;p73"/>
          <p:cNvSpPr txBox="1"/>
          <p:nvPr/>
        </p:nvSpPr>
        <p:spPr>
          <a:xfrm>
            <a:off x="2030971" y="2385697"/>
            <a:ext cx="1104142" cy="617607"/>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None/>
            </a:pPr>
            <a:r>
              <a:rPr b="0" i="0" lang="en-GB" sz="800" u="none" cap="none" strike="noStrike">
                <a:solidFill>
                  <a:srgbClr val="6B7279"/>
                </a:solidFill>
                <a:latin typeface="Lato Light"/>
                <a:ea typeface="Lato Light"/>
                <a:cs typeface="Lato Light"/>
                <a:sym typeface="Lato Light"/>
              </a:rPr>
              <a:t>Store Staff packs and stages items (creates an Article)</a:t>
            </a:r>
            <a:endParaRPr b="0" i="0" sz="1100" u="none" cap="none" strike="noStrike">
              <a:solidFill>
                <a:srgbClr val="000000"/>
              </a:solidFill>
              <a:latin typeface="Arial"/>
              <a:ea typeface="Arial"/>
              <a:cs typeface="Arial"/>
              <a:sym typeface="Arial"/>
            </a:endParaRPr>
          </a:p>
        </p:txBody>
      </p:sp>
      <p:grpSp>
        <p:nvGrpSpPr>
          <p:cNvPr id="994" name="Google Shape;994;p73"/>
          <p:cNvGrpSpPr/>
          <p:nvPr/>
        </p:nvGrpSpPr>
        <p:grpSpPr>
          <a:xfrm>
            <a:off x="2022529" y="2609262"/>
            <a:ext cx="534226" cy="540000"/>
            <a:chOff x="6429448" y="3743338"/>
            <a:chExt cx="712302" cy="720000"/>
          </a:xfrm>
        </p:grpSpPr>
        <p:pic>
          <p:nvPicPr>
            <p:cNvPr descr="A close up of a toy&#10;&#10;Description automatically generated" id="995" name="Google Shape;995;p73"/>
            <p:cNvPicPr preferRelativeResize="0"/>
            <p:nvPr/>
          </p:nvPicPr>
          <p:blipFill rotWithShape="1">
            <a:blip r:embed="rId6">
              <a:alphaModFix/>
            </a:blip>
            <a:srcRect b="0" l="0" r="0" t="0"/>
            <a:stretch/>
          </p:blipFill>
          <p:spPr>
            <a:xfrm>
              <a:off x="6429448" y="3743338"/>
              <a:ext cx="522756" cy="720000"/>
            </a:xfrm>
            <a:prstGeom prst="rect">
              <a:avLst/>
            </a:prstGeom>
            <a:noFill/>
            <a:ln>
              <a:noFill/>
            </a:ln>
          </p:spPr>
        </p:pic>
        <p:pic>
          <p:nvPicPr>
            <p:cNvPr id="996" name="Google Shape;996;p73"/>
            <p:cNvPicPr preferRelativeResize="0"/>
            <p:nvPr/>
          </p:nvPicPr>
          <p:blipFill rotWithShape="1">
            <a:blip r:embed="rId7">
              <a:alphaModFix/>
            </a:blip>
            <a:srcRect b="0" l="0" r="0" t="0"/>
            <a:stretch/>
          </p:blipFill>
          <p:spPr>
            <a:xfrm>
              <a:off x="6893350" y="3941338"/>
              <a:ext cx="248400" cy="324000"/>
            </a:xfrm>
            <a:prstGeom prst="rect">
              <a:avLst/>
            </a:prstGeom>
            <a:noFill/>
            <a:ln>
              <a:noFill/>
            </a:ln>
          </p:spPr>
        </p:pic>
      </p:grpSp>
      <p:sp>
        <p:nvSpPr>
          <p:cNvPr id="997" name="Google Shape;997;p73"/>
          <p:cNvSpPr/>
          <p:nvPr/>
        </p:nvSpPr>
        <p:spPr>
          <a:xfrm>
            <a:off x="2093431" y="2129600"/>
            <a:ext cx="943271" cy="169321"/>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998" name="Google Shape;998;p73"/>
          <p:cNvSpPr/>
          <p:nvPr/>
        </p:nvSpPr>
        <p:spPr>
          <a:xfrm>
            <a:off x="2653802" y="3429917"/>
            <a:ext cx="951436" cy="184554"/>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999" name="Google Shape;999;p73"/>
          <p:cNvSpPr/>
          <p:nvPr/>
        </p:nvSpPr>
        <p:spPr>
          <a:xfrm>
            <a:off x="6203838" y="2129599"/>
            <a:ext cx="935108" cy="169322"/>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1000" name="Google Shape;1000;p73"/>
          <p:cNvSpPr/>
          <p:nvPr/>
        </p:nvSpPr>
        <p:spPr>
          <a:xfrm>
            <a:off x="4996322" y="2129599"/>
            <a:ext cx="935108" cy="169322"/>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pic>
        <p:nvPicPr>
          <p:cNvPr descr="Figure Shopping bag PNG | Picpng" id="1001" name="Google Shape;1001;p73"/>
          <p:cNvPicPr preferRelativeResize="0"/>
          <p:nvPr/>
        </p:nvPicPr>
        <p:blipFill rotWithShape="1">
          <a:blip r:embed="rId14">
            <a:alphaModFix/>
          </a:blip>
          <a:srcRect b="0" l="0" r="0" t="0"/>
          <a:stretch/>
        </p:blipFill>
        <p:spPr>
          <a:xfrm>
            <a:off x="1425043" y="2197055"/>
            <a:ext cx="559875" cy="559875"/>
          </a:xfrm>
          <a:prstGeom prst="rect">
            <a:avLst/>
          </a:prstGeom>
          <a:noFill/>
          <a:ln>
            <a:noFill/>
          </a:ln>
        </p:spPr>
      </p:pic>
      <p:grpSp>
        <p:nvGrpSpPr>
          <p:cNvPr id="1002" name="Google Shape;1002;p73"/>
          <p:cNvGrpSpPr/>
          <p:nvPr/>
        </p:nvGrpSpPr>
        <p:grpSpPr>
          <a:xfrm rot="10800000">
            <a:off x="1986556" y="2243516"/>
            <a:ext cx="81000" cy="561996"/>
            <a:chOff x="992340" y="782598"/>
            <a:chExt cx="81000" cy="561996"/>
          </a:xfrm>
        </p:grpSpPr>
        <p:cxnSp>
          <p:nvCxnSpPr>
            <p:cNvPr id="1003" name="Google Shape;1003;p73"/>
            <p:cNvCxnSpPr>
              <a:endCxn id="1004" idx="4"/>
            </p:cNvCxnSpPr>
            <p:nvPr/>
          </p:nvCxnSpPr>
          <p:spPr>
            <a:xfrm rot="10800000">
              <a:off x="1032840" y="864894"/>
              <a:ext cx="1200" cy="479700"/>
            </a:xfrm>
            <a:prstGeom prst="straightConnector1">
              <a:avLst/>
            </a:prstGeom>
            <a:noFill/>
            <a:ln cap="flat" cmpd="sng" w="9525">
              <a:solidFill>
                <a:srgbClr val="F2F2F2"/>
              </a:solidFill>
              <a:prstDash val="solid"/>
              <a:round/>
              <a:headEnd len="sm" w="sm" type="none"/>
              <a:tailEnd len="sm" w="sm" type="none"/>
            </a:ln>
          </p:spPr>
        </p:cxnSp>
        <p:sp>
          <p:nvSpPr>
            <p:cNvPr id="1004" name="Google Shape;1004;p73"/>
            <p:cNvSpPr/>
            <p:nvPr/>
          </p:nvSpPr>
          <p:spPr>
            <a:xfrm>
              <a:off x="992340" y="782598"/>
              <a:ext cx="81000" cy="82296"/>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sp>
        <p:nvSpPr>
          <p:cNvPr id="1005" name="Google Shape;1005;p73"/>
          <p:cNvSpPr/>
          <p:nvPr/>
        </p:nvSpPr>
        <p:spPr>
          <a:xfrm>
            <a:off x="1993837" y="2173747"/>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006" name="Google Shape;1006;p73"/>
          <p:cNvSpPr/>
          <p:nvPr/>
        </p:nvSpPr>
        <p:spPr>
          <a:xfrm>
            <a:off x="939876" y="2939058"/>
            <a:ext cx="573658" cy="159038"/>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1007" name="Google Shape;1007;p73"/>
          <p:cNvSpPr/>
          <p:nvPr/>
        </p:nvSpPr>
        <p:spPr>
          <a:xfrm>
            <a:off x="6169835" y="1370706"/>
            <a:ext cx="935378"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0077C8"/>
                </a:solidFill>
                <a:latin typeface="Lato"/>
                <a:ea typeface="Lato"/>
                <a:cs typeface="Lato"/>
                <a:sym typeface="Lato"/>
              </a:rPr>
              <a:t>CREATED</a:t>
            </a:r>
            <a:endParaRPr b="1" i="0" sz="1100" u="none" cap="none" strike="noStrike">
              <a:solidFill>
                <a:srgbClr val="0077C8"/>
              </a:solidFill>
              <a:latin typeface="Lato"/>
              <a:ea typeface="Lato"/>
              <a:cs typeface="Lato"/>
              <a:sym typeface="Lato"/>
            </a:endParaRPr>
          </a:p>
        </p:txBody>
      </p:sp>
      <p:sp>
        <p:nvSpPr>
          <p:cNvPr id="1008" name="Google Shape;1008;p73"/>
          <p:cNvSpPr/>
          <p:nvPr/>
        </p:nvSpPr>
        <p:spPr>
          <a:xfrm>
            <a:off x="7457602" y="1365747"/>
            <a:ext cx="861900"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0077C8"/>
                </a:solidFill>
                <a:latin typeface="Lato"/>
                <a:ea typeface="Lato"/>
                <a:cs typeface="Lato"/>
                <a:sym typeface="Lato"/>
              </a:rPr>
              <a:t>BOOKED</a:t>
            </a:r>
            <a:endParaRPr b="1" i="0" sz="1100" u="none" cap="none" strike="noStrike">
              <a:solidFill>
                <a:srgbClr val="0077C8"/>
              </a:solidFill>
              <a:latin typeface="Lato"/>
              <a:ea typeface="Lato"/>
              <a:cs typeface="Lato"/>
              <a:sym typeface="Lato"/>
            </a:endParaRPr>
          </a:p>
        </p:txBody>
      </p:sp>
      <p:sp>
        <p:nvSpPr>
          <p:cNvPr id="1009" name="Google Shape;1009;p73"/>
          <p:cNvSpPr/>
          <p:nvPr/>
        </p:nvSpPr>
        <p:spPr>
          <a:xfrm>
            <a:off x="4499560" y="1738637"/>
            <a:ext cx="935378"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50" u="none" cap="none" strike="noStrike">
                <a:solidFill>
                  <a:srgbClr val="FFAB40"/>
                </a:solidFill>
                <a:latin typeface="Lato"/>
                <a:ea typeface="Lato"/>
                <a:cs typeface="Lato"/>
                <a:sym typeface="Lato"/>
              </a:rPr>
              <a:t>FULFILLED</a:t>
            </a:r>
            <a:endParaRPr b="1" i="0" sz="1050" u="none" cap="none" strike="noStrike">
              <a:solidFill>
                <a:srgbClr val="FFAB40"/>
              </a:solidFill>
              <a:latin typeface="Lato"/>
              <a:ea typeface="Lato"/>
              <a:cs typeface="Lato"/>
              <a:sym typeface="Lato"/>
            </a:endParaRPr>
          </a:p>
        </p:txBody>
      </p:sp>
      <p:sp>
        <p:nvSpPr>
          <p:cNvPr id="1010" name="Google Shape;1010;p73"/>
          <p:cNvSpPr/>
          <p:nvPr/>
        </p:nvSpPr>
        <p:spPr>
          <a:xfrm>
            <a:off x="7469731" y="1739490"/>
            <a:ext cx="1164447"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50" u="none" cap="none" strike="noStrike">
                <a:solidFill>
                  <a:srgbClr val="FFAB40"/>
                </a:solidFill>
                <a:latin typeface="Lato"/>
                <a:ea typeface="Lato"/>
                <a:cs typeface="Lato"/>
                <a:sym typeface="Lato"/>
              </a:rPr>
              <a:t>AWAIT_WAVE</a:t>
            </a:r>
            <a:endParaRPr b="1" i="0" sz="1050" u="none" cap="none" strike="noStrike">
              <a:solidFill>
                <a:srgbClr val="FFAB40"/>
              </a:solidFill>
              <a:latin typeface="Lato"/>
              <a:ea typeface="Lato"/>
              <a:cs typeface="Lato"/>
              <a:sym typeface="Lato"/>
            </a:endParaRPr>
          </a:p>
        </p:txBody>
      </p:sp>
      <p:sp>
        <p:nvSpPr>
          <p:cNvPr id="1011" name="Google Shape;1011;p73"/>
          <p:cNvSpPr/>
          <p:nvPr/>
        </p:nvSpPr>
        <p:spPr>
          <a:xfrm>
            <a:off x="3788824" y="3086025"/>
            <a:ext cx="1069800" cy="2685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E06666"/>
                </a:solidFill>
                <a:latin typeface="Lato"/>
                <a:ea typeface="Lato"/>
                <a:cs typeface="Lato"/>
                <a:sym typeface="Lato"/>
              </a:rPr>
              <a:t>COLLECTED</a:t>
            </a:r>
            <a:endParaRPr b="1" i="0" sz="1100" u="none" cap="none" strike="noStrike">
              <a:solidFill>
                <a:srgbClr val="E06666"/>
              </a:solidFill>
              <a:latin typeface="Lato"/>
              <a:ea typeface="Lato"/>
              <a:cs typeface="Lato"/>
              <a:sym typeface="Lato"/>
            </a:endParaRPr>
          </a:p>
        </p:txBody>
      </p:sp>
      <p:grpSp>
        <p:nvGrpSpPr>
          <p:cNvPr id="1012" name="Google Shape;1012;p73"/>
          <p:cNvGrpSpPr/>
          <p:nvPr/>
        </p:nvGrpSpPr>
        <p:grpSpPr>
          <a:xfrm>
            <a:off x="5662374" y="3311897"/>
            <a:ext cx="1024287" cy="368893"/>
            <a:chOff x="5662374" y="3311895"/>
            <a:chExt cx="1024287" cy="368893"/>
          </a:xfrm>
        </p:grpSpPr>
        <p:sp>
          <p:nvSpPr>
            <p:cNvPr id="1013" name="Google Shape;1013;p73"/>
            <p:cNvSpPr/>
            <p:nvPr/>
          </p:nvSpPr>
          <p:spPr>
            <a:xfrm>
              <a:off x="5662374" y="3311895"/>
              <a:ext cx="964500" cy="3153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00" u="none" cap="none" strike="noStrike">
                  <a:solidFill>
                    <a:srgbClr val="FFAB40"/>
                  </a:solidFill>
                  <a:latin typeface="Lato"/>
                  <a:ea typeface="Lato"/>
                  <a:cs typeface="Lato"/>
                  <a:sym typeface="Lato"/>
                </a:rPr>
                <a:t>COMPLETE</a:t>
              </a:r>
              <a:endParaRPr b="1" i="0" sz="1000" u="none" cap="none" strike="noStrike">
                <a:solidFill>
                  <a:srgbClr val="FFAB40"/>
                </a:solidFill>
                <a:latin typeface="Lato"/>
                <a:ea typeface="Lato"/>
                <a:cs typeface="Lato"/>
                <a:sym typeface="Lato"/>
              </a:endParaRPr>
            </a:p>
          </p:txBody>
        </p:sp>
        <p:sp>
          <p:nvSpPr>
            <p:cNvPr id="1014" name="Google Shape;1014;p73"/>
            <p:cNvSpPr/>
            <p:nvPr/>
          </p:nvSpPr>
          <p:spPr>
            <a:xfrm>
              <a:off x="5722161" y="3365488"/>
              <a:ext cx="964500" cy="3153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00" u="none" cap="none" strike="noStrike">
                  <a:solidFill>
                    <a:srgbClr val="0077C8"/>
                  </a:solidFill>
                  <a:latin typeface="Lato"/>
                  <a:ea typeface="Lato"/>
                  <a:cs typeface="Lato"/>
                  <a:sym typeface="Lato"/>
                </a:rPr>
                <a:t>COMPLETE</a:t>
              </a:r>
              <a:endParaRPr b="1" i="0" sz="1000" u="none" cap="none" strike="noStrike">
                <a:solidFill>
                  <a:srgbClr val="0077C8"/>
                </a:solidFill>
                <a:latin typeface="Lato"/>
                <a:ea typeface="Lato"/>
                <a:cs typeface="Lato"/>
                <a:sym typeface="Lato"/>
              </a:endParaRPr>
            </a:p>
          </p:txBody>
        </p:sp>
      </p:grpSp>
      <p:sp>
        <p:nvSpPr>
          <p:cNvPr id="1015" name="Google Shape;1015;p73"/>
          <p:cNvSpPr/>
          <p:nvPr/>
        </p:nvSpPr>
        <p:spPr>
          <a:xfrm>
            <a:off x="6491828" y="1741841"/>
            <a:ext cx="910886"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50" u="none" cap="none" strike="noStrike">
                <a:solidFill>
                  <a:srgbClr val="FFAB40"/>
                </a:solidFill>
                <a:latin typeface="Lato"/>
                <a:ea typeface="Lato"/>
                <a:cs typeface="Lato"/>
                <a:sym typeface="Lato"/>
              </a:rPr>
              <a:t>ASSIGNED</a:t>
            </a:r>
            <a:endParaRPr b="1" i="0" sz="1050" u="none" cap="none" strike="noStrike">
              <a:solidFill>
                <a:srgbClr val="FFAB40"/>
              </a:solidFill>
              <a:latin typeface="Lato"/>
              <a:ea typeface="Lato"/>
              <a:cs typeface="Lato"/>
              <a:sym typeface="Lato"/>
            </a:endParaRPr>
          </a:p>
        </p:txBody>
      </p:sp>
      <p:sp>
        <p:nvSpPr>
          <p:cNvPr id="1016" name="Google Shape;1016;p73"/>
          <p:cNvSpPr/>
          <p:nvPr/>
        </p:nvSpPr>
        <p:spPr>
          <a:xfrm>
            <a:off x="5629757" y="1743073"/>
            <a:ext cx="935378"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50" u="none" cap="none" strike="noStrike">
                <a:solidFill>
                  <a:srgbClr val="0077C8"/>
                </a:solidFill>
                <a:latin typeface="Lato"/>
                <a:ea typeface="Lato"/>
                <a:cs typeface="Lato"/>
                <a:sym typeface="Lato"/>
              </a:rPr>
              <a:t>PICK_PACK</a:t>
            </a:r>
            <a:endParaRPr b="1" i="0" sz="1050" u="none" cap="none" strike="noStrike">
              <a:solidFill>
                <a:srgbClr val="0077C8"/>
              </a:solidFill>
              <a:latin typeface="Lato"/>
              <a:ea typeface="Lato"/>
              <a:cs typeface="Lato"/>
              <a:sym typeface="Lato"/>
            </a:endParaRPr>
          </a:p>
        </p:txBody>
      </p:sp>
      <p:sp>
        <p:nvSpPr>
          <p:cNvPr id="1017" name="Google Shape;1017;p73"/>
          <p:cNvSpPr/>
          <p:nvPr/>
        </p:nvSpPr>
        <p:spPr>
          <a:xfrm>
            <a:off x="95957" y="2127037"/>
            <a:ext cx="1155913" cy="346088"/>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100" u="none" cap="none" strike="noStrike">
                <a:solidFill>
                  <a:srgbClr val="0077C8"/>
                </a:solidFill>
                <a:latin typeface="Lato"/>
                <a:ea typeface="Lato"/>
                <a:cs typeface="Lato"/>
                <a:sym typeface="Lato"/>
              </a:rPr>
              <a:t>AWAIT_COLLECTION</a:t>
            </a:r>
            <a:endParaRPr b="1" i="0" sz="1100" u="none" cap="none" strike="noStrike">
              <a:solidFill>
                <a:srgbClr val="0077C8"/>
              </a:solidFill>
              <a:latin typeface="Lato"/>
              <a:ea typeface="Lato"/>
              <a:cs typeface="Lato"/>
              <a:sym typeface="Lato"/>
            </a:endParaRPr>
          </a:p>
        </p:txBody>
      </p:sp>
      <p:sp>
        <p:nvSpPr>
          <p:cNvPr id="1018" name="Google Shape;1018;p73"/>
          <p:cNvSpPr/>
          <p:nvPr/>
        </p:nvSpPr>
        <p:spPr>
          <a:xfrm>
            <a:off x="1197169" y="1654816"/>
            <a:ext cx="1596605" cy="2685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50" u="none" cap="none" strike="noStrike">
                <a:solidFill>
                  <a:srgbClr val="E06666"/>
                </a:solidFill>
                <a:latin typeface="Lato"/>
                <a:ea typeface="Lato"/>
                <a:cs typeface="Lato"/>
                <a:sym typeface="Lato"/>
              </a:rPr>
              <a:t>AWAIT_COLLECTION</a:t>
            </a:r>
            <a:endParaRPr b="1" i="0" sz="1050" u="none" cap="none" strike="noStrike">
              <a:solidFill>
                <a:srgbClr val="E06666"/>
              </a:solidFill>
              <a:latin typeface="Lato"/>
              <a:ea typeface="Lato"/>
              <a:cs typeface="Lato"/>
              <a:sym typeface="Lato"/>
            </a:endParaRPr>
          </a:p>
        </p:txBody>
      </p:sp>
      <p:sp>
        <p:nvSpPr>
          <p:cNvPr id="1019" name="Google Shape;1019;p73"/>
          <p:cNvSpPr/>
          <p:nvPr/>
        </p:nvSpPr>
        <p:spPr>
          <a:xfrm>
            <a:off x="1273597" y="1720432"/>
            <a:ext cx="1619170"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1" i="0" lang="en-GB" sz="1050" u="none" cap="none" strike="noStrike">
                <a:solidFill>
                  <a:srgbClr val="FFAB40"/>
                </a:solidFill>
                <a:latin typeface="Lato"/>
                <a:ea typeface="Lato"/>
                <a:cs typeface="Lato"/>
                <a:sym typeface="Lato"/>
              </a:rPr>
              <a:t>AWAIT_COLLECTION</a:t>
            </a:r>
            <a:endParaRPr b="1" i="0" sz="1050" u="none" cap="none" strike="noStrike">
              <a:solidFill>
                <a:srgbClr val="FFAB40"/>
              </a:solidFill>
              <a:latin typeface="Lato"/>
              <a:ea typeface="Lato"/>
              <a:cs typeface="Lato"/>
              <a:sym typeface="Lato"/>
            </a:endParaRPr>
          </a:p>
        </p:txBody>
      </p:sp>
      <p:sp>
        <p:nvSpPr>
          <p:cNvPr id="1020" name="Google Shape;1020;p73"/>
          <p:cNvSpPr/>
          <p:nvPr/>
        </p:nvSpPr>
        <p:spPr>
          <a:xfrm>
            <a:off x="7082722" y="3610240"/>
            <a:ext cx="1904351" cy="979628"/>
          </a:xfrm>
          <a:prstGeom prst="rect">
            <a:avLst/>
          </a:prstGeom>
          <a:solidFill>
            <a:srgbClr val="622AFE"/>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Buy Online Pickup In Store (Pick in Store)</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1"/>
                                        </p:tgtEl>
                                        <p:attrNameLst>
                                          <p:attrName>style.visibility</p:attrName>
                                        </p:attrNameLst>
                                      </p:cBhvr>
                                      <p:to>
                                        <p:strVal val="visible"/>
                                      </p:to>
                                    </p:set>
                                    <p:animEffect filter="fade" transition="in">
                                      <p:cBhvr>
                                        <p:cTn dur="1000"/>
                                        <p:tgtEl>
                                          <p:spTgt spid="891"/>
                                        </p:tgtEl>
                                      </p:cBhvr>
                                    </p:animEffect>
                                  </p:childTnLst>
                                </p:cTn>
                              </p:par>
                              <p:par>
                                <p:cTn fill="hold" nodeType="withEffect" presetClass="entr" presetID="10" presetSubtype="0">
                                  <p:stCondLst>
                                    <p:cond delay="0"/>
                                  </p:stCondLst>
                                  <p:childTnLst>
                                    <p:set>
                                      <p:cBhvr>
                                        <p:cTn dur="1" fill="hold">
                                          <p:stCondLst>
                                            <p:cond delay="0"/>
                                          </p:stCondLst>
                                        </p:cTn>
                                        <p:tgtEl>
                                          <p:spTgt spid="892"/>
                                        </p:tgtEl>
                                        <p:attrNameLst>
                                          <p:attrName>style.visibility</p:attrName>
                                        </p:attrNameLst>
                                      </p:cBhvr>
                                      <p:to>
                                        <p:strVal val="visible"/>
                                      </p:to>
                                    </p:set>
                                    <p:animEffect filter="fade" transition="in">
                                      <p:cBhvr>
                                        <p:cTn dur="1000"/>
                                        <p:tgtEl>
                                          <p:spTgt spid="892"/>
                                        </p:tgtEl>
                                      </p:cBhvr>
                                    </p:animEffect>
                                  </p:childTnLst>
                                </p:cTn>
                              </p:par>
                              <p:par>
                                <p:cTn fill="hold" nodeType="withEffect" presetClass="entr" presetID="10" presetSubtype="0">
                                  <p:stCondLst>
                                    <p:cond delay="0"/>
                                  </p:stCondLst>
                                  <p:childTnLst>
                                    <p:set>
                                      <p:cBhvr>
                                        <p:cTn dur="1" fill="hold">
                                          <p:stCondLst>
                                            <p:cond delay="0"/>
                                          </p:stCondLst>
                                        </p:cTn>
                                        <p:tgtEl>
                                          <p:spTgt spid="950"/>
                                        </p:tgtEl>
                                        <p:attrNameLst>
                                          <p:attrName>style.visibility</p:attrName>
                                        </p:attrNameLst>
                                      </p:cBhvr>
                                      <p:to>
                                        <p:strVal val="visible"/>
                                      </p:to>
                                    </p:set>
                                    <p:animEffect filter="fade" transition="in">
                                      <p:cBhvr>
                                        <p:cTn dur="1000"/>
                                        <p:tgtEl>
                                          <p:spTgt spid="950"/>
                                        </p:tgtEl>
                                      </p:cBhvr>
                                    </p:animEffect>
                                  </p:childTnLst>
                                </p:cTn>
                              </p:par>
                              <p:par>
                                <p:cTn fill="hold" nodeType="withEffect" presetClass="entr" presetID="10" presetSubtype="0">
                                  <p:stCondLst>
                                    <p:cond delay="0"/>
                                  </p:stCondLst>
                                  <p:childTnLst>
                                    <p:set>
                                      <p:cBhvr>
                                        <p:cTn dur="1" fill="hold">
                                          <p:stCondLst>
                                            <p:cond delay="0"/>
                                          </p:stCondLst>
                                        </p:cTn>
                                        <p:tgtEl>
                                          <p:spTgt spid="936"/>
                                        </p:tgtEl>
                                        <p:attrNameLst>
                                          <p:attrName>style.visibility</p:attrName>
                                        </p:attrNameLst>
                                      </p:cBhvr>
                                      <p:to>
                                        <p:strVal val="visible"/>
                                      </p:to>
                                    </p:set>
                                    <p:animEffect filter="fade" transition="in">
                                      <p:cBhvr>
                                        <p:cTn dur="1000"/>
                                        <p:tgtEl>
                                          <p:spTgt spid="9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3"/>
                                        </p:tgtEl>
                                        <p:attrNameLst>
                                          <p:attrName>style.visibility</p:attrName>
                                        </p:attrNameLst>
                                      </p:cBhvr>
                                      <p:to>
                                        <p:strVal val="visible"/>
                                      </p:to>
                                    </p:set>
                                    <p:animEffect filter="fade" transition="in">
                                      <p:cBhvr>
                                        <p:cTn dur="1000"/>
                                        <p:tgtEl>
                                          <p:spTgt spid="893"/>
                                        </p:tgtEl>
                                      </p:cBhvr>
                                    </p:animEffect>
                                  </p:childTnLst>
                                </p:cTn>
                              </p:par>
                              <p:par>
                                <p:cTn fill="hold" nodeType="withEffect" presetClass="entr" presetID="10" presetSubtype="0">
                                  <p:stCondLst>
                                    <p:cond delay="0"/>
                                  </p:stCondLst>
                                  <p:childTnLst>
                                    <p:set>
                                      <p:cBhvr>
                                        <p:cTn dur="1" fill="hold">
                                          <p:stCondLst>
                                            <p:cond delay="0"/>
                                          </p:stCondLst>
                                        </p:cTn>
                                        <p:tgtEl>
                                          <p:spTgt spid="894"/>
                                        </p:tgtEl>
                                        <p:attrNameLst>
                                          <p:attrName>style.visibility</p:attrName>
                                        </p:attrNameLst>
                                      </p:cBhvr>
                                      <p:to>
                                        <p:strVal val="visible"/>
                                      </p:to>
                                    </p:set>
                                    <p:animEffect filter="fade" transition="in">
                                      <p:cBhvr>
                                        <p:cTn dur="1000"/>
                                        <p:tgtEl>
                                          <p:spTgt spid="894"/>
                                        </p:tgtEl>
                                      </p:cBhvr>
                                    </p:animEffect>
                                  </p:childTnLst>
                                </p:cTn>
                              </p:par>
                              <p:par>
                                <p:cTn fill="hold" nodeType="withEffect" presetClass="entr" presetID="10" presetSubtype="0">
                                  <p:stCondLst>
                                    <p:cond delay="0"/>
                                  </p:stCondLst>
                                  <p:childTnLst>
                                    <p:set>
                                      <p:cBhvr>
                                        <p:cTn dur="1" fill="hold">
                                          <p:stCondLst>
                                            <p:cond delay="0"/>
                                          </p:stCondLst>
                                        </p:cTn>
                                        <p:tgtEl>
                                          <p:spTgt spid="951"/>
                                        </p:tgtEl>
                                        <p:attrNameLst>
                                          <p:attrName>style.visibility</p:attrName>
                                        </p:attrNameLst>
                                      </p:cBhvr>
                                      <p:to>
                                        <p:strVal val="visible"/>
                                      </p:to>
                                    </p:set>
                                    <p:animEffect filter="fade" transition="in">
                                      <p:cBhvr>
                                        <p:cTn dur="1000"/>
                                        <p:tgtEl>
                                          <p:spTgt spid="951"/>
                                        </p:tgtEl>
                                      </p:cBhvr>
                                    </p:animEffect>
                                  </p:childTnLst>
                                </p:cTn>
                              </p:par>
                              <p:par>
                                <p:cTn fill="hold" nodeType="withEffect" presetClass="entr" presetID="10" presetSubtype="0">
                                  <p:stCondLst>
                                    <p:cond delay="0"/>
                                  </p:stCondLst>
                                  <p:childTnLst>
                                    <p:set>
                                      <p:cBhvr>
                                        <p:cTn dur="1" fill="hold">
                                          <p:stCondLst>
                                            <p:cond delay="0"/>
                                          </p:stCondLst>
                                        </p:cTn>
                                        <p:tgtEl>
                                          <p:spTgt spid="935"/>
                                        </p:tgtEl>
                                        <p:attrNameLst>
                                          <p:attrName>style.visibility</p:attrName>
                                        </p:attrNameLst>
                                      </p:cBhvr>
                                      <p:to>
                                        <p:strVal val="visible"/>
                                      </p:to>
                                    </p:set>
                                    <p:animEffect filter="fade" transition="in">
                                      <p:cBhvr>
                                        <p:cTn dur="1000"/>
                                        <p:tgtEl>
                                          <p:spTgt spid="9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0"/>
                                        </p:tgtEl>
                                        <p:attrNameLst>
                                          <p:attrName>style.visibility</p:attrName>
                                        </p:attrNameLst>
                                      </p:cBhvr>
                                      <p:to>
                                        <p:strVal val="visible"/>
                                      </p:to>
                                    </p:set>
                                    <p:animEffect filter="fade" transition="in">
                                      <p:cBhvr>
                                        <p:cTn dur="1000"/>
                                        <p:tgtEl>
                                          <p:spTgt spid="900"/>
                                        </p:tgtEl>
                                      </p:cBhvr>
                                    </p:animEffect>
                                  </p:childTnLst>
                                </p:cTn>
                              </p:par>
                              <p:par>
                                <p:cTn fill="hold" nodeType="withEffect" presetClass="entr" presetID="10" presetSubtype="0">
                                  <p:stCondLst>
                                    <p:cond delay="0"/>
                                  </p:stCondLst>
                                  <p:childTnLst>
                                    <p:set>
                                      <p:cBhvr>
                                        <p:cTn dur="1" fill="hold">
                                          <p:stCondLst>
                                            <p:cond delay="0"/>
                                          </p:stCondLst>
                                        </p:cTn>
                                        <p:tgtEl>
                                          <p:spTgt spid="952"/>
                                        </p:tgtEl>
                                        <p:attrNameLst>
                                          <p:attrName>style.visibility</p:attrName>
                                        </p:attrNameLst>
                                      </p:cBhvr>
                                      <p:to>
                                        <p:strVal val="visible"/>
                                      </p:to>
                                    </p:set>
                                    <p:animEffect filter="fade" transition="in">
                                      <p:cBhvr>
                                        <p:cTn dur="1000"/>
                                        <p:tgtEl>
                                          <p:spTgt spid="952"/>
                                        </p:tgtEl>
                                      </p:cBhvr>
                                    </p:animEffect>
                                  </p:childTnLst>
                                </p:cTn>
                              </p:par>
                              <p:par>
                                <p:cTn fill="hold" nodeType="withEffect" presetClass="entr" presetID="10" presetSubtype="0">
                                  <p:stCondLst>
                                    <p:cond delay="0"/>
                                  </p:stCondLst>
                                  <p:childTnLst>
                                    <p:set>
                                      <p:cBhvr>
                                        <p:cTn dur="1" fill="hold">
                                          <p:stCondLst>
                                            <p:cond delay="0"/>
                                          </p:stCondLst>
                                        </p:cTn>
                                        <p:tgtEl>
                                          <p:spTgt spid="921"/>
                                        </p:tgtEl>
                                        <p:attrNameLst>
                                          <p:attrName>style.visibility</p:attrName>
                                        </p:attrNameLst>
                                      </p:cBhvr>
                                      <p:to>
                                        <p:strVal val="visible"/>
                                      </p:to>
                                    </p:set>
                                    <p:animEffect filter="fade" transition="in">
                                      <p:cBhvr>
                                        <p:cTn dur="1000"/>
                                        <p:tgtEl>
                                          <p:spTgt spid="9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7"/>
                                        </p:tgtEl>
                                        <p:attrNameLst>
                                          <p:attrName>style.visibility</p:attrName>
                                        </p:attrNameLst>
                                      </p:cBhvr>
                                      <p:to>
                                        <p:strVal val="visible"/>
                                      </p:to>
                                    </p:set>
                                    <p:animEffect filter="fade" transition="in">
                                      <p:cBhvr>
                                        <p:cTn dur="1000"/>
                                        <p:tgtEl>
                                          <p:spTgt spid="927"/>
                                        </p:tgtEl>
                                      </p:cBhvr>
                                    </p:animEffect>
                                  </p:childTnLst>
                                </p:cTn>
                              </p:par>
                              <p:par>
                                <p:cTn fill="hold" nodeType="withEffect" presetClass="entr" presetID="1" presetSubtype="0">
                                  <p:stCondLst>
                                    <p:cond delay="0"/>
                                  </p:stCondLst>
                                  <p:childTnLst>
                                    <p:set>
                                      <p:cBhvr>
                                        <p:cTn dur="1" fill="hold">
                                          <p:stCondLst>
                                            <p:cond delay="0"/>
                                          </p:stCondLst>
                                        </p:cTn>
                                        <p:tgtEl>
                                          <p:spTgt spid="9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0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9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0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0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0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00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2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0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0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0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0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0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7"/>
                                        </p:tgtEl>
                                        <p:attrNameLst>
                                          <p:attrName>style.visibility</p:attrName>
                                        </p:attrNameLst>
                                      </p:cBhvr>
                                      <p:to>
                                        <p:strVal val="visible"/>
                                      </p:to>
                                    </p:set>
                                    <p:animEffect filter="fade" transition="in">
                                      <p:cBhvr>
                                        <p:cTn dur="1000"/>
                                        <p:tgtEl>
                                          <p:spTgt spid="10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8"/>
                                        </p:tgtEl>
                                        <p:attrNameLst>
                                          <p:attrName>style.visibility</p:attrName>
                                        </p:attrNameLst>
                                      </p:cBhvr>
                                      <p:to>
                                        <p:strVal val="visible"/>
                                      </p:to>
                                    </p:set>
                                    <p:animEffect filter="fade" transition="in">
                                      <p:cBhvr>
                                        <p:cTn dur="1000"/>
                                        <p:tgtEl>
                                          <p:spTgt spid="10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0"/>
                                        </p:tgtEl>
                                        <p:attrNameLst>
                                          <p:attrName>style.visibility</p:attrName>
                                        </p:attrNameLst>
                                      </p:cBhvr>
                                      <p:to>
                                        <p:strVal val="visible"/>
                                      </p:to>
                                    </p:set>
                                    <p:animEffect filter="fade" transition="in">
                                      <p:cBhvr>
                                        <p:cTn dur="1000"/>
                                        <p:tgtEl>
                                          <p:spTgt spid="10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5"/>
                                        </p:tgtEl>
                                        <p:attrNameLst>
                                          <p:attrName>style.visibility</p:attrName>
                                        </p:attrNameLst>
                                      </p:cBhvr>
                                      <p:to>
                                        <p:strVal val="visible"/>
                                      </p:to>
                                    </p:set>
                                    <p:animEffect filter="fade" transition="in">
                                      <p:cBhvr>
                                        <p:cTn dur="1000"/>
                                        <p:tgtEl>
                                          <p:spTgt spid="101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6"/>
                                        </p:tgtEl>
                                        <p:attrNameLst>
                                          <p:attrName>style.visibility</p:attrName>
                                        </p:attrNameLst>
                                      </p:cBhvr>
                                      <p:to>
                                        <p:strVal val="visible"/>
                                      </p:to>
                                    </p:set>
                                    <p:animEffect filter="fade" transition="in">
                                      <p:cBhvr>
                                        <p:cTn dur="1000"/>
                                        <p:tgtEl>
                                          <p:spTgt spid="10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9"/>
                                        </p:tgtEl>
                                        <p:attrNameLst>
                                          <p:attrName>style.visibility</p:attrName>
                                        </p:attrNameLst>
                                      </p:cBhvr>
                                      <p:to>
                                        <p:strVal val="visible"/>
                                      </p:to>
                                    </p:set>
                                    <p:animEffect filter="fade" transition="in">
                                      <p:cBhvr>
                                        <p:cTn dur="1000"/>
                                        <p:tgtEl>
                                          <p:spTgt spid="10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9"/>
                                        </p:tgtEl>
                                        <p:attrNameLst>
                                          <p:attrName>style.visibility</p:attrName>
                                        </p:attrNameLst>
                                      </p:cBhvr>
                                      <p:to>
                                        <p:strVal val="visible"/>
                                      </p:to>
                                    </p:set>
                                    <p:animEffect filter="fade" transition="in">
                                      <p:cBhvr>
                                        <p:cTn dur="1000"/>
                                        <p:tgtEl>
                                          <p:spTgt spid="1019"/>
                                        </p:tgtEl>
                                      </p:cBhvr>
                                    </p:animEffect>
                                  </p:childTnLst>
                                </p:cTn>
                              </p:par>
                              <p:par>
                                <p:cTn fill="hold" nodeType="withEffect" presetClass="entr" presetID="10" presetSubtype="0">
                                  <p:stCondLst>
                                    <p:cond delay="0"/>
                                  </p:stCondLst>
                                  <p:childTnLst>
                                    <p:set>
                                      <p:cBhvr>
                                        <p:cTn dur="1" fill="hold">
                                          <p:stCondLst>
                                            <p:cond delay="0"/>
                                          </p:stCondLst>
                                        </p:cTn>
                                        <p:tgtEl>
                                          <p:spTgt spid="1018"/>
                                        </p:tgtEl>
                                        <p:attrNameLst>
                                          <p:attrName>style.visibility</p:attrName>
                                        </p:attrNameLst>
                                      </p:cBhvr>
                                      <p:to>
                                        <p:strVal val="visible"/>
                                      </p:to>
                                    </p:set>
                                    <p:animEffect filter="fade" transition="in">
                                      <p:cBhvr>
                                        <p:cTn dur="1000"/>
                                        <p:tgtEl>
                                          <p:spTgt spid="10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7"/>
                                        </p:tgtEl>
                                        <p:attrNameLst>
                                          <p:attrName>style.visibility</p:attrName>
                                        </p:attrNameLst>
                                      </p:cBhvr>
                                      <p:to>
                                        <p:strVal val="visible"/>
                                      </p:to>
                                    </p:set>
                                    <p:animEffect filter="fade" transition="in">
                                      <p:cBhvr>
                                        <p:cTn dur="1000"/>
                                        <p:tgtEl>
                                          <p:spTgt spid="10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1"/>
                                        </p:tgtEl>
                                        <p:attrNameLst>
                                          <p:attrName>style.visibility</p:attrName>
                                        </p:attrNameLst>
                                      </p:cBhvr>
                                      <p:to>
                                        <p:strVal val="visible"/>
                                      </p:to>
                                    </p:set>
                                    <p:animEffect filter="fade" transition="in">
                                      <p:cBhvr>
                                        <p:cTn dur="1000"/>
                                        <p:tgtEl>
                                          <p:spTgt spid="1011"/>
                                        </p:tgtEl>
                                      </p:cBhvr>
                                    </p:animEffect>
                                  </p:childTnLst>
                                </p:cTn>
                              </p:par>
                              <p:par>
                                <p:cTn fill="hold" nodeType="withEffect" presetClass="entr" presetID="10" presetSubtype="0">
                                  <p:stCondLst>
                                    <p:cond delay="0"/>
                                  </p:stCondLst>
                                  <p:childTnLst>
                                    <p:set>
                                      <p:cBhvr>
                                        <p:cTn dur="1" fill="hold">
                                          <p:stCondLst>
                                            <p:cond delay="0"/>
                                          </p:stCondLst>
                                        </p:cTn>
                                        <p:tgtEl>
                                          <p:spTgt spid="1012"/>
                                        </p:tgtEl>
                                        <p:attrNameLst>
                                          <p:attrName>style.visibility</p:attrName>
                                        </p:attrNameLst>
                                      </p:cBhvr>
                                      <p:to>
                                        <p:strVal val="visible"/>
                                      </p:to>
                                    </p:set>
                                    <p:animEffect filter="fade" transition="in">
                                      <p:cBhvr>
                                        <p:cTn dur="1000"/>
                                        <p:tgtEl>
                                          <p:spTgt spid="10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