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2" r:id="rId5"/>
    <p:sldMasterId id="214748371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y="5143500" cx="9144000"/>
  <p:notesSz cx="6858000" cy="9144000"/>
  <p:embeddedFontLst>
    <p:embeddedFont>
      <p:font typeface="Roboto"/>
      <p:regular r:id="rId31"/>
      <p:bold r:id="rId32"/>
      <p:italic r:id="rId33"/>
      <p:boldItalic r:id="rId34"/>
    </p:embeddedFont>
    <p:embeddedFont>
      <p:font typeface="Lato"/>
      <p:regular r:id="rId35"/>
      <p:bold r:id="rId36"/>
      <p:italic r:id="rId37"/>
      <p:boldItalic r:id="rId38"/>
    </p:embeddedFont>
    <p:embeddedFont>
      <p:font typeface="Lato Light"/>
      <p:regular r:id="rId39"/>
      <p:bold r:id="rId40"/>
      <p:italic r:id="rId41"/>
      <p:boldItalic r:id="rId42"/>
    </p:embeddedFont>
    <p:embeddedFont>
      <p:font typeface="Arial Black"/>
      <p:regular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7412B00-7A1E-4E2F-A88E-C2441AC62E60}">
  <a:tblStyle styleId="{27412B00-7A1E-4E2F-A88E-C2441AC62E60}"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17EFB4EF-AD28-453A-97CA-F2FF39FB0633}"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 styleId="{CC8FA3B4-5FA1-4B90-B62C-2D58E029485D}" styleName="Table_2">
    <a:wholeTbl>
      <a:tcTxStyle b="off" i="off">
        <a:font>
          <a:latin typeface="Arial"/>
          <a:ea typeface="Arial"/>
          <a:cs typeface="Arial"/>
        </a:font>
        <a:schemeClr val="dk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chemeClr val="accent2"/>
              </a:solidFill>
              <a:prstDash val="solid"/>
              <a:round/>
              <a:headEnd len="sm" w="sm" type="none"/>
              <a:tailEnd len="sm" w="sm" type="none"/>
            </a:ln>
          </a:insideV>
        </a:tcBdr>
        <a:fill>
          <a:solidFill>
            <a:srgbClr val="FFFFFF">
              <a:alpha val="0"/>
            </a:srgbClr>
          </a:solidFill>
        </a:fill>
      </a:tcStyle>
    </a:wholeTbl>
    <a:band1H>
      <a:tcTxStyle/>
      <a:tcStyle>
        <a:fill>
          <a:solidFill>
            <a:schemeClr val="accent2">
              <a:alpha val="40000"/>
            </a:schemeClr>
          </a:solidFill>
        </a:fill>
      </a:tcStyle>
    </a:band1H>
    <a:band2H>
      <a:tcTxStyle/>
    </a:band2H>
    <a:band1V>
      <a:tcTxStyle/>
      <a:tcStyle>
        <a:tcBdr>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tcBdr>
        <a:fill>
          <a:solidFill>
            <a:schemeClr val="accent2">
              <a:alpha val="40000"/>
            </a:schemeClr>
          </a:solidFill>
        </a:fill>
      </a:tcStyle>
    </a:band1V>
    <a:band2V>
      <a:tcTxStyle/>
    </a:band2V>
    <a:lastCol>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lastCol>
    <a:firstCol>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chemeClr val="accent2"/>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firstCol>
    <a:lastRow>
      <a:tcTxStyle b="on" i="off"/>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accent2"/>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Arial"/>
          <a:ea typeface="Arial"/>
          <a:cs typeface="Arial"/>
        </a:font>
        <a:schemeClr val="lt1"/>
      </a:tcTxStyle>
      <a:tcStyle>
        <a:tcBdr>
          <a:left>
            <a:ln cap="flat" cmpd="sng" w="9525">
              <a:solidFill>
                <a:schemeClr val="accent2"/>
              </a:solidFill>
              <a:prstDash val="solid"/>
              <a:round/>
              <a:headEnd len="sm" w="sm" type="none"/>
              <a:tailEnd len="sm" w="sm" type="none"/>
            </a:ln>
          </a:left>
          <a:right>
            <a:ln cap="flat" cmpd="sng" w="9525">
              <a:solidFill>
                <a:schemeClr val="accent2"/>
              </a:solidFill>
              <a:prstDash val="solid"/>
              <a:round/>
              <a:headEnd len="sm" w="sm" type="none"/>
              <a:tailEnd len="sm" w="sm" type="none"/>
            </a:ln>
          </a:right>
          <a:top>
            <a:ln cap="flat" cmpd="sng" w="9525">
              <a:solidFill>
                <a:schemeClr val="accent2"/>
              </a:solidFill>
              <a:prstDash val="solid"/>
              <a:round/>
              <a:headEnd len="sm" w="sm" type="none"/>
              <a:tailEnd len="sm" w="sm" type="none"/>
            </a:ln>
          </a:top>
          <a:bottom>
            <a:ln cap="flat" cmpd="sng" w="9525">
              <a:solidFill>
                <a:schemeClr val="l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2"/>
          </a:solidFill>
        </a:fill>
      </a:tcStyle>
    </a:firstRow>
    <a:neCell>
      <a:tcTxStyle/>
    </a:neCell>
    <a:nwCell>
      <a:tcTxStyle/>
    </a:nwCell>
  </a:tblStyle>
  <a:tblStyle styleId="{DF1F786E-DD39-486F-AC52-7D4C12DFA71D}" styleName="Table_3">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3F747BDE-83D3-41E6-B5A9-472FDBD70D05}" styleName="Table_4">
    <a:wholeTbl>
      <a:tcTxStyle b="off" i="off">
        <a:font>
          <a:latin typeface="Arial"/>
          <a:ea typeface="Arial"/>
          <a:cs typeface="Arial"/>
        </a:font>
        <a:schemeClr val="dk1"/>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chemeClr val="accent5"/>
              </a:solidFill>
              <a:prstDash val="solid"/>
              <a:round/>
              <a:headEnd len="sm" w="sm" type="none"/>
              <a:tailEnd len="sm" w="sm" type="none"/>
            </a:ln>
          </a:insideH>
          <a:insideV>
            <a:ln cap="flat" cmpd="sng" w="9525">
              <a:solidFill>
                <a:schemeClr val="accent5"/>
              </a:solidFill>
              <a:prstDash val="solid"/>
              <a:round/>
              <a:headEnd len="sm" w="sm" type="none"/>
              <a:tailEnd len="sm" w="sm" type="none"/>
            </a:ln>
          </a:insideV>
        </a:tcBdr>
        <a:fill>
          <a:solidFill>
            <a:srgbClr val="FFFFFF">
              <a:alpha val="0"/>
            </a:srgbClr>
          </a:solidFill>
        </a:fill>
      </a:tcStyle>
    </a:wholeTbl>
    <a:band1H>
      <a:tcTxStyle/>
      <a:tcStyle>
        <a:fill>
          <a:solidFill>
            <a:schemeClr val="accent5">
              <a:alpha val="40000"/>
            </a:schemeClr>
          </a:solidFill>
        </a:fill>
      </a:tcStyle>
    </a:band1H>
    <a:band2H>
      <a:tcTxStyle/>
    </a:band2H>
    <a:band1V>
      <a:tcTxStyle/>
      <a:tcStyle>
        <a:tcBdr>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tcBdr>
        <a:fill>
          <a:solidFill>
            <a:schemeClr val="accent5">
              <a:alpha val="40000"/>
            </a:schemeClr>
          </a:solidFill>
        </a:fill>
      </a:tcStyle>
    </a:band1V>
    <a:band2V>
      <a:tcTxStyle/>
    </a:band2V>
    <a:lastCol>
      <a:tcTxStyle b="on" i="off"/>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chemeClr val="accent5"/>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lastCol>
    <a:firstCol>
      <a:tcTxStyle b="on" i="off"/>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chemeClr val="accent5"/>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firstCol>
    <a:lastRow>
      <a:tcTxStyle b="on" i="off"/>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accent5"/>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Arial"/>
          <a:ea typeface="Arial"/>
          <a:cs typeface="Arial"/>
        </a:font>
        <a:schemeClr val="lt1"/>
      </a:tcTxStyle>
      <a:tcStyle>
        <a:tcBdr>
          <a:left>
            <a:ln cap="flat" cmpd="sng" w="9525">
              <a:solidFill>
                <a:schemeClr val="accent5"/>
              </a:solidFill>
              <a:prstDash val="solid"/>
              <a:round/>
              <a:headEnd len="sm" w="sm" type="none"/>
              <a:tailEnd len="sm" w="sm" type="none"/>
            </a:ln>
          </a:left>
          <a:right>
            <a:ln cap="flat" cmpd="sng" w="9525">
              <a:solidFill>
                <a:schemeClr val="accent5"/>
              </a:solidFill>
              <a:prstDash val="solid"/>
              <a:round/>
              <a:headEnd len="sm" w="sm" type="none"/>
              <a:tailEnd len="sm" w="sm" type="none"/>
            </a:ln>
          </a:right>
          <a:top>
            <a:ln cap="flat" cmpd="sng" w="9525">
              <a:solidFill>
                <a:schemeClr val="accent5"/>
              </a:solidFill>
              <a:prstDash val="solid"/>
              <a:round/>
              <a:headEnd len="sm" w="sm" type="none"/>
              <a:tailEnd len="sm" w="sm" type="none"/>
            </a:ln>
          </a:top>
          <a:bottom>
            <a:ln cap="flat" cmpd="sng" w="9525">
              <a:solidFill>
                <a:schemeClr val="l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5"/>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bold.fntdata"/><Relationship Id="rId20" Type="http://schemas.openxmlformats.org/officeDocument/2006/relationships/slide" Target="slides/slide13.xml"/><Relationship Id="rId42" Type="http://schemas.openxmlformats.org/officeDocument/2006/relationships/font" Target="fonts/LatoLight-boldItalic.fntdata"/><Relationship Id="rId41" Type="http://schemas.openxmlformats.org/officeDocument/2006/relationships/font" Target="fonts/LatoLight-italic.fntdata"/><Relationship Id="rId22" Type="http://schemas.openxmlformats.org/officeDocument/2006/relationships/slide" Target="slides/slide15.xml"/><Relationship Id="rId21" Type="http://schemas.openxmlformats.org/officeDocument/2006/relationships/slide" Target="slides/slide14.xml"/><Relationship Id="rId43" Type="http://schemas.openxmlformats.org/officeDocument/2006/relationships/font" Target="fonts/ArialBlack-regular.fntdata"/><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regular.fntdata"/><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font" Target="fonts/Roboto-italic.fntdata"/><Relationship Id="rId10" Type="http://schemas.openxmlformats.org/officeDocument/2006/relationships/slide" Target="slides/slide3.xml"/><Relationship Id="rId32" Type="http://schemas.openxmlformats.org/officeDocument/2006/relationships/font" Target="fonts/Roboto-bold.fntdata"/><Relationship Id="rId13" Type="http://schemas.openxmlformats.org/officeDocument/2006/relationships/slide" Target="slides/slide6.xml"/><Relationship Id="rId35" Type="http://schemas.openxmlformats.org/officeDocument/2006/relationships/font" Target="fonts/Lato-regular.fntdata"/><Relationship Id="rId12" Type="http://schemas.openxmlformats.org/officeDocument/2006/relationships/slide" Target="slides/slide5.xml"/><Relationship Id="rId34" Type="http://schemas.openxmlformats.org/officeDocument/2006/relationships/font" Target="fonts/Roboto-boldItalic.fntdata"/><Relationship Id="rId15" Type="http://schemas.openxmlformats.org/officeDocument/2006/relationships/slide" Target="slides/slide8.xml"/><Relationship Id="rId37" Type="http://schemas.openxmlformats.org/officeDocument/2006/relationships/font" Target="fonts/Lato-italic.fntdata"/><Relationship Id="rId14" Type="http://schemas.openxmlformats.org/officeDocument/2006/relationships/slide" Target="slides/slide7.xml"/><Relationship Id="rId36" Type="http://schemas.openxmlformats.org/officeDocument/2006/relationships/font" Target="fonts/Lato-bold.fntdata"/><Relationship Id="rId17" Type="http://schemas.openxmlformats.org/officeDocument/2006/relationships/slide" Target="slides/slide10.xml"/><Relationship Id="rId39" Type="http://schemas.openxmlformats.org/officeDocument/2006/relationships/font" Target="fonts/LatoLight-regular.fntdata"/><Relationship Id="rId16" Type="http://schemas.openxmlformats.org/officeDocument/2006/relationships/slide" Target="slides/slide9.xml"/><Relationship Id="rId38" Type="http://schemas.openxmlformats.org/officeDocument/2006/relationships/font" Target="fonts/Lato-bold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1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1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3" name="Google Shape;75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17:notes"/>
          <p:cNvSpPr txBox="1"/>
          <p:nvPr>
            <p:ph idx="1" type="body"/>
          </p:nvPr>
        </p:nvSpPr>
        <p:spPr>
          <a:xfrm>
            <a:off x="691886" y="4075768"/>
            <a:ext cx="5535000" cy="333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Arial"/>
              <a:buNone/>
            </a:pPr>
            <a:r>
              <a:t/>
            </a:r>
            <a:endParaRPr/>
          </a:p>
        </p:txBody>
      </p:sp>
      <p:sp>
        <p:nvSpPr>
          <p:cNvPr id="759" name="Google Shape;759;p17:notes"/>
          <p:cNvSpPr/>
          <p:nvPr>
            <p:ph idx="2" type="sldImg"/>
          </p:nvPr>
        </p:nvSpPr>
        <p:spPr>
          <a:xfrm>
            <a:off x="919163" y="1058863"/>
            <a:ext cx="5080000" cy="2857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1" name="Google Shape;911;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2" name="Shape 962"/>
        <p:cNvGrpSpPr/>
        <p:nvPr/>
      </p:nvGrpSpPr>
      <p:grpSpPr>
        <a:xfrm>
          <a:off x="0" y="0"/>
          <a:ext cx="0" cy="0"/>
          <a:chOff x="0" y="0"/>
          <a:chExt cx="0" cy="0"/>
        </a:xfrm>
      </p:grpSpPr>
      <p:sp>
        <p:nvSpPr>
          <p:cNvPr id="963" name="Google Shape;963;p19:notes"/>
          <p:cNvSpPr txBox="1"/>
          <p:nvPr>
            <p:ph idx="1" type="body"/>
          </p:nvPr>
        </p:nvSpPr>
        <p:spPr>
          <a:xfrm>
            <a:off x="685801" y="4400556"/>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4" name="Google Shape;96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p2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6" name="Google Shape;103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0" name="Shape 1040"/>
        <p:cNvGrpSpPr/>
        <p:nvPr/>
      </p:nvGrpSpPr>
      <p:grpSpPr>
        <a:xfrm>
          <a:off x="0" y="0"/>
          <a:ext cx="0" cy="0"/>
          <a:chOff x="0" y="0"/>
          <a:chExt cx="0" cy="0"/>
        </a:xfrm>
      </p:grpSpPr>
      <p:sp>
        <p:nvSpPr>
          <p:cNvPr id="1041" name="Google Shape;1041;p2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2" name="Google Shape;104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b="0" i="0" lang="en-GB" sz="1100" u="none" cap="none" strike="noStrike">
                <a:solidFill>
                  <a:srgbClr val="000000"/>
                </a:solidFill>
                <a:latin typeface="Arial"/>
                <a:ea typeface="Arial"/>
                <a:cs typeface="Arial"/>
                <a:sym typeface="Arial"/>
              </a:rPr>
              <a:t>P0610602</a:t>
            </a:r>
            <a:endParaRPr/>
          </a:p>
          <a:p>
            <a:pPr indent="-228600" lvl="0" marL="4572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8" name="Google Shape;508;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3" name="Shape 1053"/>
        <p:cNvGrpSpPr/>
        <p:nvPr/>
      </p:nvGrpSpPr>
      <p:grpSpPr>
        <a:xfrm>
          <a:off x="0" y="0"/>
          <a:ext cx="0" cy="0"/>
          <a:chOff x="0" y="0"/>
          <a:chExt cx="0" cy="0"/>
        </a:xfrm>
      </p:grpSpPr>
      <p:sp>
        <p:nvSpPr>
          <p:cNvPr id="1054" name="Google Shape;1054;p2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5" name="Google Shape;1055;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9" name="Shape 1059"/>
        <p:cNvGrpSpPr/>
        <p:nvPr/>
      </p:nvGrpSpPr>
      <p:grpSpPr>
        <a:xfrm>
          <a:off x="0" y="0"/>
          <a:ext cx="0" cy="0"/>
          <a:chOff x="0" y="0"/>
          <a:chExt cx="0" cy="0"/>
        </a:xfrm>
      </p:grpSpPr>
      <p:sp>
        <p:nvSpPr>
          <p:cNvPr id="1060" name="Google Shape;1060;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6" name="Shape 1066"/>
        <p:cNvGrpSpPr/>
        <p:nvPr/>
      </p:nvGrpSpPr>
      <p:grpSpPr>
        <a:xfrm>
          <a:off x="0" y="0"/>
          <a:ext cx="0" cy="0"/>
          <a:chOff x="0" y="0"/>
          <a:chExt cx="0" cy="0"/>
        </a:xfrm>
      </p:grpSpPr>
      <p:sp>
        <p:nvSpPr>
          <p:cNvPr id="1067" name="Google Shape;1067;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8" name="Google Shape;1068;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1189c880e02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g1189c880e0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1149cacad2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5" name="Google Shape;515;g1149cacad2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2" name="Google Shape;53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38" name="Google Shape;53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85" name="Google Shape;58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0.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20.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6" name="Shape 236"/>
        <p:cNvGrpSpPr/>
        <p:nvPr/>
      </p:nvGrpSpPr>
      <p:grpSpPr>
        <a:xfrm>
          <a:off x="0" y="0"/>
          <a:ext cx="0" cy="0"/>
          <a:chOff x="0" y="0"/>
          <a:chExt cx="0" cy="0"/>
        </a:xfrm>
      </p:grpSpPr>
      <p:pic>
        <p:nvPicPr>
          <p:cNvPr id="237" name="Google Shape;237;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38" name="Google Shape;238;p3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9" name="Google Shape;239;p3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0" name="Google Shape;240;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1" name="Google Shape;241;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2" name="Google Shape;242;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43" name="Shape 243"/>
        <p:cNvGrpSpPr/>
        <p:nvPr/>
      </p:nvGrpSpPr>
      <p:grpSpPr>
        <a:xfrm>
          <a:off x="0" y="0"/>
          <a:ext cx="0" cy="0"/>
          <a:chOff x="0" y="0"/>
          <a:chExt cx="0" cy="0"/>
        </a:xfrm>
      </p:grpSpPr>
      <p:sp>
        <p:nvSpPr>
          <p:cNvPr id="244" name="Google Shape;244;p3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5" name="Google Shape;245;p3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6" name="Shape 246"/>
        <p:cNvGrpSpPr/>
        <p:nvPr/>
      </p:nvGrpSpPr>
      <p:grpSpPr>
        <a:xfrm>
          <a:off x="0" y="0"/>
          <a:ext cx="0" cy="0"/>
          <a:chOff x="0" y="0"/>
          <a:chExt cx="0" cy="0"/>
        </a:xfrm>
      </p:grpSpPr>
      <p:sp>
        <p:nvSpPr>
          <p:cNvPr id="247" name="Google Shape;247;p37"/>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lvl1pPr lvl="0" algn="l">
              <a:lnSpc>
                <a:spcPct val="9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8" name="Google Shape;248;p37"/>
          <p:cNvSpPr txBox="1"/>
          <p:nvPr>
            <p:ph idx="1" type="body"/>
          </p:nvPr>
        </p:nvSpPr>
        <p:spPr>
          <a:xfrm>
            <a:off x="311700" y="883075"/>
            <a:ext cx="8520600" cy="34458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rgbClr val="434343"/>
              </a:buClr>
              <a:buSzPts val="1800"/>
              <a:buChar char="●"/>
              <a:defRPr>
                <a:solidFill>
                  <a:srgbClr val="434343"/>
                </a:solidFill>
              </a:defRPr>
            </a:lvl1pPr>
            <a:lvl2pPr indent="-317500" lvl="1" marL="914400" algn="l">
              <a:lnSpc>
                <a:spcPct val="100000"/>
              </a:lnSpc>
              <a:spcBef>
                <a:spcPts val="1600"/>
              </a:spcBef>
              <a:spcAft>
                <a:spcPts val="0"/>
              </a:spcAft>
              <a:buSzPts val="1400"/>
              <a:buChar char="○"/>
              <a:defRPr/>
            </a:lvl2pPr>
            <a:lvl3pPr indent="-317500" lvl="2" marL="1371600" algn="l">
              <a:lnSpc>
                <a:spcPct val="100000"/>
              </a:lnSpc>
              <a:spcBef>
                <a:spcPts val="1600"/>
              </a:spcBef>
              <a:spcAft>
                <a:spcPts val="0"/>
              </a:spcAft>
              <a:buSzPts val="1400"/>
              <a:buChar char="■"/>
              <a:defRPr/>
            </a:lvl3pPr>
            <a:lvl4pPr indent="-317500" lvl="3" marL="1828800" algn="l">
              <a:lnSpc>
                <a:spcPct val="100000"/>
              </a:lnSpc>
              <a:spcBef>
                <a:spcPts val="1600"/>
              </a:spcBef>
              <a:spcAft>
                <a:spcPts val="0"/>
              </a:spcAft>
              <a:buSzPts val="1400"/>
              <a:buChar char="●"/>
              <a:defRPr/>
            </a:lvl4pPr>
            <a:lvl5pPr indent="-317500" lvl="4" marL="2286000" algn="l">
              <a:lnSpc>
                <a:spcPct val="100000"/>
              </a:lnSpc>
              <a:spcBef>
                <a:spcPts val="1600"/>
              </a:spcBef>
              <a:spcAft>
                <a:spcPts val="0"/>
              </a:spcAft>
              <a:buSzPts val="1400"/>
              <a:buChar char="○"/>
              <a:defRPr/>
            </a:lvl5pPr>
            <a:lvl6pPr indent="-317500" lvl="5" marL="2743200" algn="l">
              <a:lnSpc>
                <a:spcPct val="90000"/>
              </a:lnSpc>
              <a:spcBef>
                <a:spcPts val="1600"/>
              </a:spcBef>
              <a:spcAft>
                <a:spcPts val="0"/>
              </a:spcAft>
              <a:buSzPts val="1400"/>
              <a:buChar char="■"/>
              <a:defRPr/>
            </a:lvl6pPr>
            <a:lvl7pPr indent="-317500" lvl="6" marL="3200400" algn="l">
              <a:lnSpc>
                <a:spcPct val="90000"/>
              </a:lnSpc>
              <a:spcBef>
                <a:spcPts val="1600"/>
              </a:spcBef>
              <a:spcAft>
                <a:spcPts val="0"/>
              </a:spcAft>
              <a:buSzPts val="1400"/>
              <a:buChar char="●"/>
              <a:defRPr/>
            </a:lvl7pPr>
            <a:lvl8pPr indent="-317500" lvl="7" marL="3657600" algn="l">
              <a:lnSpc>
                <a:spcPct val="90000"/>
              </a:lnSpc>
              <a:spcBef>
                <a:spcPts val="1600"/>
              </a:spcBef>
              <a:spcAft>
                <a:spcPts val="0"/>
              </a:spcAft>
              <a:buSzPts val="1400"/>
              <a:buChar char="○"/>
              <a:defRPr/>
            </a:lvl8pPr>
            <a:lvl9pPr indent="-317500" lvl="8" marL="4114800" algn="l">
              <a:lnSpc>
                <a:spcPct val="90000"/>
              </a:lnSpc>
              <a:spcBef>
                <a:spcPts val="1600"/>
              </a:spcBef>
              <a:spcAft>
                <a:spcPts val="1600"/>
              </a:spcAft>
              <a:buSzPts val="1400"/>
              <a:buChar char="■"/>
              <a:defRPr/>
            </a:lvl9pPr>
          </a:lstStyle>
          <a:p/>
        </p:txBody>
      </p:sp>
      <p:sp>
        <p:nvSpPr>
          <p:cNvPr id="249" name="Google Shape;249;p37"/>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37"/>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1" name="Google Shape;251;p37"/>
          <p:cNvPicPr preferRelativeResize="0"/>
          <p:nvPr/>
        </p:nvPicPr>
        <p:blipFill rotWithShape="1">
          <a:blip r:embed="rId2">
            <a:alphaModFix/>
          </a:blip>
          <a:srcRect b="0" l="0" r="0" t="0"/>
          <a:stretch/>
        </p:blipFill>
        <p:spPr>
          <a:xfrm>
            <a:off x="7441175" y="4662011"/>
            <a:ext cx="1391126" cy="27857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52" name="Shape 252"/>
        <p:cNvGrpSpPr/>
        <p:nvPr/>
      </p:nvGrpSpPr>
      <p:grpSpPr>
        <a:xfrm>
          <a:off x="0" y="0"/>
          <a:ext cx="0" cy="0"/>
          <a:chOff x="0" y="0"/>
          <a:chExt cx="0" cy="0"/>
        </a:xfrm>
      </p:grpSpPr>
      <p:sp>
        <p:nvSpPr>
          <p:cNvPr id="253" name="Google Shape;253;p3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4" name="Shape 254"/>
        <p:cNvGrpSpPr/>
        <p:nvPr/>
      </p:nvGrpSpPr>
      <p:grpSpPr>
        <a:xfrm>
          <a:off x="0" y="0"/>
          <a:ext cx="0" cy="0"/>
          <a:chOff x="0" y="0"/>
          <a:chExt cx="0" cy="0"/>
        </a:xfrm>
      </p:grpSpPr>
      <p:sp>
        <p:nvSpPr>
          <p:cNvPr id="255" name="Google Shape;255;p39"/>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 name="Google Shape;256;p39"/>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57" name="Google Shape;257;p39"/>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8" name="Google Shape;258;p39"/>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9" name="Google Shape;259;p39"/>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0" name="Shape 260"/>
        <p:cNvGrpSpPr/>
        <p:nvPr/>
      </p:nvGrpSpPr>
      <p:grpSpPr>
        <a:xfrm>
          <a:off x="0" y="0"/>
          <a:ext cx="0" cy="0"/>
          <a:chOff x="0" y="0"/>
          <a:chExt cx="0" cy="0"/>
        </a:xfrm>
      </p:grpSpPr>
      <p:sp>
        <p:nvSpPr>
          <p:cNvPr id="261" name="Google Shape;261;p40"/>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2" name="Google Shape;262;p40"/>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3" name="Google Shape;263;p40"/>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4" name="Google Shape;264;p40"/>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65" name="Shape 265"/>
        <p:cNvGrpSpPr/>
        <p:nvPr/>
      </p:nvGrpSpPr>
      <p:grpSpPr>
        <a:xfrm>
          <a:off x="0" y="0"/>
          <a:ext cx="0" cy="0"/>
          <a:chOff x="0" y="0"/>
          <a:chExt cx="0" cy="0"/>
        </a:xfrm>
      </p:grpSpPr>
      <p:sp>
        <p:nvSpPr>
          <p:cNvPr id="266" name="Google Shape;266;p41"/>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41"/>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4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69" name="Shape 269"/>
        <p:cNvGrpSpPr/>
        <p:nvPr/>
      </p:nvGrpSpPr>
      <p:grpSpPr>
        <a:xfrm>
          <a:off x="0" y="0"/>
          <a:ext cx="0" cy="0"/>
          <a:chOff x="0" y="0"/>
          <a:chExt cx="0" cy="0"/>
        </a:xfrm>
      </p:grpSpPr>
      <p:sp>
        <p:nvSpPr>
          <p:cNvPr id="270" name="Google Shape;270;p42"/>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1" name="Google Shape;271;p42"/>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2" name="Google Shape;272;p42"/>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3" name="Google Shape;273;p42"/>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4" name="Google Shape;274;p42"/>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5" name="Google Shape;275;p42"/>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42"/>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42"/>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 name="Google Shape;279;p42"/>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0" name="Google Shape;280;p42"/>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1" name="Google Shape;281;p42"/>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2" name="Google Shape;282;p42"/>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3" name="Google Shape;283;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87" name="Google Shape;287;p42"/>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42"/>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9" name="Google Shape;289;p42"/>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42"/>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42"/>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42"/>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93" name="Google Shape;293;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94" name="Google Shape;294;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95" name="Google Shape;295;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96" name="Google Shape;296;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97" name="Google Shape;297;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98" name="Google Shape;298;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99" name="Google Shape;299;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0" name="Google Shape;300;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301" name="Google Shape;301;p42"/>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302" name="Shape 302"/>
        <p:cNvGrpSpPr/>
        <p:nvPr/>
      </p:nvGrpSpPr>
      <p:grpSpPr>
        <a:xfrm>
          <a:off x="0" y="0"/>
          <a:ext cx="0" cy="0"/>
          <a:chOff x="0" y="0"/>
          <a:chExt cx="0" cy="0"/>
        </a:xfrm>
      </p:grpSpPr>
      <p:sp>
        <p:nvSpPr>
          <p:cNvPr id="303" name="Google Shape;303;p4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312" name="Shape 312"/>
        <p:cNvGrpSpPr/>
        <p:nvPr/>
      </p:nvGrpSpPr>
      <p:grpSpPr>
        <a:xfrm>
          <a:off x="0" y="0"/>
          <a:ext cx="0" cy="0"/>
          <a:chOff x="0" y="0"/>
          <a:chExt cx="0" cy="0"/>
        </a:xfrm>
      </p:grpSpPr>
      <p:sp>
        <p:nvSpPr>
          <p:cNvPr id="313" name="Google Shape;313;p44"/>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4"/>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4"/>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4"/>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4"/>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4"/>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4"/>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4"/>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4"/>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4"/>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4"/>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26" name="Shape 326"/>
        <p:cNvGrpSpPr/>
        <p:nvPr/>
      </p:nvGrpSpPr>
      <p:grpSpPr>
        <a:xfrm>
          <a:off x="0" y="0"/>
          <a:ext cx="0" cy="0"/>
          <a:chOff x="0" y="0"/>
          <a:chExt cx="0" cy="0"/>
        </a:xfrm>
      </p:grpSpPr>
      <p:sp>
        <p:nvSpPr>
          <p:cNvPr id="327" name="Google Shape;327;p45"/>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29" name="Shape 329"/>
        <p:cNvGrpSpPr/>
        <p:nvPr/>
      </p:nvGrpSpPr>
      <p:grpSpPr>
        <a:xfrm>
          <a:off x="0" y="0"/>
          <a:ext cx="0" cy="0"/>
          <a:chOff x="0" y="0"/>
          <a:chExt cx="0" cy="0"/>
        </a:xfrm>
      </p:grpSpPr>
      <p:sp>
        <p:nvSpPr>
          <p:cNvPr id="330" name="Google Shape;330;p46"/>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6"/>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2" name="Google Shape;332;p46"/>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6"/>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6"/>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36" name="Shape 336"/>
        <p:cNvGrpSpPr/>
        <p:nvPr/>
      </p:nvGrpSpPr>
      <p:grpSpPr>
        <a:xfrm>
          <a:off x="0" y="0"/>
          <a:ext cx="0" cy="0"/>
          <a:chOff x="0" y="0"/>
          <a:chExt cx="0" cy="0"/>
        </a:xfrm>
      </p:grpSpPr>
      <p:sp>
        <p:nvSpPr>
          <p:cNvPr id="337" name="Google Shape;337;p47"/>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7"/>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7"/>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7"/>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7"/>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2" name="Google Shape;342;p47"/>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45" name="Shape 345"/>
        <p:cNvGrpSpPr/>
        <p:nvPr/>
      </p:nvGrpSpPr>
      <p:grpSpPr>
        <a:xfrm>
          <a:off x="0" y="0"/>
          <a:ext cx="0" cy="0"/>
          <a:chOff x="0" y="0"/>
          <a:chExt cx="0" cy="0"/>
        </a:xfrm>
      </p:grpSpPr>
      <p:sp>
        <p:nvSpPr>
          <p:cNvPr id="346" name="Google Shape;346;p48"/>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8"/>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8"/>
          <p:cNvSpPr/>
          <p:nvPr>
            <p:ph idx="3" type="pic"/>
          </p:nvPr>
        </p:nvSpPr>
        <p:spPr>
          <a:xfrm>
            <a:off x="352427" y="1369220"/>
            <a:ext cx="783300" cy="782100"/>
          </a:xfrm>
          <a:prstGeom prst="rect">
            <a:avLst/>
          </a:prstGeom>
          <a:noFill/>
          <a:ln>
            <a:noFill/>
          </a:ln>
        </p:spPr>
      </p:sp>
      <p:sp>
        <p:nvSpPr>
          <p:cNvPr id="349" name="Google Shape;349;p48"/>
          <p:cNvSpPr/>
          <p:nvPr>
            <p:ph idx="4" type="pic"/>
          </p:nvPr>
        </p:nvSpPr>
        <p:spPr>
          <a:xfrm>
            <a:off x="4806466" y="1369220"/>
            <a:ext cx="783300" cy="782100"/>
          </a:xfrm>
          <a:prstGeom prst="rect">
            <a:avLst/>
          </a:prstGeom>
          <a:noFill/>
          <a:ln>
            <a:noFill/>
          </a:ln>
        </p:spPr>
      </p:sp>
      <p:sp>
        <p:nvSpPr>
          <p:cNvPr id="350" name="Google Shape;350;p48"/>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52" name="Shape 352"/>
        <p:cNvGrpSpPr/>
        <p:nvPr/>
      </p:nvGrpSpPr>
      <p:grpSpPr>
        <a:xfrm>
          <a:off x="0" y="0"/>
          <a:ext cx="0" cy="0"/>
          <a:chOff x="0" y="0"/>
          <a:chExt cx="0" cy="0"/>
        </a:xfrm>
      </p:grpSpPr>
      <p:sp>
        <p:nvSpPr>
          <p:cNvPr id="353" name="Google Shape;353;p49"/>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9"/>
          <p:cNvSpPr/>
          <p:nvPr>
            <p:ph idx="2" type="pic"/>
          </p:nvPr>
        </p:nvSpPr>
        <p:spPr>
          <a:xfrm>
            <a:off x="352427" y="1369220"/>
            <a:ext cx="783300" cy="782100"/>
          </a:xfrm>
          <a:prstGeom prst="rect">
            <a:avLst/>
          </a:prstGeom>
          <a:noFill/>
          <a:ln>
            <a:noFill/>
          </a:ln>
        </p:spPr>
      </p:sp>
      <p:sp>
        <p:nvSpPr>
          <p:cNvPr id="355" name="Google Shape;355;p49"/>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9"/>
          <p:cNvSpPr/>
          <p:nvPr>
            <p:ph idx="4" type="pic"/>
          </p:nvPr>
        </p:nvSpPr>
        <p:spPr>
          <a:xfrm>
            <a:off x="3226700" y="1369220"/>
            <a:ext cx="783300" cy="782100"/>
          </a:xfrm>
          <a:prstGeom prst="rect">
            <a:avLst/>
          </a:prstGeom>
          <a:noFill/>
          <a:ln>
            <a:noFill/>
          </a:ln>
        </p:spPr>
      </p:sp>
      <p:sp>
        <p:nvSpPr>
          <p:cNvPr id="357" name="Google Shape;357;p49"/>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9"/>
          <p:cNvSpPr/>
          <p:nvPr>
            <p:ph idx="6" type="pic"/>
          </p:nvPr>
        </p:nvSpPr>
        <p:spPr>
          <a:xfrm>
            <a:off x="6100794" y="1369220"/>
            <a:ext cx="783300" cy="782100"/>
          </a:xfrm>
          <a:prstGeom prst="rect">
            <a:avLst/>
          </a:prstGeom>
          <a:noFill/>
          <a:ln>
            <a:noFill/>
          </a:ln>
        </p:spPr>
      </p:sp>
      <p:sp>
        <p:nvSpPr>
          <p:cNvPr id="359" name="Google Shape;359;p49"/>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61" name="Shape 361"/>
        <p:cNvGrpSpPr/>
        <p:nvPr/>
      </p:nvGrpSpPr>
      <p:grpSpPr>
        <a:xfrm>
          <a:off x="0" y="0"/>
          <a:ext cx="0" cy="0"/>
          <a:chOff x="0" y="0"/>
          <a:chExt cx="0" cy="0"/>
        </a:xfrm>
      </p:grpSpPr>
      <p:sp>
        <p:nvSpPr>
          <p:cNvPr id="362" name="Google Shape;362;p50"/>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50"/>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50"/>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50"/>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50"/>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50"/>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50"/>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9" name="Google Shape;369;p5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70" name="Shape 370"/>
        <p:cNvGrpSpPr/>
        <p:nvPr/>
      </p:nvGrpSpPr>
      <p:grpSpPr>
        <a:xfrm>
          <a:off x="0" y="0"/>
          <a:ext cx="0" cy="0"/>
          <a:chOff x="0" y="0"/>
          <a:chExt cx="0" cy="0"/>
        </a:xfrm>
      </p:grpSpPr>
      <p:sp>
        <p:nvSpPr>
          <p:cNvPr id="371" name="Google Shape;371;p51"/>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51"/>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51"/>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51"/>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51"/>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51"/>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51"/>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51"/>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51"/>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51"/>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5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82" name="Shape 382"/>
        <p:cNvGrpSpPr/>
        <p:nvPr/>
      </p:nvGrpSpPr>
      <p:grpSpPr>
        <a:xfrm>
          <a:off x="0" y="0"/>
          <a:ext cx="0" cy="0"/>
          <a:chOff x="0" y="0"/>
          <a:chExt cx="0" cy="0"/>
        </a:xfrm>
      </p:grpSpPr>
      <p:sp>
        <p:nvSpPr>
          <p:cNvPr id="383" name="Google Shape;383;p52"/>
          <p:cNvSpPr/>
          <p:nvPr>
            <p:ph idx="2" type="pic"/>
          </p:nvPr>
        </p:nvSpPr>
        <p:spPr>
          <a:xfrm>
            <a:off x="352426" y="1369219"/>
            <a:ext cx="624600" cy="623700"/>
          </a:xfrm>
          <a:prstGeom prst="rect">
            <a:avLst/>
          </a:prstGeom>
          <a:noFill/>
          <a:ln>
            <a:noFill/>
          </a:ln>
        </p:spPr>
      </p:sp>
      <p:sp>
        <p:nvSpPr>
          <p:cNvPr id="384" name="Google Shape;384;p52"/>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52"/>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52"/>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5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8" name="Google Shape;388;p52"/>
          <p:cNvSpPr/>
          <p:nvPr>
            <p:ph idx="5" type="pic"/>
          </p:nvPr>
        </p:nvSpPr>
        <p:spPr>
          <a:xfrm>
            <a:off x="352426" y="3007519"/>
            <a:ext cx="624600" cy="623700"/>
          </a:xfrm>
          <a:prstGeom prst="rect">
            <a:avLst/>
          </a:prstGeom>
          <a:noFill/>
          <a:ln>
            <a:noFill/>
          </a:ln>
        </p:spPr>
      </p:sp>
      <p:sp>
        <p:nvSpPr>
          <p:cNvPr id="389" name="Google Shape;389;p52"/>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52"/>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2"/>
          <p:cNvSpPr/>
          <p:nvPr>
            <p:ph idx="8" type="pic"/>
          </p:nvPr>
        </p:nvSpPr>
        <p:spPr>
          <a:xfrm>
            <a:off x="4807100" y="1369219"/>
            <a:ext cx="624600" cy="623700"/>
          </a:xfrm>
          <a:prstGeom prst="rect">
            <a:avLst/>
          </a:prstGeom>
          <a:noFill/>
          <a:ln>
            <a:noFill/>
          </a:ln>
        </p:spPr>
      </p:sp>
      <p:sp>
        <p:nvSpPr>
          <p:cNvPr id="392" name="Google Shape;392;p52"/>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3" name="Google Shape;393;p52"/>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52"/>
          <p:cNvSpPr/>
          <p:nvPr>
            <p:ph idx="14" type="pic"/>
          </p:nvPr>
        </p:nvSpPr>
        <p:spPr>
          <a:xfrm>
            <a:off x="4807100" y="3007519"/>
            <a:ext cx="624600" cy="623700"/>
          </a:xfrm>
          <a:prstGeom prst="rect">
            <a:avLst/>
          </a:prstGeom>
          <a:noFill/>
          <a:ln>
            <a:noFill/>
          </a:ln>
        </p:spPr>
      </p:sp>
      <p:sp>
        <p:nvSpPr>
          <p:cNvPr id="395" name="Google Shape;395;p52"/>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2"/>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7" name="Google Shape;397;p52"/>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8" name="Google Shape;398;p52"/>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9" name="Google Shape;399;p52"/>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2"/>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401" name="Shape 401"/>
        <p:cNvGrpSpPr/>
        <p:nvPr/>
      </p:nvGrpSpPr>
      <p:grpSpPr>
        <a:xfrm>
          <a:off x="0" y="0"/>
          <a:ext cx="0" cy="0"/>
          <a:chOff x="0" y="0"/>
          <a:chExt cx="0" cy="0"/>
        </a:xfrm>
      </p:grpSpPr>
      <p:sp>
        <p:nvSpPr>
          <p:cNvPr id="402" name="Google Shape;402;p53"/>
          <p:cNvSpPr/>
          <p:nvPr>
            <p:ph idx="2" type="pic"/>
          </p:nvPr>
        </p:nvSpPr>
        <p:spPr>
          <a:xfrm>
            <a:off x="4806554" y="0"/>
            <a:ext cx="4337400" cy="5143500"/>
          </a:xfrm>
          <a:prstGeom prst="rect">
            <a:avLst/>
          </a:prstGeom>
          <a:noFill/>
          <a:ln>
            <a:noFill/>
          </a:ln>
        </p:spPr>
      </p:sp>
      <p:sp>
        <p:nvSpPr>
          <p:cNvPr id="403" name="Google Shape;403;p53"/>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3"/>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5" name="Google Shape;405;p53"/>
          <p:cNvSpPr/>
          <p:nvPr>
            <p:ph idx="4" type="pic"/>
          </p:nvPr>
        </p:nvSpPr>
        <p:spPr>
          <a:xfrm>
            <a:off x="8320087" y="262855"/>
            <a:ext cx="494100" cy="445500"/>
          </a:xfrm>
          <a:prstGeom prst="rect">
            <a:avLst/>
          </a:prstGeom>
          <a:noFill/>
          <a:ln>
            <a:noFill/>
          </a:ln>
        </p:spPr>
      </p:sp>
      <p:sp>
        <p:nvSpPr>
          <p:cNvPr id="406" name="Google Shape;406;p53"/>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407" name="Shape 407"/>
        <p:cNvGrpSpPr/>
        <p:nvPr/>
      </p:nvGrpSpPr>
      <p:grpSpPr>
        <a:xfrm>
          <a:off x="0" y="0"/>
          <a:ext cx="0" cy="0"/>
          <a:chOff x="0" y="0"/>
          <a:chExt cx="0" cy="0"/>
        </a:xfrm>
      </p:grpSpPr>
      <p:sp>
        <p:nvSpPr>
          <p:cNvPr id="408" name="Google Shape;408;p54"/>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9" name="Google Shape;409;p54"/>
          <p:cNvSpPr/>
          <p:nvPr>
            <p:ph idx="2" type="pic"/>
          </p:nvPr>
        </p:nvSpPr>
        <p:spPr>
          <a:xfrm>
            <a:off x="352426" y="1369219"/>
            <a:ext cx="627300" cy="623700"/>
          </a:xfrm>
          <a:prstGeom prst="rect">
            <a:avLst/>
          </a:prstGeom>
          <a:noFill/>
          <a:ln>
            <a:noFill/>
          </a:ln>
        </p:spPr>
      </p:sp>
      <p:sp>
        <p:nvSpPr>
          <p:cNvPr id="410" name="Google Shape;410;p54"/>
          <p:cNvSpPr/>
          <p:nvPr>
            <p:ph idx="3" type="pic"/>
          </p:nvPr>
        </p:nvSpPr>
        <p:spPr>
          <a:xfrm>
            <a:off x="4806554" y="0"/>
            <a:ext cx="4337400" cy="5143500"/>
          </a:xfrm>
          <a:prstGeom prst="rect">
            <a:avLst/>
          </a:prstGeom>
          <a:noFill/>
          <a:ln>
            <a:noFill/>
          </a:ln>
        </p:spPr>
      </p:sp>
      <p:sp>
        <p:nvSpPr>
          <p:cNvPr id="411" name="Google Shape;411;p54"/>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2" name="Google Shape;412;p54"/>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3" name="Google Shape;413;p54"/>
          <p:cNvSpPr/>
          <p:nvPr>
            <p:ph idx="5" type="pic"/>
          </p:nvPr>
        </p:nvSpPr>
        <p:spPr>
          <a:xfrm>
            <a:off x="352426" y="2149648"/>
            <a:ext cx="627300" cy="626400"/>
          </a:xfrm>
          <a:prstGeom prst="rect">
            <a:avLst/>
          </a:prstGeom>
          <a:noFill/>
          <a:ln>
            <a:noFill/>
          </a:ln>
        </p:spPr>
      </p:sp>
      <p:sp>
        <p:nvSpPr>
          <p:cNvPr id="414" name="Google Shape;414;p54"/>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5" name="Google Shape;415;p54"/>
          <p:cNvSpPr/>
          <p:nvPr>
            <p:ph idx="7" type="pic"/>
          </p:nvPr>
        </p:nvSpPr>
        <p:spPr>
          <a:xfrm>
            <a:off x="352426" y="2930077"/>
            <a:ext cx="627300" cy="626400"/>
          </a:xfrm>
          <a:prstGeom prst="rect">
            <a:avLst/>
          </a:prstGeom>
          <a:noFill/>
          <a:ln>
            <a:noFill/>
          </a:ln>
        </p:spPr>
      </p:sp>
      <p:sp>
        <p:nvSpPr>
          <p:cNvPr id="416" name="Google Shape;416;p54"/>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7" name="Google Shape;417;p54"/>
          <p:cNvSpPr/>
          <p:nvPr>
            <p:ph idx="9" type="pic"/>
          </p:nvPr>
        </p:nvSpPr>
        <p:spPr>
          <a:xfrm>
            <a:off x="352426" y="3710505"/>
            <a:ext cx="627300" cy="626400"/>
          </a:xfrm>
          <a:prstGeom prst="rect">
            <a:avLst/>
          </a:prstGeom>
          <a:noFill/>
          <a:ln>
            <a:noFill/>
          </a:ln>
        </p:spPr>
      </p:sp>
      <p:sp>
        <p:nvSpPr>
          <p:cNvPr id="418" name="Google Shape;418;p54"/>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19" name="Shape 419"/>
        <p:cNvGrpSpPr/>
        <p:nvPr/>
      </p:nvGrpSpPr>
      <p:grpSpPr>
        <a:xfrm>
          <a:off x="0" y="0"/>
          <a:ext cx="0" cy="0"/>
          <a:chOff x="0" y="0"/>
          <a:chExt cx="0" cy="0"/>
        </a:xfrm>
      </p:grpSpPr>
      <p:pic>
        <p:nvPicPr>
          <p:cNvPr id="420" name="Google Shape;420;p5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21" name="Google Shape;421;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22" name="Google Shape;422;p5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3" name="Google Shape;423;p5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24" name="Google Shape;424;p5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25" name="Google Shape;425;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26" name="Shape 426"/>
        <p:cNvGrpSpPr/>
        <p:nvPr/>
      </p:nvGrpSpPr>
      <p:grpSpPr>
        <a:xfrm>
          <a:off x="0" y="0"/>
          <a:ext cx="0" cy="0"/>
          <a:chOff x="0" y="0"/>
          <a:chExt cx="0" cy="0"/>
        </a:xfrm>
      </p:grpSpPr>
      <p:pic>
        <p:nvPicPr>
          <p:cNvPr id="427" name="Google Shape;427;p56"/>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28" name="Google Shape;428;p56"/>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29" name="Google Shape;429;p56"/>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30" name="Google Shape;430;p5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31" name="Google Shape;431;p5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2" name="Google Shape;432;p5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33" name="Google Shape;433;p56"/>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34" name="Google Shape;434;p5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35" name="Shape 435"/>
        <p:cNvGrpSpPr/>
        <p:nvPr/>
      </p:nvGrpSpPr>
      <p:grpSpPr>
        <a:xfrm>
          <a:off x="0" y="0"/>
          <a:ext cx="0" cy="0"/>
          <a:chOff x="0" y="0"/>
          <a:chExt cx="0" cy="0"/>
        </a:xfrm>
      </p:grpSpPr>
      <p:sp>
        <p:nvSpPr>
          <p:cNvPr id="436" name="Google Shape;436;p57"/>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7" name="Google Shape;437;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38" name="Google Shape;438;p57"/>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9" name="Google Shape;439;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40" name="Shape 440"/>
        <p:cNvGrpSpPr/>
        <p:nvPr/>
      </p:nvGrpSpPr>
      <p:grpSpPr>
        <a:xfrm>
          <a:off x="0" y="0"/>
          <a:ext cx="0" cy="0"/>
          <a:chOff x="0" y="0"/>
          <a:chExt cx="0" cy="0"/>
        </a:xfrm>
      </p:grpSpPr>
      <p:sp>
        <p:nvSpPr>
          <p:cNvPr id="441" name="Google Shape;441;p5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42" name="Google Shape;442;p5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43" name="Google Shape;443;p58"/>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4" name="Google Shape;444;p58"/>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5" name="Google Shape;445;p5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46" name="Google Shape;446;p5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47" name="Shape 447"/>
        <p:cNvGrpSpPr/>
        <p:nvPr/>
      </p:nvGrpSpPr>
      <p:grpSpPr>
        <a:xfrm>
          <a:off x="0" y="0"/>
          <a:ext cx="0" cy="0"/>
          <a:chOff x="0" y="0"/>
          <a:chExt cx="0" cy="0"/>
        </a:xfrm>
      </p:grpSpPr>
      <p:pic>
        <p:nvPicPr>
          <p:cNvPr id="448" name="Google Shape;448;p59"/>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49" name="Google Shape;449;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50" name="Google Shape;450;p59"/>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51" name="Google Shape;451;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52" name="Shape 452"/>
        <p:cNvGrpSpPr/>
        <p:nvPr/>
      </p:nvGrpSpPr>
      <p:grpSpPr>
        <a:xfrm>
          <a:off x="0" y="0"/>
          <a:ext cx="0" cy="0"/>
          <a:chOff x="0" y="0"/>
          <a:chExt cx="0" cy="0"/>
        </a:xfrm>
      </p:grpSpPr>
      <p:sp>
        <p:nvSpPr>
          <p:cNvPr id="453" name="Google Shape;453;p60"/>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54" name="Google Shape;454;p60"/>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55" name="Google Shape;455;p60"/>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6" name="Google Shape;456;p60"/>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7" name="Google Shape;457;p60"/>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58" name="Google Shape;458;p60"/>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59" name="Google Shape;459;p60"/>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60" name="Google Shape;460;p60"/>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1" name="Google Shape;461;p60"/>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62" name="Shape 462"/>
        <p:cNvGrpSpPr/>
        <p:nvPr/>
      </p:nvGrpSpPr>
      <p:grpSpPr>
        <a:xfrm>
          <a:off x="0" y="0"/>
          <a:ext cx="0" cy="0"/>
          <a:chOff x="0" y="0"/>
          <a:chExt cx="0" cy="0"/>
        </a:xfrm>
      </p:grpSpPr>
      <p:pic>
        <p:nvPicPr>
          <p:cNvPr id="463" name="Google Shape;463;p61"/>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64" name="Shape 464"/>
        <p:cNvGrpSpPr/>
        <p:nvPr/>
      </p:nvGrpSpPr>
      <p:grpSpPr>
        <a:xfrm>
          <a:off x="0" y="0"/>
          <a:ext cx="0" cy="0"/>
          <a:chOff x="0" y="0"/>
          <a:chExt cx="0" cy="0"/>
        </a:xfrm>
      </p:grpSpPr>
      <p:pic>
        <p:nvPicPr>
          <p:cNvPr id="465" name="Google Shape;465;p6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66" name="Google Shape;466;p62"/>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7" name="Google Shape;467;p62"/>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8" name="Google Shape;468;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9" name="Google Shape;469;p62"/>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70" name="Google Shape;470;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71" name="Shape 471"/>
        <p:cNvGrpSpPr/>
        <p:nvPr/>
      </p:nvGrpSpPr>
      <p:grpSpPr>
        <a:xfrm>
          <a:off x="0" y="0"/>
          <a:ext cx="0" cy="0"/>
          <a:chOff x="0" y="0"/>
          <a:chExt cx="0" cy="0"/>
        </a:xfrm>
      </p:grpSpPr>
      <p:pic>
        <p:nvPicPr>
          <p:cNvPr id="472" name="Google Shape;472;p63"/>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73" name="Google Shape;473;p63"/>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4" name="Google Shape;474;p63"/>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5" name="Google Shape;475;p63"/>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76" name="Google Shape;476;p63"/>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77" name="Google Shape;477;p63"/>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78" name="Shape 478"/>
        <p:cNvGrpSpPr/>
        <p:nvPr/>
      </p:nvGrpSpPr>
      <p:grpSpPr>
        <a:xfrm>
          <a:off x="0" y="0"/>
          <a:ext cx="0" cy="0"/>
          <a:chOff x="0" y="0"/>
          <a:chExt cx="0" cy="0"/>
        </a:xfrm>
      </p:grpSpPr>
      <p:sp>
        <p:nvSpPr>
          <p:cNvPr id="479" name="Google Shape;479;p64"/>
          <p:cNvSpPr/>
          <p:nvPr>
            <p:ph idx="2" type="pic"/>
          </p:nvPr>
        </p:nvSpPr>
        <p:spPr>
          <a:xfrm>
            <a:off x="5019676" y="0"/>
            <a:ext cx="4124400" cy="5143500"/>
          </a:xfrm>
          <a:prstGeom prst="rect">
            <a:avLst/>
          </a:prstGeom>
          <a:noFill/>
          <a:ln>
            <a:noFill/>
          </a:ln>
        </p:spPr>
      </p:sp>
      <p:pic>
        <p:nvPicPr>
          <p:cNvPr id="480" name="Google Shape;480;p64"/>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81" name="Google Shape;481;p64"/>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2" name="Google Shape;482;p64"/>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3" name="Google Shape;483;p64"/>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84" name="Shape 484"/>
        <p:cNvGrpSpPr/>
        <p:nvPr/>
      </p:nvGrpSpPr>
      <p:grpSpPr>
        <a:xfrm>
          <a:off x="0" y="0"/>
          <a:ext cx="0" cy="0"/>
          <a:chOff x="0" y="0"/>
          <a:chExt cx="0" cy="0"/>
        </a:xfrm>
      </p:grpSpPr>
      <p:sp>
        <p:nvSpPr>
          <p:cNvPr id="485" name="Google Shape;485;p65"/>
          <p:cNvSpPr/>
          <p:nvPr>
            <p:ph idx="2" type="pic"/>
          </p:nvPr>
        </p:nvSpPr>
        <p:spPr>
          <a:xfrm>
            <a:off x="1" y="0"/>
            <a:ext cx="4124400" cy="5143500"/>
          </a:xfrm>
          <a:prstGeom prst="rect">
            <a:avLst/>
          </a:prstGeom>
          <a:noFill/>
          <a:ln>
            <a:noFill/>
          </a:ln>
        </p:spPr>
      </p:sp>
      <p:sp>
        <p:nvSpPr>
          <p:cNvPr id="486" name="Google Shape;486;p65"/>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7" name="Google Shape;487;p65"/>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8" name="Google Shape;488;p65"/>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89" name="Google Shape;489;p65"/>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90" name="Shape 490"/>
        <p:cNvGrpSpPr/>
        <p:nvPr/>
      </p:nvGrpSpPr>
      <p:grpSpPr>
        <a:xfrm>
          <a:off x="0" y="0"/>
          <a:ext cx="0" cy="0"/>
          <a:chOff x="0" y="0"/>
          <a:chExt cx="0" cy="0"/>
        </a:xfrm>
      </p:grpSpPr>
      <p:sp>
        <p:nvSpPr>
          <p:cNvPr id="491" name="Google Shape;491;p66"/>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2" name="Google Shape;492;p66"/>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3" name="Google Shape;493;p66"/>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4" name="Google Shape;494;p66"/>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5" name="Google Shape;495;p66"/>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6" name="Google Shape;496;p66"/>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7" name="Google Shape;497;p66"/>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8" name="Google Shape;498;p66"/>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9" name="Google Shape;499;p66"/>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2.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1.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slideLayout" Target="../slideLayouts/slideLayout6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33" Type="http://schemas.openxmlformats.org/officeDocument/2006/relationships/slideLayout" Target="../slideLayouts/slideLayout64.xml"/><Relationship Id="rId10" Type="http://schemas.openxmlformats.org/officeDocument/2006/relationships/slideLayout" Target="../slideLayouts/slideLayout41.xml"/><Relationship Id="rId32" Type="http://schemas.openxmlformats.org/officeDocument/2006/relationships/slideLayout" Target="../slideLayouts/slideLayout63.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34" Type="http://schemas.openxmlformats.org/officeDocument/2006/relationships/theme" Target="../theme/theme1.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 Id="rId3" Type="http://schemas.openxmlformats.org/officeDocument/2006/relationships/image" Target="../media/image40.png"/><Relationship Id="rId4" Type="http://schemas.openxmlformats.org/officeDocument/2006/relationships/image" Target="../media/image33.png"/><Relationship Id="rId5" Type="http://schemas.openxmlformats.org/officeDocument/2006/relationships/image" Target="../media/image39.png"/><Relationship Id="rId6" Type="http://schemas.openxmlformats.org/officeDocument/2006/relationships/image" Target="../media/image6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 Id="rId3" Type="http://schemas.openxmlformats.org/officeDocument/2006/relationships/image" Target="../media/image31.png"/><Relationship Id="rId4" Type="http://schemas.openxmlformats.org/officeDocument/2006/relationships/image" Target="../media/image68.png"/><Relationship Id="rId5" Type="http://schemas.openxmlformats.org/officeDocument/2006/relationships/image" Target="../media/image61.png"/><Relationship Id="rId6" Type="http://schemas.openxmlformats.org/officeDocument/2006/relationships/image" Target="../media/image6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xml"/><Relationship Id="rId3"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 Id="rId3" Type="http://schemas.openxmlformats.org/officeDocument/2006/relationships/image" Target="../media/image42.png"/><Relationship Id="rId4" Type="http://schemas.openxmlformats.org/officeDocument/2006/relationships/image" Target="../media/image47.png"/><Relationship Id="rId9" Type="http://schemas.openxmlformats.org/officeDocument/2006/relationships/image" Target="../media/image63.png"/><Relationship Id="rId5" Type="http://schemas.openxmlformats.org/officeDocument/2006/relationships/image" Target="../media/image65.png"/><Relationship Id="rId6" Type="http://schemas.openxmlformats.org/officeDocument/2006/relationships/image" Target="../media/image44.png"/><Relationship Id="rId7" Type="http://schemas.openxmlformats.org/officeDocument/2006/relationships/image" Target="../media/image67.png"/><Relationship Id="rId8" Type="http://schemas.openxmlformats.org/officeDocument/2006/relationships/image" Target="../media/image41.png"/><Relationship Id="rId11" Type="http://schemas.openxmlformats.org/officeDocument/2006/relationships/image" Target="../media/image57.png"/><Relationship Id="rId10" Type="http://schemas.openxmlformats.org/officeDocument/2006/relationships/image" Target="../media/image50.png"/><Relationship Id="rId12" Type="http://schemas.openxmlformats.org/officeDocument/2006/relationships/image" Target="../media/image5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6.xml"/><Relationship Id="rId3" Type="http://schemas.openxmlformats.org/officeDocument/2006/relationships/image" Target="../media/image5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xml"/><Relationship Id="rId3" Type="http://schemas.openxmlformats.org/officeDocument/2006/relationships/image" Target="../media/image64.jpg"/><Relationship Id="rId4" Type="http://schemas.openxmlformats.org/officeDocument/2006/relationships/image" Target="../media/image5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1.xml"/><Relationship Id="rId3" Type="http://schemas.openxmlformats.org/officeDocument/2006/relationships/image" Target="../media/image6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59.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4.png"/><Relationship Id="rId8" Type="http://schemas.openxmlformats.org/officeDocument/2006/relationships/image" Target="../media/image5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 Id="rId3"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 Id="rId3" Type="http://schemas.openxmlformats.org/officeDocument/2006/relationships/image" Target="../media/image31.png"/><Relationship Id="rId4" Type="http://schemas.openxmlformats.org/officeDocument/2006/relationships/image" Target="../media/image29.png"/><Relationship Id="rId5" Type="http://schemas.openxmlformats.org/officeDocument/2006/relationships/image" Target="../media/image68.png"/><Relationship Id="rId6" Type="http://schemas.openxmlformats.org/officeDocument/2006/relationships/image" Target="../media/image49.png"/><Relationship Id="rId7"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7"/>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Order Orchestration with Warehouse Fulfillment – Discovery Workshop #</a:t>
            </a:r>
            <a:r>
              <a:rPr b="0" lang="en-GB" sz="2700">
                <a:solidFill>
                  <a:schemeClr val="lt1"/>
                </a:solidFill>
              </a:rPr>
              <a:t>{{X}}</a:t>
            </a:r>
            <a:endParaRPr b="0" sz="2700">
              <a:solidFill>
                <a:srgbClr val="FFFFFF"/>
              </a:solidFill>
              <a:highlight>
                <a:srgbClr val="FFFF00"/>
              </a:highlight>
            </a:endParaRPr>
          </a:p>
        </p:txBody>
      </p:sp>
      <p:sp>
        <p:nvSpPr>
          <p:cNvPr id="505" name="Google Shape;505;p67"/>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92" name="Shape 692"/>
        <p:cNvGrpSpPr/>
        <p:nvPr/>
      </p:nvGrpSpPr>
      <p:grpSpPr>
        <a:xfrm>
          <a:off x="0" y="0"/>
          <a:ext cx="0" cy="0"/>
          <a:chOff x="0" y="0"/>
          <a:chExt cx="0" cy="0"/>
        </a:xfrm>
      </p:grpSpPr>
      <p:sp>
        <p:nvSpPr>
          <p:cNvPr id="693" name="Google Shape;693;p7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Entities</a:t>
            </a:r>
            <a:endParaRPr/>
          </a:p>
        </p:txBody>
      </p:sp>
      <p:sp>
        <p:nvSpPr>
          <p:cNvPr id="694" name="Google Shape;694;p7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Customer Creation Logic</a:t>
            </a:r>
            <a:endParaRPr/>
          </a:p>
        </p:txBody>
      </p:sp>
      <p:pic>
        <p:nvPicPr>
          <p:cNvPr id="695" name="Google Shape;695;p76"/>
          <p:cNvPicPr preferRelativeResize="0"/>
          <p:nvPr/>
        </p:nvPicPr>
        <p:blipFill rotWithShape="1">
          <a:blip r:embed="rId3">
            <a:alphaModFix/>
          </a:blip>
          <a:srcRect b="0" l="0" r="0" t="0"/>
          <a:stretch/>
        </p:blipFill>
        <p:spPr>
          <a:xfrm>
            <a:off x="617220" y="1195670"/>
            <a:ext cx="7909560" cy="341280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77"/>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2800"/>
              <a:buNone/>
            </a:pPr>
            <a:r>
              <a:rPr lang="en-GB"/>
              <a:t>Order Fulfillment Entities</a:t>
            </a:r>
            <a:endParaRPr/>
          </a:p>
        </p:txBody>
      </p:sp>
      <p:graphicFrame>
        <p:nvGraphicFramePr>
          <p:cNvPr id="701" name="Google Shape;701;p77"/>
          <p:cNvGraphicFramePr/>
          <p:nvPr/>
        </p:nvGraphicFramePr>
        <p:xfrm>
          <a:off x="289087" y="1721404"/>
          <a:ext cx="3000000" cy="3000000"/>
        </p:xfrm>
        <a:graphic>
          <a:graphicData uri="http://schemas.openxmlformats.org/drawingml/2006/table">
            <a:tbl>
              <a:tblPr bandRow="1" firstRow="1">
                <a:gradFill>
                  <a:gsLst>
                    <a:gs pos="0">
                      <a:srgbClr val="74FFFF"/>
                    </a:gs>
                    <a:gs pos="35000">
                      <a:srgbClr val="9FFFFF"/>
                    </a:gs>
                    <a:gs pos="100000">
                      <a:srgbClr val="D6FFFF"/>
                    </a:gs>
                  </a:gsLst>
                  <a:lin ang="16200000" scaled="0"/>
                </a:gradFill>
                <a:tableStyleId>{CC8FA3B4-5FA1-4B90-B62C-2D58E029485D}</a:tableStyleId>
              </a:tblPr>
              <a:tblGrid>
                <a:gridCol w="920275"/>
                <a:gridCol w="968225"/>
              </a:tblGrid>
              <a:tr h="370850">
                <a:tc>
                  <a:txBody>
                    <a:bodyPr/>
                    <a:lstStyle/>
                    <a:p>
                      <a:pPr indent="0" lvl="0" marL="0" marR="0" rtl="0" algn="l">
                        <a:lnSpc>
                          <a:spcPct val="100000"/>
                        </a:lnSpc>
                        <a:spcBef>
                          <a:spcPts val="0"/>
                        </a:spcBef>
                        <a:spcAft>
                          <a:spcPts val="0"/>
                        </a:spcAft>
                        <a:buNone/>
                      </a:pPr>
                      <a:r>
                        <a:rPr lang="en-GB" sz="1400" u="none" cap="none" strike="noStrike"/>
                        <a:t>Order</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CC-1102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A</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B</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C</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bl>
          </a:graphicData>
        </a:graphic>
      </p:graphicFrame>
      <p:graphicFrame>
        <p:nvGraphicFramePr>
          <p:cNvPr id="702" name="Google Shape;702;p77"/>
          <p:cNvGraphicFramePr/>
          <p:nvPr/>
        </p:nvGraphicFramePr>
        <p:xfrm>
          <a:off x="2947994" y="1740044"/>
          <a:ext cx="3000000" cy="3000000"/>
        </p:xfrm>
        <a:graphic>
          <a:graphicData uri="http://schemas.openxmlformats.org/drawingml/2006/table">
            <a:tbl>
              <a:tblPr bandRow="1" firstRow="1">
                <a:noFill/>
                <a:tableStyleId>{DF1F786E-DD39-486F-AC52-7D4C12DFA71D}</a:tableStyleId>
              </a:tblPr>
              <a:tblGrid>
                <a:gridCol w="1148225"/>
                <a:gridCol w="1155700"/>
              </a:tblGrid>
              <a:tr h="370850">
                <a:tc>
                  <a:txBody>
                    <a:bodyPr/>
                    <a:lstStyle/>
                    <a:p>
                      <a:pPr indent="0" lvl="0" marL="0" marR="0" rtl="0" algn="l">
                        <a:lnSpc>
                          <a:spcPct val="100000"/>
                        </a:lnSpc>
                        <a:spcBef>
                          <a:spcPts val="0"/>
                        </a:spcBef>
                        <a:spcAft>
                          <a:spcPts val="0"/>
                        </a:spcAft>
                        <a:buNone/>
                      </a:pPr>
                      <a:r>
                        <a:rPr lang="en-GB" sz="1400" u="none" cap="none" strike="noStrike"/>
                        <a:t>Fulfillment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14571</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A</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B</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C</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bl>
          </a:graphicData>
        </a:graphic>
      </p:graphicFrame>
      <p:sp>
        <p:nvSpPr>
          <p:cNvPr id="703" name="Google Shape;703;p77"/>
          <p:cNvSpPr txBox="1"/>
          <p:nvPr/>
        </p:nvSpPr>
        <p:spPr>
          <a:xfrm>
            <a:off x="2947994" y="1353274"/>
            <a:ext cx="200407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Fulfillment</a:t>
            </a:r>
            <a:r>
              <a:rPr b="0" i="0" lang="en-GB" sz="1400" u="none" cap="none" strike="noStrike">
                <a:solidFill>
                  <a:srgbClr val="000000"/>
                </a:solidFill>
                <a:latin typeface="Arial"/>
                <a:ea typeface="Arial"/>
                <a:cs typeface="Arial"/>
                <a:sym typeface="Arial"/>
              </a:rPr>
              <a:t> from DC01</a:t>
            </a:r>
            <a:endParaRPr/>
          </a:p>
        </p:txBody>
      </p:sp>
      <p:sp>
        <p:nvSpPr>
          <p:cNvPr id="704" name="Google Shape;704;p77"/>
          <p:cNvSpPr/>
          <p:nvPr/>
        </p:nvSpPr>
        <p:spPr>
          <a:xfrm>
            <a:off x="2353590" y="2176714"/>
            <a:ext cx="440891" cy="261462"/>
          </a:xfrm>
          <a:prstGeom prst="rightArrow">
            <a:avLst>
              <a:gd fmla="val 50000" name="adj1"/>
              <a:gd fmla="val 50000" name="adj2"/>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05" name="Google Shape;705;p77"/>
          <p:cNvSpPr txBox="1"/>
          <p:nvPr/>
        </p:nvSpPr>
        <p:spPr>
          <a:xfrm>
            <a:off x="5868635" y="1495145"/>
            <a:ext cx="13885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Article</a:t>
            </a:r>
            <a:r>
              <a:rPr b="0" i="0" lang="en-GB" sz="1400" u="none" cap="none" strike="noStrike">
                <a:solidFill>
                  <a:srgbClr val="000000"/>
                </a:solidFill>
                <a:latin typeface="Arial"/>
                <a:ea typeface="Arial"/>
                <a:cs typeface="Arial"/>
                <a:sym typeface="Arial"/>
              </a:rPr>
              <a:t> 676761</a:t>
            </a:r>
            <a:endParaRPr/>
          </a:p>
        </p:txBody>
      </p:sp>
      <p:pic>
        <p:nvPicPr>
          <p:cNvPr descr="Club shop – NGPFA" id="706" name="Google Shape;706;p77"/>
          <p:cNvPicPr preferRelativeResize="0"/>
          <p:nvPr/>
        </p:nvPicPr>
        <p:blipFill rotWithShape="1">
          <a:blip r:embed="rId3">
            <a:alphaModFix/>
          </a:blip>
          <a:srcRect b="0" l="0" r="0" t="0"/>
          <a:stretch/>
        </p:blipFill>
        <p:spPr>
          <a:xfrm>
            <a:off x="5868635" y="1828772"/>
            <a:ext cx="1218807" cy="1218807"/>
          </a:xfrm>
          <a:prstGeom prst="rect">
            <a:avLst/>
          </a:prstGeom>
          <a:noFill/>
          <a:ln>
            <a:noFill/>
          </a:ln>
        </p:spPr>
      </p:pic>
      <p:sp>
        <p:nvSpPr>
          <p:cNvPr id="707" name="Google Shape;707;p77"/>
          <p:cNvSpPr txBox="1"/>
          <p:nvPr/>
        </p:nvSpPr>
        <p:spPr>
          <a:xfrm>
            <a:off x="7265748" y="1495145"/>
            <a:ext cx="177484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Consignment</a:t>
            </a:r>
            <a:r>
              <a:rPr b="0" i="0" lang="en-GB" sz="1400" u="none" cap="none" strike="noStrike">
                <a:solidFill>
                  <a:srgbClr val="000000"/>
                </a:solidFill>
                <a:latin typeface="Arial"/>
                <a:ea typeface="Arial"/>
                <a:cs typeface="Arial"/>
                <a:sym typeface="Arial"/>
              </a:rPr>
              <a:t> 1332</a:t>
            </a:r>
            <a:endParaRPr/>
          </a:p>
        </p:txBody>
      </p:sp>
      <p:pic>
        <p:nvPicPr>
          <p:cNvPr descr="Pin on Label Template" id="708" name="Google Shape;708;p77"/>
          <p:cNvPicPr preferRelativeResize="0"/>
          <p:nvPr/>
        </p:nvPicPr>
        <p:blipFill rotWithShape="1">
          <a:blip r:embed="rId4">
            <a:alphaModFix/>
          </a:blip>
          <a:srcRect b="0" l="0" r="0" t="0"/>
          <a:stretch/>
        </p:blipFill>
        <p:spPr>
          <a:xfrm>
            <a:off x="7769625" y="1920697"/>
            <a:ext cx="706581" cy="1034956"/>
          </a:xfrm>
          <a:prstGeom prst="rect">
            <a:avLst/>
          </a:prstGeom>
          <a:noFill/>
          <a:ln>
            <a:noFill/>
          </a:ln>
        </p:spPr>
      </p:pic>
      <p:sp>
        <p:nvSpPr>
          <p:cNvPr id="709" name="Google Shape;709;p77"/>
          <p:cNvSpPr txBox="1"/>
          <p:nvPr/>
        </p:nvSpPr>
        <p:spPr>
          <a:xfrm>
            <a:off x="321806" y="1348050"/>
            <a:ext cx="67358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Order</a:t>
            </a:r>
            <a:endParaRPr b="1" i="0" sz="1400" u="none" cap="none" strike="noStrike">
              <a:solidFill>
                <a:srgbClr val="000000"/>
              </a:solidFill>
              <a:latin typeface="Arial"/>
              <a:ea typeface="Arial"/>
              <a:cs typeface="Arial"/>
              <a:sym typeface="Arial"/>
            </a:endParaRPr>
          </a:p>
        </p:txBody>
      </p:sp>
      <p:sp>
        <p:nvSpPr>
          <p:cNvPr id="710" name="Google Shape;710;p77"/>
          <p:cNvSpPr/>
          <p:nvPr/>
        </p:nvSpPr>
        <p:spPr>
          <a:xfrm>
            <a:off x="6088978" y="2309688"/>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A</a:t>
            </a:r>
            <a:endParaRPr/>
          </a:p>
        </p:txBody>
      </p:sp>
      <p:sp>
        <p:nvSpPr>
          <p:cNvPr id="711" name="Google Shape;711;p77"/>
          <p:cNvSpPr/>
          <p:nvPr/>
        </p:nvSpPr>
        <p:spPr>
          <a:xfrm>
            <a:off x="6228190" y="2530266"/>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B</a:t>
            </a:r>
            <a:endParaRPr/>
          </a:p>
        </p:txBody>
      </p:sp>
      <p:sp>
        <p:nvSpPr>
          <p:cNvPr id="712" name="Google Shape;712;p77"/>
          <p:cNvSpPr/>
          <p:nvPr/>
        </p:nvSpPr>
        <p:spPr>
          <a:xfrm>
            <a:off x="6615795" y="2427536"/>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C</a:t>
            </a:r>
            <a:endParaRPr/>
          </a:p>
        </p:txBody>
      </p:sp>
      <p:sp>
        <p:nvSpPr>
          <p:cNvPr id="713" name="Google Shape;713;p77"/>
          <p:cNvSpPr/>
          <p:nvPr/>
        </p:nvSpPr>
        <p:spPr>
          <a:xfrm>
            <a:off x="5328988" y="2307445"/>
            <a:ext cx="451373" cy="205622"/>
          </a:xfrm>
          <a:prstGeom prst="rightArrow">
            <a:avLst>
              <a:gd fmla="val 50000" name="adj1"/>
              <a:gd fmla="val 50000" name="adj2"/>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78"/>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2800"/>
              <a:buNone/>
            </a:pPr>
            <a:r>
              <a:rPr lang="en-GB"/>
              <a:t>Order and Sub-Entities</a:t>
            </a:r>
            <a:endParaRPr/>
          </a:p>
        </p:txBody>
      </p:sp>
      <p:graphicFrame>
        <p:nvGraphicFramePr>
          <p:cNvPr id="719" name="Google Shape;719;p78"/>
          <p:cNvGraphicFramePr/>
          <p:nvPr/>
        </p:nvGraphicFramePr>
        <p:xfrm>
          <a:off x="289087" y="1721404"/>
          <a:ext cx="3000000" cy="3000000"/>
        </p:xfrm>
        <a:graphic>
          <a:graphicData uri="http://schemas.openxmlformats.org/drawingml/2006/table">
            <a:tbl>
              <a:tblPr bandRow="1" firstRow="1">
                <a:noFill/>
                <a:tableStyleId>{CC8FA3B4-5FA1-4B90-B62C-2D58E029485D}</a:tableStyleId>
              </a:tblPr>
              <a:tblGrid>
                <a:gridCol w="920275"/>
                <a:gridCol w="968225"/>
              </a:tblGrid>
              <a:tr h="370850">
                <a:tc>
                  <a:txBody>
                    <a:bodyPr/>
                    <a:lstStyle/>
                    <a:p>
                      <a:pPr indent="0" lvl="0" marL="0" marR="0" rtl="0" algn="l">
                        <a:lnSpc>
                          <a:spcPct val="100000"/>
                        </a:lnSpc>
                        <a:spcBef>
                          <a:spcPts val="0"/>
                        </a:spcBef>
                        <a:spcAft>
                          <a:spcPts val="0"/>
                        </a:spcAft>
                        <a:buNone/>
                      </a:pPr>
                      <a:r>
                        <a:rPr lang="en-GB" sz="1400" u="none" cap="none" strike="noStrike"/>
                        <a:t>Order</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HD-1102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A</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B</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C</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bl>
          </a:graphicData>
        </a:graphic>
      </p:graphicFrame>
      <p:graphicFrame>
        <p:nvGraphicFramePr>
          <p:cNvPr id="720" name="Google Shape;720;p78"/>
          <p:cNvGraphicFramePr/>
          <p:nvPr/>
        </p:nvGraphicFramePr>
        <p:xfrm>
          <a:off x="2967872" y="1431935"/>
          <a:ext cx="3000000" cy="3000000"/>
        </p:xfrm>
        <a:graphic>
          <a:graphicData uri="http://schemas.openxmlformats.org/drawingml/2006/table">
            <a:tbl>
              <a:tblPr bandRow="1" firstRow="1">
                <a:noFill/>
                <a:tableStyleId>{DF1F786E-DD39-486F-AC52-7D4C12DFA71D}</a:tableStyleId>
              </a:tblPr>
              <a:tblGrid>
                <a:gridCol w="1148225"/>
                <a:gridCol w="1155700"/>
              </a:tblGrid>
              <a:tr h="370850">
                <a:tc>
                  <a:txBody>
                    <a:bodyPr/>
                    <a:lstStyle/>
                    <a:p>
                      <a:pPr indent="0" lvl="0" marL="0" marR="0" rtl="0" algn="l">
                        <a:lnSpc>
                          <a:spcPct val="100000"/>
                        </a:lnSpc>
                        <a:spcBef>
                          <a:spcPts val="0"/>
                        </a:spcBef>
                        <a:spcAft>
                          <a:spcPts val="0"/>
                        </a:spcAft>
                        <a:buNone/>
                      </a:pPr>
                      <a:r>
                        <a:rPr lang="en-GB" sz="1400" u="none" cap="none" strike="noStrike"/>
                        <a:t>Fulfillment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14571</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A</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B</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bl>
          </a:graphicData>
        </a:graphic>
      </p:graphicFrame>
      <p:graphicFrame>
        <p:nvGraphicFramePr>
          <p:cNvPr id="721" name="Google Shape;721;p78"/>
          <p:cNvGraphicFramePr/>
          <p:nvPr/>
        </p:nvGraphicFramePr>
        <p:xfrm>
          <a:off x="2967872" y="3369079"/>
          <a:ext cx="3000000" cy="3000000"/>
        </p:xfrm>
        <a:graphic>
          <a:graphicData uri="http://schemas.openxmlformats.org/drawingml/2006/table">
            <a:tbl>
              <a:tblPr bandRow="1" firstRow="1">
                <a:gradFill>
                  <a:gsLst>
                    <a:gs pos="0">
                      <a:srgbClr val="BFA0FF"/>
                    </a:gs>
                    <a:gs pos="35000">
                      <a:srgbClr val="D0BAFF"/>
                    </a:gs>
                    <a:gs pos="100000">
                      <a:srgbClr val="ECE1FF"/>
                    </a:gs>
                  </a:gsLst>
                  <a:lin ang="16200000" scaled="0"/>
                </a:gradFill>
                <a:tableStyleId>{3F747BDE-83D3-41E6-B5A9-472FDBD70D05}</a:tableStyleId>
              </a:tblPr>
              <a:tblGrid>
                <a:gridCol w="1148225"/>
                <a:gridCol w="1155700"/>
              </a:tblGrid>
              <a:tr h="370850">
                <a:tc>
                  <a:txBody>
                    <a:bodyPr/>
                    <a:lstStyle/>
                    <a:p>
                      <a:pPr indent="0" lvl="0" marL="0" marR="0" rtl="0" algn="l">
                        <a:lnSpc>
                          <a:spcPct val="100000"/>
                        </a:lnSpc>
                        <a:spcBef>
                          <a:spcPts val="0"/>
                        </a:spcBef>
                        <a:spcAft>
                          <a:spcPts val="0"/>
                        </a:spcAft>
                        <a:buNone/>
                      </a:pPr>
                      <a:r>
                        <a:rPr lang="en-GB" sz="1400" u="none" cap="none" strike="noStrike"/>
                        <a:t>Fulfillment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14572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Item C</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1 unit</a:t>
                      </a:r>
                      <a:endParaRPr/>
                    </a:p>
                  </a:txBody>
                  <a:tcPr marT="45725" marB="45725" marR="91450" marL="91450"/>
                </a:tc>
              </a:tr>
            </a:tbl>
          </a:graphicData>
        </a:graphic>
      </p:graphicFrame>
      <p:sp>
        <p:nvSpPr>
          <p:cNvPr id="722" name="Google Shape;722;p78"/>
          <p:cNvSpPr txBox="1"/>
          <p:nvPr/>
        </p:nvSpPr>
        <p:spPr>
          <a:xfrm>
            <a:off x="2967872" y="1045165"/>
            <a:ext cx="200407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Fulfillment</a:t>
            </a:r>
            <a:r>
              <a:rPr b="0" i="0" lang="en-GB" sz="1400" u="none" cap="none" strike="noStrike">
                <a:solidFill>
                  <a:srgbClr val="000000"/>
                </a:solidFill>
                <a:latin typeface="Arial"/>
                <a:ea typeface="Arial"/>
                <a:cs typeface="Arial"/>
                <a:sym typeface="Arial"/>
              </a:rPr>
              <a:t> from DC01</a:t>
            </a:r>
            <a:endParaRPr/>
          </a:p>
        </p:txBody>
      </p:sp>
      <p:sp>
        <p:nvSpPr>
          <p:cNvPr id="723" name="Google Shape;723;p78"/>
          <p:cNvSpPr txBox="1"/>
          <p:nvPr/>
        </p:nvSpPr>
        <p:spPr>
          <a:xfrm>
            <a:off x="2967872" y="2844701"/>
            <a:ext cx="227177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Fulfillment</a:t>
            </a:r>
            <a:r>
              <a:rPr b="0" i="0" lang="en-GB" sz="1400" u="none" cap="none" strike="noStrike">
                <a:solidFill>
                  <a:srgbClr val="000000"/>
                </a:solidFill>
                <a:latin typeface="Arial"/>
                <a:ea typeface="Arial"/>
                <a:cs typeface="Arial"/>
                <a:sym typeface="Arial"/>
              </a:rPr>
              <a:t> from Store123</a:t>
            </a:r>
            <a:endParaRPr/>
          </a:p>
        </p:txBody>
      </p:sp>
      <p:sp>
        <p:nvSpPr>
          <p:cNvPr id="724" name="Google Shape;724;p78"/>
          <p:cNvSpPr/>
          <p:nvPr/>
        </p:nvSpPr>
        <p:spPr>
          <a:xfrm rot="-1220096">
            <a:off x="2343561" y="2176633"/>
            <a:ext cx="451373" cy="205622"/>
          </a:xfrm>
          <a:prstGeom prst="rightArrow">
            <a:avLst>
              <a:gd fmla="val 50000" name="adj1"/>
              <a:gd fmla="val 50000" name="adj2"/>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25" name="Google Shape;725;p78"/>
          <p:cNvSpPr/>
          <p:nvPr/>
        </p:nvSpPr>
        <p:spPr>
          <a:xfrm rot="2303443">
            <a:off x="2338581" y="3127728"/>
            <a:ext cx="436298" cy="205622"/>
          </a:xfrm>
          <a:prstGeom prst="rightArrow">
            <a:avLst>
              <a:gd fmla="val 50000" name="adj1"/>
              <a:gd fmla="val 50000" name="adj2"/>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26" name="Google Shape;726;p78"/>
          <p:cNvSpPr txBox="1"/>
          <p:nvPr/>
        </p:nvSpPr>
        <p:spPr>
          <a:xfrm>
            <a:off x="5648104" y="2844701"/>
            <a:ext cx="13885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Article</a:t>
            </a:r>
            <a:r>
              <a:rPr b="0" i="0" lang="en-GB" sz="1400" u="none" cap="none" strike="noStrike">
                <a:solidFill>
                  <a:srgbClr val="000000"/>
                </a:solidFill>
                <a:latin typeface="Arial"/>
                <a:ea typeface="Arial"/>
                <a:cs typeface="Arial"/>
                <a:sym typeface="Arial"/>
              </a:rPr>
              <a:t> 271298</a:t>
            </a:r>
            <a:endParaRPr/>
          </a:p>
        </p:txBody>
      </p:sp>
      <p:sp>
        <p:nvSpPr>
          <p:cNvPr id="727" name="Google Shape;727;p78"/>
          <p:cNvSpPr txBox="1"/>
          <p:nvPr/>
        </p:nvSpPr>
        <p:spPr>
          <a:xfrm>
            <a:off x="5648104" y="1045165"/>
            <a:ext cx="138852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Article</a:t>
            </a:r>
            <a:r>
              <a:rPr b="0" i="0" lang="en-GB" sz="1400" u="none" cap="none" strike="noStrike">
                <a:solidFill>
                  <a:srgbClr val="000000"/>
                </a:solidFill>
                <a:latin typeface="Arial"/>
                <a:ea typeface="Arial"/>
                <a:cs typeface="Arial"/>
                <a:sym typeface="Arial"/>
              </a:rPr>
              <a:t> 676761</a:t>
            </a:r>
            <a:endParaRPr/>
          </a:p>
        </p:txBody>
      </p:sp>
      <p:pic>
        <p:nvPicPr>
          <p:cNvPr descr="Club shop – NGPFA" id="728" name="Google Shape;728;p78"/>
          <p:cNvPicPr preferRelativeResize="0"/>
          <p:nvPr/>
        </p:nvPicPr>
        <p:blipFill rotWithShape="1">
          <a:blip r:embed="rId3">
            <a:alphaModFix/>
          </a:blip>
          <a:srcRect b="0" l="0" r="0" t="0"/>
          <a:stretch/>
        </p:blipFill>
        <p:spPr>
          <a:xfrm>
            <a:off x="5648104" y="1378792"/>
            <a:ext cx="1218807" cy="1218807"/>
          </a:xfrm>
          <a:prstGeom prst="rect">
            <a:avLst/>
          </a:prstGeom>
          <a:noFill/>
          <a:ln>
            <a:noFill/>
          </a:ln>
        </p:spPr>
      </p:pic>
      <p:pic>
        <p:nvPicPr>
          <p:cNvPr descr="Club shop – NGPFA" id="729" name="Google Shape;729;p78"/>
          <p:cNvPicPr preferRelativeResize="0"/>
          <p:nvPr/>
        </p:nvPicPr>
        <p:blipFill rotWithShape="1">
          <a:blip r:embed="rId4">
            <a:alphaModFix/>
          </a:blip>
          <a:srcRect b="0" l="0" r="0" t="0"/>
          <a:stretch/>
        </p:blipFill>
        <p:spPr>
          <a:xfrm>
            <a:off x="5648104" y="3130516"/>
            <a:ext cx="1218807" cy="1218807"/>
          </a:xfrm>
          <a:prstGeom prst="rect">
            <a:avLst/>
          </a:prstGeom>
          <a:noFill/>
          <a:ln>
            <a:noFill/>
          </a:ln>
        </p:spPr>
      </p:pic>
      <p:sp>
        <p:nvSpPr>
          <p:cNvPr id="730" name="Google Shape;730;p78"/>
          <p:cNvSpPr txBox="1"/>
          <p:nvPr/>
        </p:nvSpPr>
        <p:spPr>
          <a:xfrm>
            <a:off x="7234058" y="1045165"/>
            <a:ext cx="177484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Consignment</a:t>
            </a:r>
            <a:r>
              <a:rPr b="0" i="0" lang="en-GB" sz="1400" u="none" cap="none" strike="noStrike">
                <a:solidFill>
                  <a:srgbClr val="000000"/>
                </a:solidFill>
                <a:latin typeface="Arial"/>
                <a:ea typeface="Arial"/>
                <a:cs typeface="Arial"/>
                <a:sym typeface="Arial"/>
              </a:rPr>
              <a:t> 1332</a:t>
            </a:r>
            <a:endParaRPr/>
          </a:p>
        </p:txBody>
      </p:sp>
      <p:sp>
        <p:nvSpPr>
          <p:cNvPr id="731" name="Google Shape;731;p78"/>
          <p:cNvSpPr txBox="1"/>
          <p:nvPr/>
        </p:nvSpPr>
        <p:spPr>
          <a:xfrm>
            <a:off x="7234058" y="2844701"/>
            <a:ext cx="177484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Consignment</a:t>
            </a:r>
            <a:r>
              <a:rPr b="0" i="0" lang="en-GB" sz="1400" u="none" cap="none" strike="noStrike">
                <a:solidFill>
                  <a:srgbClr val="000000"/>
                </a:solidFill>
                <a:latin typeface="Arial"/>
                <a:ea typeface="Arial"/>
                <a:cs typeface="Arial"/>
                <a:sym typeface="Arial"/>
              </a:rPr>
              <a:t> 2672</a:t>
            </a:r>
            <a:endParaRPr/>
          </a:p>
        </p:txBody>
      </p:sp>
      <p:pic>
        <p:nvPicPr>
          <p:cNvPr descr="Pin on Label Template" id="732" name="Google Shape;732;p78"/>
          <p:cNvPicPr preferRelativeResize="0"/>
          <p:nvPr/>
        </p:nvPicPr>
        <p:blipFill rotWithShape="1">
          <a:blip r:embed="rId5">
            <a:alphaModFix/>
          </a:blip>
          <a:srcRect b="0" l="0" r="0" t="0"/>
          <a:stretch/>
        </p:blipFill>
        <p:spPr>
          <a:xfrm>
            <a:off x="7737935" y="1470717"/>
            <a:ext cx="706581" cy="1034956"/>
          </a:xfrm>
          <a:prstGeom prst="rect">
            <a:avLst/>
          </a:prstGeom>
          <a:noFill/>
          <a:ln>
            <a:noFill/>
          </a:ln>
        </p:spPr>
      </p:pic>
      <p:sp>
        <p:nvSpPr>
          <p:cNvPr id="733" name="Google Shape;733;p78"/>
          <p:cNvSpPr txBox="1"/>
          <p:nvPr/>
        </p:nvSpPr>
        <p:spPr>
          <a:xfrm>
            <a:off x="321806" y="1348050"/>
            <a:ext cx="67358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Order</a:t>
            </a:r>
            <a:endParaRPr b="1" i="0" sz="1400" u="none" cap="none" strike="noStrike">
              <a:solidFill>
                <a:srgbClr val="000000"/>
              </a:solidFill>
              <a:latin typeface="Arial"/>
              <a:ea typeface="Arial"/>
              <a:cs typeface="Arial"/>
              <a:sym typeface="Arial"/>
            </a:endParaRPr>
          </a:p>
        </p:txBody>
      </p:sp>
      <p:pic>
        <p:nvPicPr>
          <p:cNvPr descr="Pin on Label Template" id="734" name="Google Shape;734;p78"/>
          <p:cNvPicPr preferRelativeResize="0"/>
          <p:nvPr/>
        </p:nvPicPr>
        <p:blipFill rotWithShape="1">
          <a:blip r:embed="rId6">
            <a:alphaModFix/>
          </a:blip>
          <a:srcRect b="0" l="0" r="0" t="0"/>
          <a:stretch/>
        </p:blipFill>
        <p:spPr>
          <a:xfrm>
            <a:off x="7737935" y="3222441"/>
            <a:ext cx="706581" cy="1034956"/>
          </a:xfrm>
          <a:prstGeom prst="rect">
            <a:avLst/>
          </a:prstGeom>
          <a:noFill/>
          <a:ln>
            <a:noFill/>
          </a:ln>
        </p:spPr>
      </p:pic>
      <p:sp>
        <p:nvSpPr>
          <p:cNvPr id="735" name="Google Shape;735;p78"/>
          <p:cNvSpPr/>
          <p:nvPr/>
        </p:nvSpPr>
        <p:spPr>
          <a:xfrm>
            <a:off x="5868447" y="1859708"/>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A</a:t>
            </a:r>
            <a:endParaRPr/>
          </a:p>
        </p:txBody>
      </p:sp>
      <p:sp>
        <p:nvSpPr>
          <p:cNvPr id="736" name="Google Shape;736;p78"/>
          <p:cNvSpPr/>
          <p:nvPr/>
        </p:nvSpPr>
        <p:spPr>
          <a:xfrm>
            <a:off x="6007659" y="2080286"/>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B</a:t>
            </a:r>
            <a:endParaRPr/>
          </a:p>
        </p:txBody>
      </p:sp>
      <p:sp>
        <p:nvSpPr>
          <p:cNvPr id="737" name="Google Shape;737;p78"/>
          <p:cNvSpPr/>
          <p:nvPr/>
        </p:nvSpPr>
        <p:spPr>
          <a:xfrm>
            <a:off x="5910839" y="3671624"/>
            <a:ext cx="193640" cy="199158"/>
          </a:xfrm>
          <a:prstGeom prst="ellipse">
            <a:avLst/>
          </a:prstGeom>
          <a:solidFill>
            <a:schemeClr val="accen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900" u="none" cap="none" strike="noStrike">
                <a:solidFill>
                  <a:schemeClr val="lt1"/>
                </a:solidFill>
                <a:latin typeface="Arial"/>
                <a:ea typeface="Arial"/>
                <a:cs typeface="Arial"/>
                <a:sym typeface="Arial"/>
              </a:rPr>
              <a:t>C</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1" name="Shape 741"/>
        <p:cNvGrpSpPr/>
        <p:nvPr/>
      </p:nvGrpSpPr>
      <p:grpSpPr>
        <a:xfrm>
          <a:off x="0" y="0"/>
          <a:ext cx="0" cy="0"/>
          <a:chOff x="0" y="0"/>
          <a:chExt cx="0" cy="0"/>
        </a:xfrm>
      </p:grpSpPr>
      <p:sp>
        <p:nvSpPr>
          <p:cNvPr id="742" name="Google Shape;742;p7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Fulfillment Entities</a:t>
            </a:r>
            <a:endParaRPr/>
          </a:p>
        </p:txBody>
      </p:sp>
      <p:pic>
        <p:nvPicPr>
          <p:cNvPr id="743" name="Google Shape;743;p79"/>
          <p:cNvPicPr preferRelativeResize="0"/>
          <p:nvPr/>
        </p:nvPicPr>
        <p:blipFill rotWithShape="1">
          <a:blip r:embed="rId3">
            <a:alphaModFix/>
          </a:blip>
          <a:srcRect b="0" l="0" r="0" t="0"/>
          <a:stretch/>
        </p:blipFill>
        <p:spPr>
          <a:xfrm>
            <a:off x="5526313" y="628610"/>
            <a:ext cx="1491334" cy="2644428"/>
          </a:xfrm>
          <a:prstGeom prst="rect">
            <a:avLst/>
          </a:prstGeom>
          <a:noFill/>
          <a:ln>
            <a:noFill/>
          </a:ln>
        </p:spPr>
      </p:pic>
      <p:pic>
        <p:nvPicPr>
          <p:cNvPr id="744" name="Google Shape;744;p79"/>
          <p:cNvPicPr preferRelativeResize="0"/>
          <p:nvPr/>
        </p:nvPicPr>
        <p:blipFill rotWithShape="1">
          <a:blip r:embed="rId4">
            <a:alphaModFix/>
          </a:blip>
          <a:srcRect b="0" l="0" r="0" t="0"/>
          <a:stretch/>
        </p:blipFill>
        <p:spPr>
          <a:xfrm>
            <a:off x="8064744" y="2094614"/>
            <a:ext cx="841338" cy="2571750"/>
          </a:xfrm>
          <a:prstGeom prst="rect">
            <a:avLst/>
          </a:prstGeom>
          <a:noFill/>
          <a:ln>
            <a:noFill/>
          </a:ln>
        </p:spPr>
      </p:pic>
      <p:cxnSp>
        <p:nvCxnSpPr>
          <p:cNvPr id="745" name="Google Shape;745;p79"/>
          <p:cNvCxnSpPr/>
          <p:nvPr/>
        </p:nvCxnSpPr>
        <p:spPr>
          <a:xfrm flipH="1" rot="10800000">
            <a:off x="7017647" y="2328593"/>
            <a:ext cx="1072500" cy="441000"/>
          </a:xfrm>
          <a:prstGeom prst="curvedConnector3">
            <a:avLst>
              <a:gd fmla="val 50002" name="adj1"/>
            </a:avLst>
          </a:prstGeom>
          <a:noFill/>
          <a:ln cap="flat" cmpd="sng" w="9525">
            <a:solidFill>
              <a:srgbClr val="0094D7"/>
            </a:solidFill>
            <a:prstDash val="solid"/>
            <a:round/>
            <a:headEnd len="sm" w="sm" type="none"/>
            <a:tailEnd len="med" w="med" type="triangle"/>
          </a:ln>
        </p:spPr>
      </p:cxnSp>
      <p:cxnSp>
        <p:nvCxnSpPr>
          <p:cNvPr id="746" name="Google Shape;746;p79"/>
          <p:cNvCxnSpPr/>
          <p:nvPr/>
        </p:nvCxnSpPr>
        <p:spPr>
          <a:xfrm flipH="1" rot="10800000">
            <a:off x="4048453" y="3836389"/>
            <a:ext cx="721800" cy="198900"/>
          </a:xfrm>
          <a:prstGeom prst="curvedConnector3">
            <a:avLst>
              <a:gd fmla="val 50005" name="adj1"/>
            </a:avLst>
          </a:prstGeom>
          <a:noFill/>
          <a:ln cap="flat" cmpd="sng" w="9525">
            <a:solidFill>
              <a:srgbClr val="0094D7"/>
            </a:solidFill>
            <a:prstDash val="solid"/>
            <a:round/>
            <a:headEnd len="sm" w="sm" type="none"/>
            <a:tailEnd len="med" w="med" type="triangle"/>
          </a:ln>
        </p:spPr>
      </p:cxnSp>
      <p:cxnSp>
        <p:nvCxnSpPr>
          <p:cNvPr id="747" name="Google Shape;747;p79"/>
          <p:cNvCxnSpPr/>
          <p:nvPr/>
        </p:nvCxnSpPr>
        <p:spPr>
          <a:xfrm flipH="1">
            <a:off x="4048487" y="3037332"/>
            <a:ext cx="1491300" cy="318900"/>
          </a:xfrm>
          <a:prstGeom prst="curvedConnector3">
            <a:avLst>
              <a:gd fmla="val 50001" name="adj1"/>
            </a:avLst>
          </a:prstGeom>
          <a:noFill/>
          <a:ln cap="flat" cmpd="sng" w="9525">
            <a:solidFill>
              <a:srgbClr val="0094D7"/>
            </a:solidFill>
            <a:prstDash val="solid"/>
            <a:round/>
            <a:headEnd len="sm" w="sm" type="none"/>
            <a:tailEnd len="med" w="med" type="triangle"/>
          </a:ln>
        </p:spPr>
      </p:cxnSp>
      <p:pic>
        <p:nvPicPr>
          <p:cNvPr id="748" name="Google Shape;748;p79"/>
          <p:cNvPicPr preferRelativeResize="0"/>
          <p:nvPr/>
        </p:nvPicPr>
        <p:blipFill rotWithShape="1">
          <a:blip r:embed="rId5">
            <a:alphaModFix/>
          </a:blip>
          <a:srcRect b="0" l="0" r="0" t="0"/>
          <a:stretch/>
        </p:blipFill>
        <p:spPr>
          <a:xfrm>
            <a:off x="3159289" y="1524443"/>
            <a:ext cx="889164" cy="2713482"/>
          </a:xfrm>
          <a:prstGeom prst="rect">
            <a:avLst/>
          </a:prstGeom>
          <a:noFill/>
          <a:ln>
            <a:noFill/>
          </a:ln>
        </p:spPr>
      </p:pic>
      <p:pic>
        <p:nvPicPr>
          <p:cNvPr id="749" name="Google Shape;749;p79"/>
          <p:cNvPicPr preferRelativeResize="0"/>
          <p:nvPr/>
        </p:nvPicPr>
        <p:blipFill rotWithShape="1">
          <a:blip r:embed="rId6">
            <a:alphaModFix/>
          </a:blip>
          <a:srcRect b="0" l="0" r="0" t="0"/>
          <a:stretch/>
        </p:blipFill>
        <p:spPr>
          <a:xfrm>
            <a:off x="4770319" y="3547899"/>
            <a:ext cx="965476" cy="1569639"/>
          </a:xfrm>
          <a:prstGeom prst="rect">
            <a:avLst/>
          </a:prstGeom>
          <a:noFill/>
          <a:ln>
            <a:noFill/>
          </a:ln>
        </p:spPr>
      </p:pic>
      <p:sp>
        <p:nvSpPr>
          <p:cNvPr id="750" name="Google Shape;750;p79"/>
          <p:cNvSpPr txBox="1"/>
          <p:nvPr/>
        </p:nvSpPr>
        <p:spPr>
          <a:xfrm>
            <a:off x="526150" y="4300775"/>
            <a:ext cx="124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highlight>
                  <a:srgbClr val="FF0000"/>
                </a:highlight>
              </a:rPr>
              <a:t>OUTDATED!</a:t>
            </a:r>
            <a:endParaRPr>
              <a:solidFill>
                <a:schemeClr val="dk1"/>
              </a:solidFill>
              <a:highlight>
                <a:srgbClr val="FF0000"/>
              </a:high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pic>
        <p:nvPicPr>
          <p:cNvPr id="755" name="Google Shape;755;p80"/>
          <p:cNvPicPr preferRelativeResize="0"/>
          <p:nvPr/>
        </p:nvPicPr>
        <p:blipFill rotWithShape="1">
          <a:blip r:embed="rId3">
            <a:alphaModFix/>
          </a:blip>
          <a:srcRect b="0" l="0" r="0" t="0"/>
          <a:stretch/>
        </p:blipFill>
        <p:spPr>
          <a:xfrm>
            <a:off x="179109" y="799511"/>
            <a:ext cx="8587819" cy="3638747"/>
          </a:xfrm>
          <a:prstGeom prst="rect">
            <a:avLst/>
          </a:prstGeom>
          <a:noFill/>
          <a:ln>
            <a:noFill/>
          </a:ln>
        </p:spPr>
      </p:pic>
      <p:sp>
        <p:nvSpPr>
          <p:cNvPr id="756" name="Google Shape;756;p80"/>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2800"/>
              <a:buNone/>
            </a:pPr>
            <a:r>
              <a:rPr lang="en-GB"/>
              <a:t>C&amp;C Fulfillment Sourcing Logic – Conceptual View</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81"/>
          <p:cNvSpPr/>
          <p:nvPr/>
        </p:nvSpPr>
        <p:spPr>
          <a:xfrm>
            <a:off x="5088952" y="3401877"/>
            <a:ext cx="3084874" cy="730129"/>
          </a:xfrm>
          <a:custGeom>
            <a:rect b="b" l="l" r="r" t="t"/>
            <a:pathLst>
              <a:path extrusionOk="0" h="973506" w="4113166">
                <a:moveTo>
                  <a:pt x="0" y="0"/>
                </a:moveTo>
                <a:lnTo>
                  <a:pt x="171540" y="0"/>
                </a:lnTo>
                <a:lnTo>
                  <a:pt x="3912336" y="0"/>
                </a:lnTo>
                <a:lnTo>
                  <a:pt x="3912336" y="3022"/>
                </a:lnTo>
                <a:lnTo>
                  <a:pt x="3948236" y="3022"/>
                </a:lnTo>
                <a:lnTo>
                  <a:pt x="4113166" y="167953"/>
                </a:lnTo>
                <a:lnTo>
                  <a:pt x="3948236" y="332883"/>
                </a:lnTo>
                <a:lnTo>
                  <a:pt x="3746220" y="332883"/>
                </a:lnTo>
                <a:lnTo>
                  <a:pt x="3749242" y="329861"/>
                </a:lnTo>
                <a:lnTo>
                  <a:pt x="620524" y="329861"/>
                </a:lnTo>
                <a:lnTo>
                  <a:pt x="655261" y="477599"/>
                </a:lnTo>
                <a:lnTo>
                  <a:pt x="655623" y="534028"/>
                </a:lnTo>
                <a:lnTo>
                  <a:pt x="657982" y="534028"/>
                </a:lnTo>
                <a:lnTo>
                  <a:pt x="657982" y="607862"/>
                </a:lnTo>
                <a:lnTo>
                  <a:pt x="659284" y="606560"/>
                </a:lnTo>
                <a:lnTo>
                  <a:pt x="659284" y="808576"/>
                </a:lnTo>
                <a:lnTo>
                  <a:pt x="494354" y="973506"/>
                </a:lnTo>
                <a:lnTo>
                  <a:pt x="329424" y="808576"/>
                </a:lnTo>
                <a:lnTo>
                  <a:pt x="329424" y="777340"/>
                </a:lnTo>
                <a:lnTo>
                  <a:pt x="328111" y="777340"/>
                </a:lnTo>
                <a:lnTo>
                  <a:pt x="328111" y="549841"/>
                </a:lnTo>
                <a:lnTo>
                  <a:pt x="327523" y="549781"/>
                </a:lnTo>
                <a:cubicBezTo>
                  <a:pt x="330325" y="502581"/>
                  <a:pt x="320455" y="455578"/>
                  <a:pt x="299603" y="416826"/>
                </a:cubicBezTo>
                <a:cubicBezTo>
                  <a:pt x="269812" y="361461"/>
                  <a:pt x="220919" y="328947"/>
                  <a:pt x="169062" y="330019"/>
                </a:cubicBezTo>
                <a:lnTo>
                  <a:pt x="169061" y="329871"/>
                </a:lnTo>
                <a:lnTo>
                  <a:pt x="0" y="32987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762" name="Google Shape;762;p81"/>
          <p:cNvSpPr/>
          <p:nvPr/>
        </p:nvSpPr>
        <p:spPr>
          <a:xfrm>
            <a:off x="241256" y="1073273"/>
            <a:ext cx="8644779" cy="2578872"/>
          </a:xfrm>
          <a:custGeom>
            <a:rect b="b" l="l" r="r" t="t"/>
            <a:pathLst>
              <a:path extrusionOk="0" h="3438496" w="11526372">
                <a:moveTo>
                  <a:pt x="10794549" y="0"/>
                </a:moveTo>
                <a:lnTo>
                  <a:pt x="11037861" y="0"/>
                </a:lnTo>
                <a:lnTo>
                  <a:pt x="11037861" y="352"/>
                </a:lnTo>
                <a:lnTo>
                  <a:pt x="11085948" y="2613"/>
                </a:lnTo>
                <a:cubicBezTo>
                  <a:pt x="11212168" y="16368"/>
                  <a:pt x="11329358" y="83906"/>
                  <a:pt x="11411499" y="192078"/>
                </a:cubicBezTo>
                <a:cubicBezTo>
                  <a:pt x="11473558" y="273803"/>
                  <a:pt x="11511489" y="373341"/>
                  <a:pt x="11521582" y="477599"/>
                </a:cubicBezTo>
                <a:lnTo>
                  <a:pt x="11521944" y="534029"/>
                </a:lnTo>
                <a:lnTo>
                  <a:pt x="11524303" y="534029"/>
                </a:lnTo>
                <a:lnTo>
                  <a:pt x="11524303" y="777340"/>
                </a:lnTo>
                <a:lnTo>
                  <a:pt x="11524302" y="777340"/>
                </a:lnTo>
                <a:lnTo>
                  <a:pt x="11524302" y="945154"/>
                </a:lnTo>
                <a:lnTo>
                  <a:pt x="11524302" y="951881"/>
                </a:lnTo>
                <a:lnTo>
                  <a:pt x="11524302" y="1188466"/>
                </a:lnTo>
                <a:lnTo>
                  <a:pt x="11523950" y="1188466"/>
                </a:lnTo>
                <a:lnTo>
                  <a:pt x="11521690" y="1236553"/>
                </a:lnTo>
                <a:cubicBezTo>
                  <a:pt x="11507934" y="1362773"/>
                  <a:pt x="11440396" y="1479964"/>
                  <a:pt x="11332225" y="1562105"/>
                </a:cubicBezTo>
                <a:cubicBezTo>
                  <a:pt x="11250499" y="1624163"/>
                  <a:pt x="11150961" y="1662094"/>
                  <a:pt x="11046703" y="1672187"/>
                </a:cubicBezTo>
                <a:lnTo>
                  <a:pt x="10990274" y="1672549"/>
                </a:lnTo>
                <a:lnTo>
                  <a:pt x="10990274" y="1674908"/>
                </a:lnTo>
                <a:lnTo>
                  <a:pt x="10794550" y="1674908"/>
                </a:lnTo>
                <a:lnTo>
                  <a:pt x="10794550" y="1676794"/>
                </a:lnTo>
                <a:lnTo>
                  <a:pt x="1954933" y="1676794"/>
                </a:lnTo>
                <a:lnTo>
                  <a:pt x="1954933" y="1677256"/>
                </a:lnTo>
                <a:lnTo>
                  <a:pt x="1727434" y="1677256"/>
                </a:lnTo>
                <a:lnTo>
                  <a:pt x="1727374" y="1677845"/>
                </a:lnTo>
                <a:cubicBezTo>
                  <a:pt x="1680174" y="1675042"/>
                  <a:pt x="1633171" y="1684913"/>
                  <a:pt x="1594420" y="1705764"/>
                </a:cubicBezTo>
                <a:cubicBezTo>
                  <a:pt x="1539054" y="1735555"/>
                  <a:pt x="1506540" y="1784448"/>
                  <a:pt x="1507612" y="1836305"/>
                </a:cubicBezTo>
                <a:lnTo>
                  <a:pt x="1507464" y="1836307"/>
                </a:lnTo>
                <a:lnTo>
                  <a:pt x="1507464" y="2077139"/>
                </a:lnTo>
                <a:lnTo>
                  <a:pt x="1507085" y="2077139"/>
                </a:lnTo>
                <a:lnTo>
                  <a:pt x="1507085" y="2677489"/>
                </a:lnTo>
                <a:lnTo>
                  <a:pt x="1505601" y="2677489"/>
                </a:lnTo>
                <a:lnTo>
                  <a:pt x="1505601" y="2887088"/>
                </a:lnTo>
                <a:lnTo>
                  <a:pt x="1506190" y="2887147"/>
                </a:lnTo>
                <a:cubicBezTo>
                  <a:pt x="1503387" y="2934348"/>
                  <a:pt x="1513257" y="2981351"/>
                  <a:pt x="1534109" y="3020102"/>
                </a:cubicBezTo>
                <a:cubicBezTo>
                  <a:pt x="1563900" y="3075468"/>
                  <a:pt x="1612793" y="3107981"/>
                  <a:pt x="1664650" y="3106910"/>
                </a:cubicBezTo>
                <a:lnTo>
                  <a:pt x="1664652" y="3107057"/>
                </a:lnTo>
                <a:lnTo>
                  <a:pt x="1716707" y="3107057"/>
                </a:lnTo>
                <a:lnTo>
                  <a:pt x="1716707" y="3105587"/>
                </a:lnTo>
                <a:lnTo>
                  <a:pt x="7341434" y="3105587"/>
                </a:lnTo>
                <a:lnTo>
                  <a:pt x="7584746" y="3105587"/>
                </a:lnTo>
                <a:lnTo>
                  <a:pt x="11325542" y="3105587"/>
                </a:lnTo>
                <a:lnTo>
                  <a:pt x="11325542" y="3108609"/>
                </a:lnTo>
                <a:lnTo>
                  <a:pt x="11361442" y="3108609"/>
                </a:lnTo>
                <a:lnTo>
                  <a:pt x="11526372" y="3273540"/>
                </a:lnTo>
                <a:lnTo>
                  <a:pt x="11361442" y="3438470"/>
                </a:lnTo>
                <a:lnTo>
                  <a:pt x="11159426" y="3438470"/>
                </a:lnTo>
                <a:lnTo>
                  <a:pt x="11162448" y="3435448"/>
                </a:lnTo>
                <a:lnTo>
                  <a:pt x="8033730" y="3435448"/>
                </a:lnTo>
                <a:lnTo>
                  <a:pt x="8034447" y="3438496"/>
                </a:lnTo>
                <a:lnTo>
                  <a:pt x="7602935" y="3438496"/>
                </a:lnTo>
                <a:lnTo>
                  <a:pt x="7582268" y="3435606"/>
                </a:lnTo>
                <a:lnTo>
                  <a:pt x="7582267" y="3435458"/>
                </a:lnTo>
                <a:lnTo>
                  <a:pt x="7341434" y="3435458"/>
                </a:lnTo>
                <a:lnTo>
                  <a:pt x="7341434" y="3435448"/>
                </a:lnTo>
                <a:lnTo>
                  <a:pt x="1905484" y="3435448"/>
                </a:lnTo>
                <a:lnTo>
                  <a:pt x="1905484" y="3436928"/>
                </a:lnTo>
                <a:lnTo>
                  <a:pt x="1662172" y="3436928"/>
                </a:lnTo>
                <a:lnTo>
                  <a:pt x="1662172" y="3436576"/>
                </a:lnTo>
                <a:lnTo>
                  <a:pt x="1614085" y="3434316"/>
                </a:lnTo>
                <a:cubicBezTo>
                  <a:pt x="1487865" y="3420560"/>
                  <a:pt x="1370675" y="3353023"/>
                  <a:pt x="1288534" y="3244851"/>
                </a:cubicBezTo>
                <a:cubicBezTo>
                  <a:pt x="1226475" y="3163125"/>
                  <a:pt x="1188544" y="3063588"/>
                  <a:pt x="1178451" y="2959329"/>
                </a:cubicBezTo>
                <a:lnTo>
                  <a:pt x="1178089" y="2902900"/>
                </a:lnTo>
                <a:lnTo>
                  <a:pt x="1175730" y="2902900"/>
                </a:lnTo>
                <a:lnTo>
                  <a:pt x="1175730" y="2659588"/>
                </a:lnTo>
                <a:lnTo>
                  <a:pt x="1178823" y="2659588"/>
                </a:lnTo>
                <a:lnTo>
                  <a:pt x="1178823" y="2077139"/>
                </a:lnTo>
                <a:lnTo>
                  <a:pt x="1177594" y="2077139"/>
                </a:lnTo>
                <a:lnTo>
                  <a:pt x="1177594" y="1833827"/>
                </a:lnTo>
                <a:lnTo>
                  <a:pt x="1177945" y="1833827"/>
                </a:lnTo>
                <a:lnTo>
                  <a:pt x="1180206" y="1785740"/>
                </a:lnTo>
                <a:cubicBezTo>
                  <a:pt x="1193962" y="1659520"/>
                  <a:pt x="1261499" y="1542330"/>
                  <a:pt x="1369671" y="1460189"/>
                </a:cubicBezTo>
                <a:cubicBezTo>
                  <a:pt x="1451396" y="1398130"/>
                  <a:pt x="1550934" y="1360199"/>
                  <a:pt x="1655192" y="1350107"/>
                </a:cubicBezTo>
                <a:lnTo>
                  <a:pt x="1711622" y="1349744"/>
                </a:lnTo>
                <a:lnTo>
                  <a:pt x="1711622" y="1347385"/>
                </a:lnTo>
                <a:lnTo>
                  <a:pt x="1905486" y="1347385"/>
                </a:lnTo>
                <a:lnTo>
                  <a:pt x="1905486" y="1346933"/>
                </a:lnTo>
                <a:lnTo>
                  <a:pt x="10746962" y="1346933"/>
                </a:lnTo>
                <a:lnTo>
                  <a:pt x="10746962" y="1345037"/>
                </a:lnTo>
                <a:lnTo>
                  <a:pt x="10974461" y="1345037"/>
                </a:lnTo>
                <a:lnTo>
                  <a:pt x="10974521" y="1344448"/>
                </a:lnTo>
                <a:cubicBezTo>
                  <a:pt x="11021722" y="1347251"/>
                  <a:pt x="11068724" y="1337381"/>
                  <a:pt x="11107476" y="1316529"/>
                </a:cubicBezTo>
                <a:cubicBezTo>
                  <a:pt x="11162841" y="1286738"/>
                  <a:pt x="11195355" y="1237845"/>
                  <a:pt x="11194284" y="1185988"/>
                </a:cubicBezTo>
                <a:lnTo>
                  <a:pt x="11194431" y="1185987"/>
                </a:lnTo>
                <a:lnTo>
                  <a:pt x="11194431" y="945154"/>
                </a:lnTo>
                <a:lnTo>
                  <a:pt x="11196040" y="945154"/>
                </a:lnTo>
                <a:lnTo>
                  <a:pt x="11196040" y="777340"/>
                </a:lnTo>
                <a:lnTo>
                  <a:pt x="11194432" y="777340"/>
                </a:lnTo>
                <a:lnTo>
                  <a:pt x="11194432" y="549841"/>
                </a:lnTo>
                <a:lnTo>
                  <a:pt x="11193843" y="549781"/>
                </a:lnTo>
                <a:cubicBezTo>
                  <a:pt x="11196646" y="502581"/>
                  <a:pt x="11186776" y="455578"/>
                  <a:pt x="11165924" y="416827"/>
                </a:cubicBezTo>
                <a:cubicBezTo>
                  <a:pt x="11136133" y="361461"/>
                  <a:pt x="11087240" y="328947"/>
                  <a:pt x="11035383" y="330019"/>
                </a:cubicBezTo>
                <a:lnTo>
                  <a:pt x="11035382" y="329871"/>
                </a:lnTo>
                <a:lnTo>
                  <a:pt x="10794549" y="329871"/>
                </a:lnTo>
                <a:lnTo>
                  <a:pt x="10794549" y="329862"/>
                </a:lnTo>
                <a:lnTo>
                  <a:pt x="214358" y="329862"/>
                </a:lnTo>
                <a:lnTo>
                  <a:pt x="214358" y="329707"/>
                </a:lnTo>
                <a:lnTo>
                  <a:pt x="0" y="329707"/>
                </a:lnTo>
                <a:lnTo>
                  <a:pt x="164131" y="165576"/>
                </a:lnTo>
                <a:lnTo>
                  <a:pt x="0" y="1446"/>
                </a:lnTo>
                <a:lnTo>
                  <a:pt x="214358" y="1446"/>
                </a:lnTo>
                <a:lnTo>
                  <a:pt x="214358" y="1"/>
                </a:lnTo>
                <a:lnTo>
                  <a:pt x="10794549" y="1"/>
                </a:lnTo>
                <a:close/>
              </a:path>
            </a:pathLst>
          </a:custGeom>
          <a:solidFill>
            <a:srgbClr val="DBB5D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763" name="Google Shape;763;p81"/>
          <p:cNvSpPr txBox="1"/>
          <p:nvPr/>
        </p:nvSpPr>
        <p:spPr>
          <a:xfrm>
            <a:off x="1195720" y="466953"/>
            <a:ext cx="12516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Product Availability is used to display Available to Promise on eCommerce frontend</a:t>
            </a:r>
            <a:endParaRPr b="0" i="0" sz="1100" u="none" cap="none" strike="noStrike">
              <a:solidFill>
                <a:srgbClr val="000000"/>
              </a:solidFill>
              <a:latin typeface="Arial"/>
              <a:ea typeface="Arial"/>
              <a:cs typeface="Arial"/>
              <a:sym typeface="Arial"/>
            </a:endParaRPr>
          </a:p>
        </p:txBody>
      </p:sp>
      <p:sp>
        <p:nvSpPr>
          <p:cNvPr id="764" name="Google Shape;764;p81"/>
          <p:cNvSpPr txBox="1"/>
          <p:nvPr/>
        </p:nvSpPr>
        <p:spPr>
          <a:xfrm>
            <a:off x="2674151" y="727759"/>
            <a:ext cx="15123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adds product to cart and checks delivery ETAs</a:t>
            </a:r>
            <a:endParaRPr b="0" i="0" sz="1100" u="none" cap="none" strike="noStrike">
              <a:solidFill>
                <a:srgbClr val="000000"/>
              </a:solidFill>
              <a:latin typeface="Arial"/>
              <a:ea typeface="Arial"/>
              <a:cs typeface="Arial"/>
              <a:sym typeface="Arial"/>
            </a:endParaRPr>
          </a:p>
        </p:txBody>
      </p:sp>
      <p:sp>
        <p:nvSpPr>
          <p:cNvPr id="765" name="Google Shape;765;p81"/>
          <p:cNvSpPr/>
          <p:nvPr/>
        </p:nvSpPr>
        <p:spPr>
          <a:xfrm>
            <a:off x="2677168" y="114329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66" name="Google Shape;766;p81"/>
          <p:cNvSpPr/>
          <p:nvPr/>
        </p:nvSpPr>
        <p:spPr>
          <a:xfrm>
            <a:off x="4758199" y="116325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descr="A picture containing toy&#10;&#10;Description automatically generated" id="767" name="Google Shape;767;p81"/>
          <p:cNvPicPr preferRelativeResize="0"/>
          <p:nvPr/>
        </p:nvPicPr>
        <p:blipFill rotWithShape="1">
          <a:blip r:embed="rId3">
            <a:alphaModFix/>
          </a:blip>
          <a:srcRect b="0" l="0" r="0" t="0"/>
          <a:stretch/>
        </p:blipFill>
        <p:spPr>
          <a:xfrm>
            <a:off x="4919204" y="229488"/>
            <a:ext cx="392067" cy="540000"/>
          </a:xfrm>
          <a:prstGeom prst="rect">
            <a:avLst/>
          </a:prstGeom>
          <a:noFill/>
          <a:ln>
            <a:noFill/>
          </a:ln>
        </p:spPr>
      </p:pic>
      <p:sp>
        <p:nvSpPr>
          <p:cNvPr id="768" name="Google Shape;768;p81"/>
          <p:cNvSpPr txBox="1"/>
          <p:nvPr/>
        </p:nvSpPr>
        <p:spPr>
          <a:xfrm>
            <a:off x="4747448" y="731299"/>
            <a:ext cx="9945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selects delivery option</a:t>
            </a:r>
            <a:endParaRPr b="0" i="0" sz="1100" u="none" cap="none" strike="noStrike">
              <a:solidFill>
                <a:srgbClr val="000000"/>
              </a:solidFill>
              <a:latin typeface="Arial"/>
              <a:ea typeface="Arial"/>
              <a:cs typeface="Arial"/>
              <a:sym typeface="Arial"/>
            </a:endParaRPr>
          </a:p>
        </p:txBody>
      </p:sp>
      <p:sp>
        <p:nvSpPr>
          <p:cNvPr id="769" name="Google Shape;769;p81"/>
          <p:cNvSpPr txBox="1"/>
          <p:nvPr/>
        </p:nvSpPr>
        <p:spPr>
          <a:xfrm>
            <a:off x="6035147" y="732157"/>
            <a:ext cx="1342200" cy="323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Customer places order, order created in Console</a:t>
            </a:r>
            <a:endParaRPr b="0" i="0" sz="1100" u="none" cap="none" strike="noStrike">
              <a:solidFill>
                <a:srgbClr val="000000"/>
              </a:solidFill>
              <a:latin typeface="Arial"/>
              <a:ea typeface="Arial"/>
              <a:cs typeface="Arial"/>
              <a:sym typeface="Arial"/>
            </a:endParaRPr>
          </a:p>
        </p:txBody>
      </p:sp>
      <p:grpSp>
        <p:nvGrpSpPr>
          <p:cNvPr id="770" name="Google Shape;770;p81"/>
          <p:cNvGrpSpPr/>
          <p:nvPr/>
        </p:nvGrpSpPr>
        <p:grpSpPr>
          <a:xfrm>
            <a:off x="6222850" y="234653"/>
            <a:ext cx="732626" cy="540000"/>
            <a:chOff x="7290275" y="461886"/>
            <a:chExt cx="976834" cy="720000"/>
          </a:xfrm>
        </p:grpSpPr>
        <p:pic>
          <p:nvPicPr>
            <p:cNvPr descr="A picture containing toy&#10;&#10;Description automatically generated" id="771" name="Google Shape;771;p81"/>
            <p:cNvPicPr preferRelativeResize="0"/>
            <p:nvPr/>
          </p:nvPicPr>
          <p:blipFill rotWithShape="1">
            <a:blip r:embed="rId3">
              <a:alphaModFix/>
            </a:blip>
            <a:srcRect b="0" l="0" r="0" t="0"/>
            <a:stretch/>
          </p:blipFill>
          <p:spPr>
            <a:xfrm>
              <a:off x="7290275" y="461886"/>
              <a:ext cx="522756" cy="720000"/>
            </a:xfrm>
            <a:prstGeom prst="rect">
              <a:avLst/>
            </a:prstGeom>
            <a:noFill/>
            <a:ln>
              <a:noFill/>
            </a:ln>
          </p:spPr>
        </p:pic>
        <p:pic>
          <p:nvPicPr>
            <p:cNvPr descr="A screenshot of a social media post&#10;&#10;Description automatically generated" id="772" name="Google Shape;772;p81"/>
            <p:cNvPicPr preferRelativeResize="0"/>
            <p:nvPr/>
          </p:nvPicPr>
          <p:blipFill rotWithShape="1">
            <a:blip r:embed="rId4">
              <a:alphaModFix/>
            </a:blip>
            <a:srcRect b="0" l="0" r="0" t="0"/>
            <a:stretch/>
          </p:blipFill>
          <p:spPr>
            <a:xfrm>
              <a:off x="7765432" y="659886"/>
              <a:ext cx="501677" cy="324000"/>
            </a:xfrm>
            <a:prstGeom prst="rect">
              <a:avLst/>
            </a:prstGeom>
            <a:noFill/>
            <a:ln>
              <a:noFill/>
            </a:ln>
          </p:spPr>
        </p:pic>
      </p:grpSp>
      <p:pic>
        <p:nvPicPr>
          <p:cNvPr descr="A picture containing toy&#10;&#10;Description automatically generated" id="773" name="Google Shape;773;p81"/>
          <p:cNvPicPr preferRelativeResize="0"/>
          <p:nvPr/>
        </p:nvPicPr>
        <p:blipFill rotWithShape="1">
          <a:blip r:embed="rId3">
            <a:alphaModFix/>
          </a:blip>
          <a:srcRect b="0" l="0" r="0" t="0"/>
          <a:stretch/>
        </p:blipFill>
        <p:spPr>
          <a:xfrm>
            <a:off x="3062039" y="226319"/>
            <a:ext cx="392067" cy="540000"/>
          </a:xfrm>
          <a:prstGeom prst="rect">
            <a:avLst/>
          </a:prstGeom>
          <a:noFill/>
          <a:ln>
            <a:noFill/>
          </a:ln>
        </p:spPr>
      </p:pic>
      <p:sp>
        <p:nvSpPr>
          <p:cNvPr id="774" name="Google Shape;774;p81"/>
          <p:cNvSpPr/>
          <p:nvPr/>
        </p:nvSpPr>
        <p:spPr>
          <a:xfrm>
            <a:off x="1319501" y="1110920"/>
            <a:ext cx="1122600" cy="1716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775" name="Google Shape;775;p81"/>
          <p:cNvSpPr/>
          <p:nvPr/>
        </p:nvSpPr>
        <p:spPr>
          <a:xfrm>
            <a:off x="3614216" y="1105576"/>
            <a:ext cx="1069800" cy="1647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776" name="Google Shape;776;p81"/>
          <p:cNvSpPr txBox="1"/>
          <p:nvPr/>
        </p:nvSpPr>
        <p:spPr>
          <a:xfrm>
            <a:off x="7364250" y="491575"/>
            <a:ext cx="1163400" cy="5772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Distributed Order Management checks fulfillment availability via Global Inventory</a:t>
            </a:r>
            <a:endParaRPr b="0" i="0" sz="1100" u="none" cap="none" strike="noStrike">
              <a:solidFill>
                <a:srgbClr val="000000"/>
              </a:solidFill>
              <a:latin typeface="Arial"/>
              <a:ea typeface="Arial"/>
              <a:cs typeface="Arial"/>
              <a:sym typeface="Arial"/>
            </a:endParaRPr>
          </a:p>
        </p:txBody>
      </p:sp>
      <p:sp>
        <p:nvSpPr>
          <p:cNvPr id="777" name="Google Shape;777;p81"/>
          <p:cNvSpPr/>
          <p:nvPr/>
        </p:nvSpPr>
        <p:spPr>
          <a:xfrm>
            <a:off x="6032654" y="1147372"/>
            <a:ext cx="81000" cy="825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78" name="Google Shape;778;p81"/>
          <p:cNvSpPr txBox="1"/>
          <p:nvPr/>
        </p:nvSpPr>
        <p:spPr>
          <a:xfrm>
            <a:off x="7088742" y="2324216"/>
            <a:ext cx="8424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Fulfillment request sent to WMS</a:t>
            </a:r>
            <a:endParaRPr b="0" i="0" sz="1100" u="none" cap="none" strike="noStrike">
              <a:solidFill>
                <a:srgbClr val="000000"/>
              </a:solidFill>
              <a:latin typeface="Arial"/>
              <a:ea typeface="Arial"/>
              <a:cs typeface="Arial"/>
              <a:sym typeface="Arial"/>
            </a:endParaRPr>
          </a:p>
        </p:txBody>
      </p:sp>
      <p:sp>
        <p:nvSpPr>
          <p:cNvPr id="779" name="Google Shape;779;p81"/>
          <p:cNvSpPr txBox="1"/>
          <p:nvPr/>
        </p:nvSpPr>
        <p:spPr>
          <a:xfrm>
            <a:off x="5500689" y="2347465"/>
            <a:ext cx="1220100" cy="3231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DC staff picks order</a:t>
            </a:r>
            <a:endParaRPr b="0" i="0" sz="800" u="none" cap="none" strike="noStrike">
              <a:solidFill>
                <a:srgbClr val="6B7279"/>
              </a:solidFill>
              <a:latin typeface="Lato Light"/>
              <a:ea typeface="Lato Light"/>
              <a:cs typeface="Lato Light"/>
              <a:sym typeface="Lato Light"/>
            </a:endParaRPr>
          </a:p>
        </p:txBody>
      </p:sp>
      <p:sp>
        <p:nvSpPr>
          <p:cNvPr id="780" name="Google Shape;780;p81"/>
          <p:cNvSpPr txBox="1"/>
          <p:nvPr/>
        </p:nvSpPr>
        <p:spPr>
          <a:xfrm>
            <a:off x="2322605" y="2327925"/>
            <a:ext cx="1163400" cy="317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DC staff packs Order</a:t>
            </a:r>
            <a:endParaRPr b="0" i="0" sz="1100" u="none" cap="none" strike="noStrike">
              <a:solidFill>
                <a:srgbClr val="000000"/>
              </a:solidFill>
              <a:latin typeface="Arial"/>
              <a:ea typeface="Arial"/>
              <a:cs typeface="Arial"/>
              <a:sym typeface="Arial"/>
            </a:endParaRPr>
          </a:p>
        </p:txBody>
      </p:sp>
      <p:sp>
        <p:nvSpPr>
          <p:cNvPr id="781" name="Google Shape;781;p81"/>
          <p:cNvSpPr txBox="1"/>
          <p:nvPr/>
        </p:nvSpPr>
        <p:spPr>
          <a:xfrm>
            <a:off x="21687" y="2402022"/>
            <a:ext cx="1123800" cy="323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Package (Article) &amp; Consignment Created</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782" name="Google Shape;782;p81"/>
          <p:cNvPicPr preferRelativeResize="0"/>
          <p:nvPr/>
        </p:nvPicPr>
        <p:blipFill rotWithShape="1">
          <a:blip r:embed="rId4">
            <a:alphaModFix/>
          </a:blip>
          <a:srcRect b="0" l="0" r="0" t="0"/>
          <a:stretch/>
        </p:blipFill>
        <p:spPr>
          <a:xfrm>
            <a:off x="602153" y="2682864"/>
            <a:ext cx="376258" cy="243000"/>
          </a:xfrm>
          <a:prstGeom prst="rect">
            <a:avLst/>
          </a:prstGeom>
          <a:noFill/>
          <a:ln>
            <a:noFill/>
          </a:ln>
        </p:spPr>
      </p:pic>
      <p:sp>
        <p:nvSpPr>
          <p:cNvPr id="783" name="Google Shape;783;p81"/>
          <p:cNvSpPr txBox="1"/>
          <p:nvPr/>
        </p:nvSpPr>
        <p:spPr>
          <a:xfrm>
            <a:off x="1558989" y="3706843"/>
            <a:ext cx="12060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marked ready for Courier Collection</a:t>
            </a:r>
            <a:endParaRPr b="0" i="0" sz="1100" u="none" cap="none" strike="noStrike">
              <a:solidFill>
                <a:srgbClr val="000000"/>
              </a:solidFill>
              <a:latin typeface="Arial"/>
              <a:ea typeface="Arial"/>
              <a:cs typeface="Arial"/>
              <a:sym typeface="Arial"/>
            </a:endParaRPr>
          </a:p>
        </p:txBody>
      </p:sp>
      <p:sp>
        <p:nvSpPr>
          <p:cNvPr id="784" name="Google Shape;784;p81"/>
          <p:cNvSpPr txBox="1"/>
          <p:nvPr/>
        </p:nvSpPr>
        <p:spPr>
          <a:xfrm>
            <a:off x="2854495" y="3691814"/>
            <a:ext cx="9996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Courier arrives in DC to collect parcels</a:t>
            </a:r>
            <a:endParaRPr b="0" i="0" sz="800" u="none" cap="none" strike="noStrike">
              <a:solidFill>
                <a:srgbClr val="6B7279"/>
              </a:solidFill>
              <a:latin typeface="Lato Light"/>
              <a:ea typeface="Lato Light"/>
              <a:cs typeface="Lato Light"/>
              <a:sym typeface="Lato Light"/>
            </a:endParaRPr>
          </a:p>
        </p:txBody>
      </p:sp>
      <p:sp>
        <p:nvSpPr>
          <p:cNvPr id="785" name="Google Shape;785;p81"/>
          <p:cNvSpPr txBox="1"/>
          <p:nvPr/>
        </p:nvSpPr>
        <p:spPr>
          <a:xfrm>
            <a:off x="3886853" y="3676445"/>
            <a:ext cx="1048532"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WMS sends dispatch event </a:t>
            </a:r>
            <a:endParaRPr b="0" i="0" sz="800" u="none" cap="none" strike="noStrike">
              <a:solidFill>
                <a:srgbClr val="6B7279"/>
              </a:solidFill>
              <a:latin typeface="Lato Light"/>
              <a:ea typeface="Lato Light"/>
              <a:cs typeface="Lato Light"/>
              <a:sym typeface="Lato Light"/>
            </a:endParaRPr>
          </a:p>
        </p:txBody>
      </p:sp>
      <p:sp>
        <p:nvSpPr>
          <p:cNvPr id="786" name="Google Shape;786;p81"/>
          <p:cNvSpPr/>
          <p:nvPr/>
        </p:nvSpPr>
        <p:spPr>
          <a:xfrm>
            <a:off x="7086959" y="2163011"/>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7" name="Google Shape;787;p81"/>
          <p:cNvSpPr/>
          <p:nvPr/>
        </p:nvSpPr>
        <p:spPr>
          <a:xfrm>
            <a:off x="5515159" y="217072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8" name="Google Shape;788;p81"/>
          <p:cNvSpPr txBox="1"/>
          <p:nvPr/>
        </p:nvSpPr>
        <p:spPr>
          <a:xfrm>
            <a:off x="4575617" y="4077053"/>
            <a:ext cx="891900" cy="704100"/>
          </a:xfrm>
          <a:prstGeom prst="rect">
            <a:avLst/>
          </a:prstGeom>
          <a:noFill/>
          <a:ln>
            <a:noFill/>
          </a:ln>
        </p:spPr>
        <p:txBody>
          <a:bodyPr anchorCtr="0" anchor="t"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Order is delivered and than marked as completed in Console</a:t>
            </a:r>
            <a:endParaRPr b="0" i="0" sz="1100" u="none" cap="none" strike="noStrike">
              <a:solidFill>
                <a:srgbClr val="000000"/>
              </a:solidFill>
              <a:latin typeface="Arial"/>
              <a:ea typeface="Arial"/>
              <a:cs typeface="Arial"/>
              <a:sym typeface="Arial"/>
            </a:endParaRPr>
          </a:p>
        </p:txBody>
      </p:sp>
      <p:sp>
        <p:nvSpPr>
          <p:cNvPr id="789" name="Google Shape;789;p81"/>
          <p:cNvSpPr/>
          <p:nvPr/>
        </p:nvSpPr>
        <p:spPr>
          <a:xfrm>
            <a:off x="2323898" y="2171877"/>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0" name="Google Shape;790;p81"/>
          <p:cNvSpPr/>
          <p:nvPr/>
        </p:nvSpPr>
        <p:spPr>
          <a:xfrm>
            <a:off x="1200213" y="2423288"/>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1" name="Google Shape;791;p81"/>
          <p:cNvSpPr/>
          <p:nvPr/>
        </p:nvSpPr>
        <p:spPr>
          <a:xfrm>
            <a:off x="1561444" y="3472734"/>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2" name="Google Shape;792;p81"/>
          <p:cNvSpPr/>
          <p:nvPr/>
        </p:nvSpPr>
        <p:spPr>
          <a:xfrm>
            <a:off x="2851812" y="348353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93" name="Google Shape;793;p81"/>
          <p:cNvSpPr/>
          <p:nvPr/>
        </p:nvSpPr>
        <p:spPr>
          <a:xfrm>
            <a:off x="3863809" y="3493016"/>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descr="A screenshot of a social media post&#10;&#10;Description automatically generated" id="794" name="Google Shape;794;p81"/>
          <p:cNvPicPr preferRelativeResize="0"/>
          <p:nvPr/>
        </p:nvPicPr>
        <p:blipFill rotWithShape="1">
          <a:blip r:embed="rId4">
            <a:alphaModFix/>
          </a:blip>
          <a:srcRect b="0" l="0" r="0" t="0"/>
          <a:stretch/>
        </p:blipFill>
        <p:spPr>
          <a:xfrm>
            <a:off x="5771979" y="4299465"/>
            <a:ext cx="376258" cy="243000"/>
          </a:xfrm>
          <a:prstGeom prst="rect">
            <a:avLst/>
          </a:prstGeom>
          <a:noFill/>
          <a:ln>
            <a:noFill/>
          </a:ln>
        </p:spPr>
      </p:pic>
      <p:sp>
        <p:nvSpPr>
          <p:cNvPr id="795" name="Google Shape;795;p81"/>
          <p:cNvSpPr/>
          <p:nvPr/>
        </p:nvSpPr>
        <p:spPr>
          <a:xfrm>
            <a:off x="1175497" y="1155638"/>
            <a:ext cx="81000" cy="825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796" name="Google Shape;796;p81"/>
          <p:cNvGrpSpPr/>
          <p:nvPr/>
        </p:nvGrpSpPr>
        <p:grpSpPr>
          <a:xfrm>
            <a:off x="3691033" y="3910733"/>
            <a:ext cx="534226" cy="540000"/>
            <a:chOff x="3583461" y="5767710"/>
            <a:chExt cx="712302" cy="720000"/>
          </a:xfrm>
        </p:grpSpPr>
        <p:pic>
          <p:nvPicPr>
            <p:cNvPr descr="A close up of a toy&#10;&#10;Description automatically generated" id="797" name="Google Shape;797;p81"/>
            <p:cNvPicPr preferRelativeResize="0"/>
            <p:nvPr/>
          </p:nvPicPr>
          <p:blipFill rotWithShape="1">
            <a:blip r:embed="rId5">
              <a:alphaModFix/>
            </a:blip>
            <a:srcRect b="0" l="0" r="0" t="0"/>
            <a:stretch/>
          </p:blipFill>
          <p:spPr>
            <a:xfrm>
              <a:off x="3583461" y="5767710"/>
              <a:ext cx="522756" cy="720000"/>
            </a:xfrm>
            <a:prstGeom prst="rect">
              <a:avLst/>
            </a:prstGeom>
            <a:noFill/>
            <a:ln>
              <a:noFill/>
            </a:ln>
          </p:spPr>
        </p:pic>
        <p:pic>
          <p:nvPicPr>
            <p:cNvPr id="798" name="Google Shape;798;p81"/>
            <p:cNvPicPr preferRelativeResize="0"/>
            <p:nvPr/>
          </p:nvPicPr>
          <p:blipFill rotWithShape="1">
            <a:blip r:embed="rId6">
              <a:alphaModFix/>
            </a:blip>
            <a:srcRect b="0" l="0" r="0" t="0"/>
            <a:stretch/>
          </p:blipFill>
          <p:spPr>
            <a:xfrm>
              <a:off x="4047363" y="5864110"/>
              <a:ext cx="248400" cy="324000"/>
            </a:xfrm>
            <a:prstGeom prst="rect">
              <a:avLst/>
            </a:prstGeom>
            <a:noFill/>
            <a:ln>
              <a:noFill/>
            </a:ln>
          </p:spPr>
        </p:pic>
      </p:grpSp>
      <p:sp>
        <p:nvSpPr>
          <p:cNvPr id="799" name="Google Shape;799;p81"/>
          <p:cNvSpPr/>
          <p:nvPr/>
        </p:nvSpPr>
        <p:spPr>
          <a:xfrm>
            <a:off x="7366579" y="1154386"/>
            <a:ext cx="825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00" name="Google Shape;800;p81"/>
          <p:cNvSpPr/>
          <p:nvPr/>
        </p:nvSpPr>
        <p:spPr>
          <a:xfrm>
            <a:off x="7509976" y="1105172"/>
            <a:ext cx="1069800" cy="1647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pic>
        <p:nvPicPr>
          <p:cNvPr id="801" name="Google Shape;801;p81"/>
          <p:cNvPicPr preferRelativeResize="0"/>
          <p:nvPr/>
        </p:nvPicPr>
        <p:blipFill rotWithShape="1">
          <a:blip r:embed="rId7">
            <a:alphaModFix/>
          </a:blip>
          <a:srcRect b="0" l="0" r="0" t="0"/>
          <a:stretch/>
        </p:blipFill>
        <p:spPr>
          <a:xfrm>
            <a:off x="1369307" y="1875972"/>
            <a:ext cx="721823" cy="547316"/>
          </a:xfrm>
          <a:prstGeom prst="rect">
            <a:avLst/>
          </a:prstGeom>
          <a:noFill/>
          <a:ln>
            <a:noFill/>
          </a:ln>
        </p:spPr>
      </p:pic>
      <p:cxnSp>
        <p:nvCxnSpPr>
          <p:cNvPr id="802" name="Google Shape;802;p81"/>
          <p:cNvCxnSpPr>
            <a:stCxn id="773" idx="3"/>
            <a:endCxn id="775" idx="0"/>
          </p:cNvCxnSpPr>
          <p:nvPr/>
        </p:nvCxnSpPr>
        <p:spPr>
          <a:xfrm>
            <a:off x="3454106" y="496319"/>
            <a:ext cx="695100" cy="609300"/>
          </a:xfrm>
          <a:prstGeom prst="bentConnector2">
            <a:avLst/>
          </a:prstGeom>
          <a:noFill/>
          <a:ln cap="flat" cmpd="sng" w="9525">
            <a:solidFill>
              <a:srgbClr val="0077C8"/>
            </a:solidFill>
            <a:prstDash val="solid"/>
            <a:round/>
            <a:headEnd len="med" w="med" type="oval"/>
            <a:tailEnd len="med" w="med" type="oval"/>
          </a:ln>
        </p:spPr>
      </p:cxnSp>
      <p:sp>
        <p:nvSpPr>
          <p:cNvPr id="803" name="Google Shape;803;p81"/>
          <p:cNvSpPr/>
          <p:nvPr/>
        </p:nvSpPr>
        <p:spPr>
          <a:xfrm>
            <a:off x="3620062" y="427439"/>
            <a:ext cx="964500" cy="166200"/>
          </a:xfrm>
          <a:prstGeom prst="roundRect">
            <a:avLst>
              <a:gd fmla="val 50000" name="adj"/>
            </a:avLst>
          </a:prstGeom>
          <a:solidFill>
            <a:schemeClr val="lt1"/>
          </a:solidFill>
          <a:ln cap="flat" cmpd="sng" w="9525">
            <a:solidFill>
              <a:srgbClr val="0077C8"/>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Available to Sell</a:t>
            </a:r>
            <a:endParaRPr b="0" i="0" sz="1100" u="none" cap="none" strike="noStrike">
              <a:solidFill>
                <a:srgbClr val="000000"/>
              </a:solidFill>
              <a:latin typeface="Arial"/>
              <a:ea typeface="Arial"/>
              <a:cs typeface="Arial"/>
              <a:sym typeface="Arial"/>
            </a:endParaRPr>
          </a:p>
        </p:txBody>
      </p:sp>
      <p:pic>
        <p:nvPicPr>
          <p:cNvPr id="804" name="Google Shape;804;p81"/>
          <p:cNvPicPr preferRelativeResize="0"/>
          <p:nvPr/>
        </p:nvPicPr>
        <p:blipFill rotWithShape="1">
          <a:blip r:embed="rId8">
            <a:alphaModFix/>
          </a:blip>
          <a:srcRect b="0" l="0" r="0" t="0"/>
          <a:stretch/>
        </p:blipFill>
        <p:spPr>
          <a:xfrm>
            <a:off x="400555" y="634852"/>
            <a:ext cx="578492" cy="857933"/>
          </a:xfrm>
          <a:prstGeom prst="rect">
            <a:avLst/>
          </a:prstGeom>
          <a:noFill/>
          <a:ln>
            <a:noFill/>
          </a:ln>
        </p:spPr>
      </p:pic>
      <p:pic>
        <p:nvPicPr>
          <p:cNvPr id="805" name="Google Shape;805;p81"/>
          <p:cNvPicPr preferRelativeResize="0"/>
          <p:nvPr/>
        </p:nvPicPr>
        <p:blipFill rotWithShape="1">
          <a:blip r:embed="rId9">
            <a:alphaModFix/>
          </a:blip>
          <a:srcRect b="0" l="0" r="0" t="0"/>
          <a:stretch/>
        </p:blipFill>
        <p:spPr>
          <a:xfrm>
            <a:off x="8670964" y="1934440"/>
            <a:ext cx="322235" cy="322235"/>
          </a:xfrm>
          <a:prstGeom prst="rect">
            <a:avLst/>
          </a:prstGeom>
          <a:noFill/>
          <a:ln>
            <a:noFill/>
          </a:ln>
        </p:spPr>
      </p:pic>
      <p:pic>
        <p:nvPicPr>
          <p:cNvPr descr="A screenshot of a social media post&#10;&#10;Description automatically generated" id="806" name="Google Shape;806;p81"/>
          <p:cNvPicPr preferRelativeResize="0"/>
          <p:nvPr/>
        </p:nvPicPr>
        <p:blipFill rotWithShape="1">
          <a:blip r:embed="rId4">
            <a:alphaModFix/>
          </a:blip>
          <a:srcRect b="0" l="0" r="0" t="0"/>
          <a:stretch/>
        </p:blipFill>
        <p:spPr>
          <a:xfrm>
            <a:off x="7214721" y="2811167"/>
            <a:ext cx="376258" cy="243000"/>
          </a:xfrm>
          <a:prstGeom prst="rect">
            <a:avLst/>
          </a:prstGeom>
          <a:noFill/>
          <a:ln>
            <a:noFill/>
          </a:ln>
        </p:spPr>
      </p:pic>
      <p:grpSp>
        <p:nvGrpSpPr>
          <p:cNvPr id="807" name="Google Shape;807;p81"/>
          <p:cNvGrpSpPr/>
          <p:nvPr/>
        </p:nvGrpSpPr>
        <p:grpSpPr>
          <a:xfrm>
            <a:off x="5588211" y="2625641"/>
            <a:ext cx="534226" cy="540000"/>
            <a:chOff x="6429448" y="3743338"/>
            <a:chExt cx="712302" cy="720000"/>
          </a:xfrm>
        </p:grpSpPr>
        <p:pic>
          <p:nvPicPr>
            <p:cNvPr descr="A close up of a toy&#10;&#10;Description automatically generated" id="808" name="Google Shape;808;p81"/>
            <p:cNvPicPr preferRelativeResize="0"/>
            <p:nvPr/>
          </p:nvPicPr>
          <p:blipFill rotWithShape="1">
            <a:blip r:embed="rId5">
              <a:alphaModFix/>
            </a:blip>
            <a:srcRect b="0" l="0" r="0" t="0"/>
            <a:stretch/>
          </p:blipFill>
          <p:spPr>
            <a:xfrm>
              <a:off x="6429448" y="3743338"/>
              <a:ext cx="522756" cy="720000"/>
            </a:xfrm>
            <a:prstGeom prst="rect">
              <a:avLst/>
            </a:prstGeom>
            <a:noFill/>
            <a:ln>
              <a:noFill/>
            </a:ln>
          </p:spPr>
        </p:pic>
        <p:pic>
          <p:nvPicPr>
            <p:cNvPr id="809" name="Google Shape;809;p81"/>
            <p:cNvPicPr preferRelativeResize="0"/>
            <p:nvPr/>
          </p:nvPicPr>
          <p:blipFill rotWithShape="1">
            <a:blip r:embed="rId6">
              <a:alphaModFix/>
            </a:blip>
            <a:srcRect b="0" l="0" r="0" t="0"/>
            <a:stretch/>
          </p:blipFill>
          <p:spPr>
            <a:xfrm>
              <a:off x="6893350" y="3941338"/>
              <a:ext cx="248400" cy="324000"/>
            </a:xfrm>
            <a:prstGeom prst="rect">
              <a:avLst/>
            </a:prstGeom>
            <a:noFill/>
            <a:ln>
              <a:noFill/>
            </a:ln>
          </p:spPr>
        </p:pic>
      </p:grpSp>
      <p:grpSp>
        <p:nvGrpSpPr>
          <p:cNvPr id="810" name="Google Shape;810;p81"/>
          <p:cNvGrpSpPr/>
          <p:nvPr/>
        </p:nvGrpSpPr>
        <p:grpSpPr>
          <a:xfrm>
            <a:off x="114495" y="4057922"/>
            <a:ext cx="1254055" cy="243000"/>
            <a:chOff x="235087" y="5447051"/>
            <a:chExt cx="1672073" cy="324000"/>
          </a:xfrm>
        </p:grpSpPr>
        <p:pic>
          <p:nvPicPr>
            <p:cNvPr descr="A screenshot of a social media post&#10;&#10;Description automatically generated" id="811" name="Google Shape;811;p81"/>
            <p:cNvPicPr preferRelativeResize="0"/>
            <p:nvPr/>
          </p:nvPicPr>
          <p:blipFill rotWithShape="1">
            <a:blip r:embed="rId4">
              <a:alphaModFix/>
            </a:blip>
            <a:srcRect b="0" l="0" r="0" t="0"/>
            <a:stretch/>
          </p:blipFill>
          <p:spPr>
            <a:xfrm>
              <a:off x="235087" y="5447051"/>
              <a:ext cx="501677" cy="324000"/>
            </a:xfrm>
            <a:prstGeom prst="rect">
              <a:avLst/>
            </a:prstGeom>
            <a:noFill/>
            <a:ln>
              <a:noFill/>
            </a:ln>
          </p:spPr>
        </p:pic>
        <p:sp>
          <p:nvSpPr>
            <p:cNvPr id="812" name="Google Shape;812;p81"/>
            <p:cNvSpPr txBox="1"/>
            <p:nvPr/>
          </p:nvSpPr>
          <p:spPr>
            <a:xfrm>
              <a:off x="717960" y="5476421"/>
              <a:ext cx="11892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CE0F69"/>
                  </a:solidFill>
                  <a:latin typeface="Lato Light"/>
                  <a:ea typeface="Lato Light"/>
                  <a:cs typeface="Lato Light"/>
                  <a:sym typeface="Lato Light"/>
                </a:rPr>
                <a:t>Fluent Console</a:t>
              </a:r>
              <a:endParaRPr b="0" i="0" sz="1100" u="none" cap="none" strike="noStrike">
                <a:solidFill>
                  <a:srgbClr val="000000"/>
                </a:solidFill>
                <a:latin typeface="Arial"/>
                <a:ea typeface="Arial"/>
                <a:cs typeface="Arial"/>
                <a:sym typeface="Arial"/>
              </a:endParaRPr>
            </a:p>
          </p:txBody>
        </p:sp>
      </p:grpSp>
      <p:sp>
        <p:nvSpPr>
          <p:cNvPr id="813" name="Google Shape;813;p81"/>
          <p:cNvSpPr/>
          <p:nvPr/>
        </p:nvSpPr>
        <p:spPr>
          <a:xfrm>
            <a:off x="6153372" y="1107357"/>
            <a:ext cx="10698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814" name="Google Shape;814;p81"/>
          <p:cNvSpPr/>
          <p:nvPr/>
        </p:nvSpPr>
        <p:spPr>
          <a:xfrm>
            <a:off x="7212285" y="2123833"/>
            <a:ext cx="5739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815" name="Google Shape;815;p81"/>
          <p:cNvSpPr/>
          <p:nvPr/>
        </p:nvSpPr>
        <p:spPr>
          <a:xfrm>
            <a:off x="4935386" y="3714756"/>
            <a:ext cx="10698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sp>
        <p:nvSpPr>
          <p:cNvPr id="816" name="Google Shape;816;p81"/>
          <p:cNvSpPr/>
          <p:nvPr/>
        </p:nvSpPr>
        <p:spPr>
          <a:xfrm>
            <a:off x="5421354" y="3923273"/>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817" name="Google Shape;817;p81"/>
          <p:cNvGrpSpPr/>
          <p:nvPr/>
        </p:nvGrpSpPr>
        <p:grpSpPr>
          <a:xfrm>
            <a:off x="56070" y="4714855"/>
            <a:ext cx="5182249" cy="333047"/>
            <a:chOff x="75367" y="6256224"/>
            <a:chExt cx="6909665" cy="444062"/>
          </a:xfrm>
        </p:grpSpPr>
        <p:sp>
          <p:nvSpPr>
            <p:cNvPr id="818" name="Google Shape;818;p81"/>
            <p:cNvSpPr/>
            <p:nvPr/>
          </p:nvSpPr>
          <p:spPr>
            <a:xfrm>
              <a:off x="166477" y="6473917"/>
              <a:ext cx="1497000" cy="219300"/>
            </a:xfrm>
            <a:prstGeom prst="roundRect">
              <a:avLst>
                <a:gd fmla="val 50000" name="adj"/>
              </a:avLst>
            </a:prstGeom>
            <a:solidFill>
              <a:srgbClr val="00A9E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Product Availability</a:t>
              </a:r>
              <a:endParaRPr b="0" i="0" sz="1100" u="none" cap="none" strike="noStrike">
                <a:solidFill>
                  <a:srgbClr val="000000"/>
                </a:solidFill>
                <a:latin typeface="Arial"/>
                <a:ea typeface="Arial"/>
                <a:cs typeface="Arial"/>
                <a:sym typeface="Arial"/>
              </a:endParaRPr>
            </a:p>
          </p:txBody>
        </p:sp>
        <p:sp>
          <p:nvSpPr>
            <p:cNvPr id="819" name="Google Shape;819;p81"/>
            <p:cNvSpPr/>
            <p:nvPr/>
          </p:nvSpPr>
          <p:spPr>
            <a:xfrm>
              <a:off x="4244859" y="6476786"/>
              <a:ext cx="1374300" cy="223500"/>
            </a:xfrm>
            <a:prstGeom prst="roundRect">
              <a:avLst>
                <a:gd fmla="val 50000" name="adj"/>
              </a:avLst>
            </a:prstGeom>
            <a:solidFill>
              <a:srgbClr val="00A3A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Global Inventory</a:t>
              </a:r>
              <a:endParaRPr b="0" i="0" sz="1100" u="none" cap="none" strike="noStrike">
                <a:solidFill>
                  <a:srgbClr val="000000"/>
                </a:solidFill>
                <a:latin typeface="Arial"/>
                <a:ea typeface="Arial"/>
                <a:cs typeface="Arial"/>
                <a:sym typeface="Arial"/>
              </a:endParaRPr>
            </a:p>
          </p:txBody>
        </p:sp>
        <p:sp>
          <p:nvSpPr>
            <p:cNvPr id="820" name="Google Shape;820;p81"/>
            <p:cNvSpPr/>
            <p:nvPr/>
          </p:nvSpPr>
          <p:spPr>
            <a:xfrm>
              <a:off x="1660984" y="6476786"/>
              <a:ext cx="2574900" cy="2235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Distributed Order Management (DOM)</a:t>
              </a:r>
              <a:endParaRPr b="0" i="0" sz="1100" u="none" cap="none" strike="noStrike">
                <a:solidFill>
                  <a:srgbClr val="000000"/>
                </a:solidFill>
                <a:latin typeface="Arial"/>
                <a:ea typeface="Arial"/>
                <a:cs typeface="Arial"/>
                <a:sym typeface="Arial"/>
              </a:endParaRPr>
            </a:p>
          </p:txBody>
        </p:sp>
        <p:sp>
          <p:nvSpPr>
            <p:cNvPr id="821" name="Google Shape;821;p81"/>
            <p:cNvSpPr/>
            <p:nvPr/>
          </p:nvSpPr>
          <p:spPr>
            <a:xfrm>
              <a:off x="5610732" y="6467480"/>
              <a:ext cx="1374300" cy="223500"/>
            </a:xfrm>
            <a:prstGeom prst="roundRect">
              <a:avLst>
                <a:gd fmla="val 50000" name="adj"/>
              </a:avLst>
            </a:prstGeom>
            <a:solidFill>
              <a:srgbClr val="981C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Store Fulfillment</a:t>
              </a:r>
              <a:endParaRPr b="0" i="0" sz="1100" u="none" cap="none" strike="noStrike">
                <a:solidFill>
                  <a:srgbClr val="000000"/>
                </a:solidFill>
                <a:latin typeface="Arial"/>
                <a:ea typeface="Arial"/>
                <a:cs typeface="Arial"/>
                <a:sym typeface="Arial"/>
              </a:endParaRPr>
            </a:p>
          </p:txBody>
        </p:sp>
        <p:sp>
          <p:nvSpPr>
            <p:cNvPr id="822" name="Google Shape;822;p81"/>
            <p:cNvSpPr txBox="1"/>
            <p:nvPr/>
          </p:nvSpPr>
          <p:spPr>
            <a:xfrm>
              <a:off x="75367" y="6256224"/>
              <a:ext cx="2161500" cy="246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77C8"/>
                  </a:solidFill>
                  <a:latin typeface="Lato Light"/>
                  <a:ea typeface="Lato Light"/>
                  <a:cs typeface="Lato Light"/>
                  <a:sym typeface="Lato Light"/>
                </a:rPr>
                <a:t>Fluent Apps</a:t>
              </a:r>
              <a:endParaRPr b="0" i="0" sz="1100" u="none" cap="none" strike="noStrike">
                <a:solidFill>
                  <a:srgbClr val="000000"/>
                </a:solidFill>
                <a:latin typeface="Arial"/>
                <a:ea typeface="Arial"/>
                <a:cs typeface="Arial"/>
                <a:sym typeface="Arial"/>
              </a:endParaRPr>
            </a:p>
          </p:txBody>
        </p:sp>
      </p:grpSp>
      <p:sp>
        <p:nvSpPr>
          <p:cNvPr id="823" name="Google Shape;823;p81"/>
          <p:cNvSpPr txBox="1"/>
          <p:nvPr/>
        </p:nvSpPr>
        <p:spPr>
          <a:xfrm>
            <a:off x="63853" y="3805931"/>
            <a:ext cx="1621200" cy="1848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77C8"/>
                </a:solidFill>
                <a:latin typeface="Lato Light"/>
                <a:ea typeface="Lato Light"/>
                <a:cs typeface="Lato Light"/>
                <a:sym typeface="Lato Light"/>
              </a:rPr>
              <a:t>Fluent User Interfaces</a:t>
            </a:r>
            <a:endParaRPr b="0" i="0" sz="1100" u="none" cap="none" strike="noStrike">
              <a:solidFill>
                <a:srgbClr val="000000"/>
              </a:solidFill>
              <a:latin typeface="Arial"/>
              <a:ea typeface="Arial"/>
              <a:cs typeface="Arial"/>
              <a:sym typeface="Arial"/>
            </a:endParaRPr>
          </a:p>
        </p:txBody>
      </p:sp>
      <p:pic>
        <p:nvPicPr>
          <p:cNvPr id="824" name="Google Shape;824;p81"/>
          <p:cNvPicPr preferRelativeResize="0"/>
          <p:nvPr/>
        </p:nvPicPr>
        <p:blipFill rotWithShape="1">
          <a:blip r:embed="rId10">
            <a:alphaModFix/>
          </a:blip>
          <a:srcRect b="0" l="0" r="0" t="0"/>
          <a:stretch/>
        </p:blipFill>
        <p:spPr>
          <a:xfrm>
            <a:off x="7674179" y="4806564"/>
            <a:ext cx="1357528" cy="268522"/>
          </a:xfrm>
          <a:prstGeom prst="rect">
            <a:avLst/>
          </a:prstGeom>
          <a:noFill/>
          <a:ln>
            <a:noFill/>
          </a:ln>
        </p:spPr>
      </p:pic>
      <p:grpSp>
        <p:nvGrpSpPr>
          <p:cNvPr id="825" name="Google Shape;825;p81"/>
          <p:cNvGrpSpPr/>
          <p:nvPr/>
        </p:nvGrpSpPr>
        <p:grpSpPr>
          <a:xfrm>
            <a:off x="2922932" y="1184193"/>
            <a:ext cx="417146" cy="439102"/>
            <a:chOff x="3500874" y="1142829"/>
            <a:chExt cx="585058" cy="615851"/>
          </a:xfrm>
        </p:grpSpPr>
        <p:pic>
          <p:nvPicPr>
            <p:cNvPr descr="A close up of a sign&#10;&#10;Description automatically generated" id="826" name="Google Shape;826;p81"/>
            <p:cNvPicPr preferRelativeResize="0"/>
            <p:nvPr/>
          </p:nvPicPr>
          <p:blipFill rotWithShape="1">
            <a:blip r:embed="rId11">
              <a:alphaModFix/>
            </a:blip>
            <a:srcRect b="0" l="0" r="0" t="0"/>
            <a:stretch/>
          </p:blipFill>
          <p:spPr>
            <a:xfrm>
              <a:off x="3500874" y="1142829"/>
              <a:ext cx="585058" cy="615851"/>
            </a:xfrm>
            <a:prstGeom prst="rect">
              <a:avLst/>
            </a:prstGeom>
            <a:noFill/>
            <a:ln>
              <a:noFill/>
            </a:ln>
          </p:spPr>
        </p:pic>
        <p:sp>
          <p:nvSpPr>
            <p:cNvPr id="827" name="Google Shape;827;p81"/>
            <p:cNvSpPr/>
            <p:nvPr/>
          </p:nvSpPr>
          <p:spPr>
            <a:xfrm>
              <a:off x="3524781" y="1351372"/>
              <a:ext cx="553200" cy="357000"/>
            </a:xfrm>
            <a:prstGeom prst="rect">
              <a:avLst/>
            </a:prstGeom>
            <a:solidFill>
              <a:srgbClr val="12A8E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828" name="Google Shape;828;p81"/>
            <p:cNvGrpSpPr/>
            <p:nvPr/>
          </p:nvGrpSpPr>
          <p:grpSpPr>
            <a:xfrm>
              <a:off x="3548042" y="1380192"/>
              <a:ext cx="490661" cy="92074"/>
              <a:chOff x="3551468" y="1357538"/>
              <a:chExt cx="490661" cy="92074"/>
            </a:xfrm>
          </p:grpSpPr>
          <p:sp>
            <p:nvSpPr>
              <p:cNvPr id="829" name="Google Shape;829;p81"/>
              <p:cNvSpPr/>
              <p:nvPr/>
            </p:nvSpPr>
            <p:spPr>
              <a:xfrm>
                <a:off x="3551468" y="1358111"/>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830" name="Google Shape;830;p81"/>
              <p:cNvSpPr/>
              <p:nvPr/>
            </p:nvSpPr>
            <p:spPr>
              <a:xfrm>
                <a:off x="3727398" y="1357538"/>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831" name="Google Shape;831;p81"/>
              <p:cNvSpPr/>
              <p:nvPr/>
            </p:nvSpPr>
            <p:spPr>
              <a:xfrm>
                <a:off x="3905029" y="1358112"/>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grpSp>
        <p:grpSp>
          <p:nvGrpSpPr>
            <p:cNvPr id="832" name="Google Shape;832;p81"/>
            <p:cNvGrpSpPr/>
            <p:nvPr/>
          </p:nvGrpSpPr>
          <p:grpSpPr>
            <a:xfrm>
              <a:off x="3547191" y="1522819"/>
              <a:ext cx="490661" cy="92074"/>
              <a:chOff x="3551468" y="1357538"/>
              <a:chExt cx="490661" cy="92074"/>
            </a:xfrm>
          </p:grpSpPr>
          <p:sp>
            <p:nvSpPr>
              <p:cNvPr id="833" name="Google Shape;833;p81"/>
              <p:cNvSpPr/>
              <p:nvPr/>
            </p:nvSpPr>
            <p:spPr>
              <a:xfrm>
                <a:off x="3551468" y="1358111"/>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834" name="Google Shape;834;p81"/>
              <p:cNvSpPr/>
              <p:nvPr/>
            </p:nvSpPr>
            <p:spPr>
              <a:xfrm>
                <a:off x="3727398" y="1357538"/>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sp>
            <p:nvSpPr>
              <p:cNvPr id="835" name="Google Shape;835;p81"/>
              <p:cNvSpPr/>
              <p:nvPr/>
            </p:nvSpPr>
            <p:spPr>
              <a:xfrm>
                <a:off x="3905029" y="1358112"/>
                <a:ext cx="137100" cy="91500"/>
              </a:xfrm>
              <a:prstGeom prst="roundRect">
                <a:avLst>
                  <a:gd fmla="val 1276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t/>
                </a:r>
                <a:endParaRPr b="0" i="0" sz="800" u="none" cap="none" strike="noStrike">
                  <a:solidFill>
                    <a:srgbClr val="FFFFFF"/>
                  </a:solidFill>
                  <a:latin typeface="Lato Light"/>
                  <a:ea typeface="Lato Light"/>
                  <a:cs typeface="Lato Light"/>
                  <a:sym typeface="Lato Light"/>
                </a:endParaRPr>
              </a:p>
            </p:txBody>
          </p:sp>
        </p:grpSp>
      </p:grpSp>
      <p:pic>
        <p:nvPicPr>
          <p:cNvPr id="836" name="Google Shape;836;p81"/>
          <p:cNvPicPr preferRelativeResize="0"/>
          <p:nvPr/>
        </p:nvPicPr>
        <p:blipFill rotWithShape="1">
          <a:blip r:embed="rId12">
            <a:alphaModFix/>
          </a:blip>
          <a:srcRect b="0" l="0" r="0" t="0"/>
          <a:stretch/>
        </p:blipFill>
        <p:spPr>
          <a:xfrm>
            <a:off x="1850532" y="3362409"/>
            <a:ext cx="869138" cy="371254"/>
          </a:xfrm>
          <a:prstGeom prst="rect">
            <a:avLst/>
          </a:prstGeom>
          <a:noFill/>
          <a:ln>
            <a:noFill/>
          </a:ln>
        </p:spPr>
      </p:pic>
      <p:pic>
        <p:nvPicPr>
          <p:cNvPr descr="A picture containing toy&#10;&#10;Description automatically generated" id="837" name="Google Shape;837;p81"/>
          <p:cNvPicPr preferRelativeResize="0"/>
          <p:nvPr/>
        </p:nvPicPr>
        <p:blipFill rotWithShape="1">
          <a:blip r:embed="rId3">
            <a:alphaModFix/>
          </a:blip>
          <a:srcRect b="0" l="0" r="0" t="0"/>
          <a:stretch/>
        </p:blipFill>
        <p:spPr>
          <a:xfrm>
            <a:off x="5439104" y="4180166"/>
            <a:ext cx="392067" cy="540000"/>
          </a:xfrm>
          <a:prstGeom prst="rect">
            <a:avLst/>
          </a:prstGeom>
          <a:noFill/>
          <a:ln>
            <a:noFill/>
          </a:ln>
        </p:spPr>
      </p:pic>
      <p:sp>
        <p:nvSpPr>
          <p:cNvPr id="838" name="Google Shape;838;p81"/>
          <p:cNvSpPr/>
          <p:nvPr/>
        </p:nvSpPr>
        <p:spPr>
          <a:xfrm>
            <a:off x="5206453" y="3280801"/>
            <a:ext cx="299700" cy="315300"/>
          </a:xfrm>
          <a:prstGeom prst="ellipse">
            <a:avLst/>
          </a:prstGeom>
          <a:solidFill>
            <a:schemeClr val="lt1"/>
          </a:solidFill>
          <a:ln cap="flat" cmpd="sng" w="28575">
            <a:solidFill>
              <a:srgbClr val="1077BE"/>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rgbClr val="12A8E1"/>
                </a:solidFill>
                <a:latin typeface="Calibri"/>
                <a:ea typeface="Calibri"/>
                <a:cs typeface="Calibri"/>
                <a:sym typeface="Calibri"/>
              </a:rPr>
              <a:t>✓</a:t>
            </a:r>
            <a:endParaRPr b="0" i="0" sz="1100" u="none" cap="none" strike="noStrike">
              <a:solidFill>
                <a:srgbClr val="000000"/>
              </a:solidFill>
              <a:latin typeface="Arial"/>
              <a:ea typeface="Arial"/>
              <a:cs typeface="Arial"/>
              <a:sym typeface="Arial"/>
            </a:endParaRPr>
          </a:p>
        </p:txBody>
      </p:sp>
      <p:sp>
        <p:nvSpPr>
          <p:cNvPr id="839" name="Google Shape;839;p81"/>
          <p:cNvSpPr txBox="1"/>
          <p:nvPr/>
        </p:nvSpPr>
        <p:spPr>
          <a:xfrm>
            <a:off x="7878862" y="2354075"/>
            <a:ext cx="916200" cy="450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6B7279"/>
                </a:solidFill>
                <a:latin typeface="Lato Light"/>
                <a:ea typeface="Lato Light"/>
                <a:cs typeface="Lato Light"/>
                <a:sym typeface="Lato Light"/>
              </a:rPr>
              <a:t>Fulfillment created in Console</a:t>
            </a:r>
            <a:endParaRPr b="0" i="0" sz="1100" u="none" cap="none" strike="noStrike">
              <a:solidFill>
                <a:srgbClr val="000000"/>
              </a:solidFill>
              <a:latin typeface="Arial"/>
              <a:ea typeface="Arial"/>
              <a:cs typeface="Arial"/>
              <a:sym typeface="Arial"/>
            </a:endParaRPr>
          </a:p>
        </p:txBody>
      </p:sp>
      <p:sp>
        <p:nvSpPr>
          <p:cNvPr id="840" name="Google Shape;840;p81"/>
          <p:cNvSpPr/>
          <p:nvPr/>
        </p:nvSpPr>
        <p:spPr>
          <a:xfrm>
            <a:off x="7865007" y="2157285"/>
            <a:ext cx="81000" cy="81000"/>
          </a:xfrm>
          <a:prstGeom prst="ellipse">
            <a:avLst/>
          </a:prstGeom>
          <a:solidFill>
            <a:srgbClr val="F8F6F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41" name="Google Shape;841;p81"/>
          <p:cNvSpPr/>
          <p:nvPr/>
        </p:nvSpPr>
        <p:spPr>
          <a:xfrm>
            <a:off x="7985541" y="2119243"/>
            <a:ext cx="573900" cy="164700"/>
          </a:xfrm>
          <a:prstGeom prst="roundRect">
            <a:avLst>
              <a:gd fmla="val 50000" name="adj"/>
            </a:avLst>
          </a:prstGeom>
          <a:solidFill>
            <a:srgbClr val="0077C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FFFFFF"/>
                </a:solidFill>
                <a:latin typeface="Lato Light"/>
                <a:ea typeface="Lato Light"/>
                <a:cs typeface="Lato Light"/>
                <a:sym typeface="Lato Light"/>
              </a:rPr>
              <a:t>DOM</a:t>
            </a:r>
            <a:endParaRPr b="0" i="0" sz="1100" u="none" cap="none" strike="noStrike">
              <a:solidFill>
                <a:srgbClr val="000000"/>
              </a:solidFill>
              <a:latin typeface="Arial"/>
              <a:ea typeface="Arial"/>
              <a:cs typeface="Arial"/>
              <a:sym typeface="Arial"/>
            </a:endParaRPr>
          </a:p>
        </p:txBody>
      </p:sp>
      <p:pic>
        <p:nvPicPr>
          <p:cNvPr descr="A screenshot of a social media post&#10;&#10;Description automatically generated" id="842" name="Google Shape;842;p81"/>
          <p:cNvPicPr preferRelativeResize="0"/>
          <p:nvPr/>
        </p:nvPicPr>
        <p:blipFill rotWithShape="1">
          <a:blip r:embed="rId4">
            <a:alphaModFix/>
          </a:blip>
          <a:srcRect b="0" l="0" r="0" t="0"/>
          <a:stretch/>
        </p:blipFill>
        <p:spPr>
          <a:xfrm>
            <a:off x="7979286" y="2818164"/>
            <a:ext cx="376258" cy="243000"/>
          </a:xfrm>
          <a:prstGeom prst="rect">
            <a:avLst/>
          </a:prstGeom>
          <a:noFill/>
          <a:ln>
            <a:noFill/>
          </a:ln>
        </p:spPr>
      </p:pic>
      <p:pic>
        <p:nvPicPr>
          <p:cNvPr id="843" name="Google Shape;843;p81"/>
          <p:cNvPicPr preferRelativeResize="0"/>
          <p:nvPr/>
        </p:nvPicPr>
        <p:blipFill rotWithShape="1">
          <a:blip r:embed="rId12">
            <a:alphaModFix/>
          </a:blip>
          <a:srcRect b="0" l="0" r="0" t="0"/>
          <a:stretch/>
        </p:blipFill>
        <p:spPr>
          <a:xfrm>
            <a:off x="5196954" y="1091638"/>
            <a:ext cx="611367" cy="261146"/>
          </a:xfrm>
          <a:prstGeom prst="rect">
            <a:avLst/>
          </a:prstGeom>
          <a:noFill/>
          <a:ln>
            <a:noFill/>
          </a:ln>
        </p:spPr>
      </p:pic>
      <p:sp>
        <p:nvSpPr>
          <p:cNvPr id="844" name="Google Shape;844;p81"/>
          <p:cNvSpPr txBox="1"/>
          <p:nvPr/>
        </p:nvSpPr>
        <p:spPr>
          <a:xfrm>
            <a:off x="61893" y="67221"/>
            <a:ext cx="2758500" cy="2541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981C97"/>
                </a:solidFill>
                <a:latin typeface="Lato"/>
                <a:ea typeface="Lato"/>
                <a:cs typeface="Lato"/>
                <a:sym typeface="Lato"/>
              </a:rPr>
              <a:t>HOME DELIVERY </a:t>
            </a:r>
            <a:r>
              <a:rPr b="0" i="0" lang="en-GB" sz="1100" u="none" cap="none" strike="noStrike">
                <a:solidFill>
                  <a:srgbClr val="72246C"/>
                </a:solidFill>
                <a:latin typeface="Lato Light"/>
                <a:ea typeface="Lato Light"/>
                <a:cs typeface="Lato Light"/>
                <a:sym typeface="Lato Light"/>
              </a:rPr>
              <a:t>CUSTOMER JOURNEY</a:t>
            </a:r>
            <a:endParaRPr b="0" i="0" sz="1100" u="none" cap="none" strike="noStrike">
              <a:solidFill>
                <a:srgbClr val="000000"/>
              </a:solidFill>
              <a:latin typeface="Arial"/>
              <a:ea typeface="Arial"/>
              <a:cs typeface="Arial"/>
              <a:sym typeface="Arial"/>
            </a:endParaRPr>
          </a:p>
        </p:txBody>
      </p:sp>
      <p:grpSp>
        <p:nvGrpSpPr>
          <p:cNvPr id="845" name="Google Shape;845;p81"/>
          <p:cNvGrpSpPr/>
          <p:nvPr/>
        </p:nvGrpSpPr>
        <p:grpSpPr>
          <a:xfrm>
            <a:off x="1172622" y="439703"/>
            <a:ext cx="81000" cy="715935"/>
            <a:chOff x="1172622" y="439703"/>
            <a:chExt cx="81000" cy="715935"/>
          </a:xfrm>
        </p:grpSpPr>
        <p:cxnSp>
          <p:nvCxnSpPr>
            <p:cNvPr id="846" name="Google Shape;846;p81"/>
            <p:cNvCxnSpPr>
              <a:stCxn id="795" idx="0"/>
              <a:endCxn id="847" idx="4"/>
            </p:cNvCxnSpPr>
            <p:nvPr/>
          </p:nvCxnSpPr>
          <p:spPr>
            <a:xfrm rot="10800000">
              <a:off x="1212997" y="522038"/>
              <a:ext cx="3000" cy="633600"/>
            </a:xfrm>
            <a:prstGeom prst="straightConnector1">
              <a:avLst/>
            </a:prstGeom>
            <a:noFill/>
            <a:ln cap="flat" cmpd="sng" w="9525">
              <a:solidFill>
                <a:srgbClr val="F2F2F2"/>
              </a:solidFill>
              <a:prstDash val="solid"/>
              <a:round/>
              <a:headEnd len="sm" w="sm" type="none"/>
              <a:tailEnd len="sm" w="sm" type="none"/>
            </a:ln>
          </p:spPr>
        </p:cxnSp>
        <p:sp>
          <p:nvSpPr>
            <p:cNvPr id="847" name="Google Shape;847;p81"/>
            <p:cNvSpPr/>
            <p:nvPr/>
          </p:nvSpPr>
          <p:spPr>
            <a:xfrm>
              <a:off x="1172622" y="439703"/>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48" name="Google Shape;848;p81"/>
          <p:cNvGrpSpPr/>
          <p:nvPr/>
        </p:nvGrpSpPr>
        <p:grpSpPr>
          <a:xfrm>
            <a:off x="2677168" y="694485"/>
            <a:ext cx="81000" cy="448809"/>
            <a:chOff x="1172622" y="695735"/>
            <a:chExt cx="81000" cy="448809"/>
          </a:xfrm>
        </p:grpSpPr>
        <p:cxnSp>
          <p:nvCxnSpPr>
            <p:cNvPr id="849" name="Google Shape;849;p81"/>
            <p:cNvCxnSpPr>
              <a:stCxn id="765" idx="0"/>
              <a:endCxn id="850" idx="4"/>
            </p:cNvCxnSpPr>
            <p:nvPr/>
          </p:nvCxnSpPr>
          <p:spPr>
            <a:xfrm rot="10800000">
              <a:off x="1213122" y="777944"/>
              <a:ext cx="0" cy="366600"/>
            </a:xfrm>
            <a:prstGeom prst="straightConnector1">
              <a:avLst/>
            </a:prstGeom>
            <a:noFill/>
            <a:ln cap="flat" cmpd="sng" w="9525">
              <a:solidFill>
                <a:srgbClr val="F2F2F2"/>
              </a:solidFill>
              <a:prstDash val="solid"/>
              <a:round/>
              <a:headEnd len="sm" w="sm" type="none"/>
              <a:tailEnd len="sm" w="sm" type="none"/>
            </a:ln>
          </p:spPr>
        </p:cxnSp>
        <p:sp>
          <p:nvSpPr>
            <p:cNvPr id="850" name="Google Shape;850;p8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51" name="Google Shape;851;p81"/>
          <p:cNvGrpSpPr/>
          <p:nvPr/>
        </p:nvGrpSpPr>
        <p:grpSpPr>
          <a:xfrm>
            <a:off x="4752326" y="708805"/>
            <a:ext cx="81000" cy="448800"/>
            <a:chOff x="1172622" y="695735"/>
            <a:chExt cx="81000" cy="448800"/>
          </a:xfrm>
        </p:grpSpPr>
        <p:cxnSp>
          <p:nvCxnSpPr>
            <p:cNvPr id="852" name="Google Shape;852;p81"/>
            <p:cNvCxnSpPr>
              <a:endCxn id="853" idx="4"/>
            </p:cNvCxnSpPr>
            <p:nvPr/>
          </p:nvCxnSpPr>
          <p:spPr>
            <a:xfrm rot="10800000">
              <a:off x="1213122" y="777935"/>
              <a:ext cx="0" cy="366600"/>
            </a:xfrm>
            <a:prstGeom prst="straightConnector1">
              <a:avLst/>
            </a:prstGeom>
            <a:noFill/>
            <a:ln cap="flat" cmpd="sng" w="9525">
              <a:solidFill>
                <a:srgbClr val="F2F2F2"/>
              </a:solidFill>
              <a:prstDash val="solid"/>
              <a:round/>
              <a:headEnd len="sm" w="sm" type="none"/>
              <a:tailEnd len="sm" w="sm" type="none"/>
            </a:ln>
          </p:spPr>
        </p:cxnSp>
        <p:sp>
          <p:nvSpPr>
            <p:cNvPr id="853" name="Google Shape;853;p8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54" name="Google Shape;854;p81"/>
          <p:cNvGrpSpPr/>
          <p:nvPr/>
        </p:nvGrpSpPr>
        <p:grpSpPr>
          <a:xfrm>
            <a:off x="6029677" y="700574"/>
            <a:ext cx="81000" cy="448800"/>
            <a:chOff x="1172622" y="695735"/>
            <a:chExt cx="81000" cy="448800"/>
          </a:xfrm>
        </p:grpSpPr>
        <p:cxnSp>
          <p:nvCxnSpPr>
            <p:cNvPr id="855" name="Google Shape;855;p81"/>
            <p:cNvCxnSpPr>
              <a:endCxn id="856" idx="4"/>
            </p:cNvCxnSpPr>
            <p:nvPr/>
          </p:nvCxnSpPr>
          <p:spPr>
            <a:xfrm rot="10800000">
              <a:off x="1213122" y="777935"/>
              <a:ext cx="0" cy="366600"/>
            </a:xfrm>
            <a:prstGeom prst="straightConnector1">
              <a:avLst/>
            </a:prstGeom>
            <a:noFill/>
            <a:ln cap="flat" cmpd="sng" w="9525">
              <a:solidFill>
                <a:srgbClr val="F2F2F2"/>
              </a:solidFill>
              <a:prstDash val="solid"/>
              <a:round/>
              <a:headEnd len="sm" w="sm" type="none"/>
              <a:tailEnd len="sm" w="sm" type="none"/>
            </a:ln>
          </p:spPr>
        </p:cxnSp>
        <p:sp>
          <p:nvSpPr>
            <p:cNvPr id="856" name="Google Shape;856;p81"/>
            <p:cNvSpPr/>
            <p:nvPr/>
          </p:nvSpPr>
          <p:spPr>
            <a:xfrm>
              <a:off x="1172622" y="695735"/>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57" name="Google Shape;857;p81"/>
          <p:cNvGrpSpPr/>
          <p:nvPr/>
        </p:nvGrpSpPr>
        <p:grpSpPr>
          <a:xfrm>
            <a:off x="7366579" y="457626"/>
            <a:ext cx="81000" cy="696760"/>
            <a:chOff x="1172622" y="517608"/>
            <a:chExt cx="81000" cy="696760"/>
          </a:xfrm>
        </p:grpSpPr>
        <p:cxnSp>
          <p:nvCxnSpPr>
            <p:cNvPr id="858" name="Google Shape;858;p81"/>
            <p:cNvCxnSpPr>
              <a:stCxn id="799" idx="0"/>
              <a:endCxn id="859" idx="4"/>
            </p:cNvCxnSpPr>
            <p:nvPr/>
          </p:nvCxnSpPr>
          <p:spPr>
            <a:xfrm rot="10800000">
              <a:off x="1213272" y="599668"/>
              <a:ext cx="600" cy="614700"/>
            </a:xfrm>
            <a:prstGeom prst="straightConnector1">
              <a:avLst/>
            </a:prstGeom>
            <a:noFill/>
            <a:ln cap="flat" cmpd="sng" w="9525">
              <a:solidFill>
                <a:srgbClr val="F2F2F2"/>
              </a:solidFill>
              <a:prstDash val="solid"/>
              <a:round/>
              <a:headEnd len="sm" w="sm" type="none"/>
              <a:tailEnd len="sm" w="sm" type="none"/>
            </a:ln>
          </p:spPr>
        </p:cxnSp>
        <p:sp>
          <p:nvSpPr>
            <p:cNvPr id="859" name="Google Shape;859;p81"/>
            <p:cNvSpPr/>
            <p:nvPr/>
          </p:nvSpPr>
          <p:spPr>
            <a:xfrm>
              <a:off x="1172622" y="517608"/>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60" name="Google Shape;860;p81"/>
          <p:cNvGrpSpPr/>
          <p:nvPr/>
        </p:nvGrpSpPr>
        <p:grpSpPr>
          <a:xfrm rot="10800000">
            <a:off x="7864228" y="2238285"/>
            <a:ext cx="81000" cy="614562"/>
            <a:chOff x="1144126" y="645854"/>
            <a:chExt cx="81000" cy="614562"/>
          </a:xfrm>
        </p:grpSpPr>
        <p:cxnSp>
          <p:nvCxnSpPr>
            <p:cNvPr id="861" name="Google Shape;861;p81"/>
            <p:cNvCxnSpPr>
              <a:stCxn id="840" idx="4"/>
              <a:endCxn id="862" idx="4"/>
            </p:cNvCxnSpPr>
            <p:nvPr/>
          </p:nvCxnSpPr>
          <p:spPr>
            <a:xfrm flipH="1" rot="10800000">
              <a:off x="1183847" y="727916"/>
              <a:ext cx="900" cy="532500"/>
            </a:xfrm>
            <a:prstGeom prst="straightConnector1">
              <a:avLst/>
            </a:prstGeom>
            <a:noFill/>
            <a:ln cap="flat" cmpd="sng" w="9525">
              <a:solidFill>
                <a:srgbClr val="F2F2F2"/>
              </a:solidFill>
              <a:prstDash val="solid"/>
              <a:round/>
              <a:headEnd len="sm" w="sm" type="none"/>
              <a:tailEnd len="sm" w="sm" type="none"/>
            </a:ln>
          </p:spPr>
        </p:cxnSp>
        <p:sp>
          <p:nvSpPr>
            <p:cNvPr id="862" name="Google Shape;862;p81"/>
            <p:cNvSpPr/>
            <p:nvPr/>
          </p:nvSpPr>
          <p:spPr>
            <a:xfrm>
              <a:off x="1144126" y="645854"/>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63" name="Google Shape;863;p81"/>
          <p:cNvGrpSpPr/>
          <p:nvPr/>
        </p:nvGrpSpPr>
        <p:grpSpPr>
          <a:xfrm rot="10800000">
            <a:off x="7085869" y="2244011"/>
            <a:ext cx="81000" cy="600687"/>
            <a:chOff x="1093942" y="707190"/>
            <a:chExt cx="81000" cy="600687"/>
          </a:xfrm>
        </p:grpSpPr>
        <p:cxnSp>
          <p:nvCxnSpPr>
            <p:cNvPr id="864" name="Google Shape;864;p81"/>
            <p:cNvCxnSpPr>
              <a:stCxn id="786" idx="4"/>
              <a:endCxn id="865" idx="4"/>
            </p:cNvCxnSpPr>
            <p:nvPr/>
          </p:nvCxnSpPr>
          <p:spPr>
            <a:xfrm flipH="1" rot="10800000">
              <a:off x="1133352" y="789477"/>
              <a:ext cx="1200" cy="518400"/>
            </a:xfrm>
            <a:prstGeom prst="straightConnector1">
              <a:avLst/>
            </a:prstGeom>
            <a:noFill/>
            <a:ln cap="flat" cmpd="sng" w="9525">
              <a:solidFill>
                <a:srgbClr val="F2F2F2"/>
              </a:solidFill>
              <a:prstDash val="solid"/>
              <a:round/>
              <a:headEnd len="sm" w="sm" type="none"/>
              <a:tailEnd len="sm" w="sm" type="none"/>
            </a:ln>
          </p:spPr>
        </p:cxnSp>
        <p:sp>
          <p:nvSpPr>
            <p:cNvPr id="865" name="Google Shape;865;p81"/>
            <p:cNvSpPr/>
            <p:nvPr/>
          </p:nvSpPr>
          <p:spPr>
            <a:xfrm>
              <a:off x="1093942" y="707190"/>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66" name="Google Shape;866;p81"/>
          <p:cNvGrpSpPr/>
          <p:nvPr/>
        </p:nvGrpSpPr>
        <p:grpSpPr>
          <a:xfrm rot="10800000">
            <a:off x="5510981" y="2251723"/>
            <a:ext cx="81000" cy="474439"/>
            <a:chOff x="1093942" y="825728"/>
            <a:chExt cx="81000" cy="474439"/>
          </a:xfrm>
        </p:grpSpPr>
        <p:cxnSp>
          <p:nvCxnSpPr>
            <p:cNvPr id="867" name="Google Shape;867;p81"/>
            <p:cNvCxnSpPr>
              <a:stCxn id="787" idx="4"/>
              <a:endCxn id="868" idx="4"/>
            </p:cNvCxnSpPr>
            <p:nvPr/>
          </p:nvCxnSpPr>
          <p:spPr>
            <a:xfrm flipH="1" rot="10800000">
              <a:off x="1130264" y="908067"/>
              <a:ext cx="4200" cy="392100"/>
            </a:xfrm>
            <a:prstGeom prst="straightConnector1">
              <a:avLst/>
            </a:prstGeom>
            <a:noFill/>
            <a:ln cap="flat" cmpd="sng" w="9525">
              <a:solidFill>
                <a:srgbClr val="F2F2F2"/>
              </a:solidFill>
              <a:prstDash val="solid"/>
              <a:round/>
              <a:headEnd len="sm" w="sm" type="none"/>
              <a:tailEnd len="sm" w="sm" type="none"/>
            </a:ln>
          </p:spPr>
        </p:cxnSp>
        <p:sp>
          <p:nvSpPr>
            <p:cNvPr id="868" name="Google Shape;868;p81"/>
            <p:cNvSpPr/>
            <p:nvPr/>
          </p:nvSpPr>
          <p:spPr>
            <a:xfrm>
              <a:off x="1093942" y="825728"/>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69" name="Google Shape;869;p81"/>
          <p:cNvGrpSpPr/>
          <p:nvPr/>
        </p:nvGrpSpPr>
        <p:grpSpPr>
          <a:xfrm rot="-5400000">
            <a:off x="727123" y="1991456"/>
            <a:ext cx="81000" cy="865180"/>
            <a:chOff x="992340" y="515194"/>
            <a:chExt cx="81000" cy="865180"/>
          </a:xfrm>
        </p:grpSpPr>
        <p:cxnSp>
          <p:nvCxnSpPr>
            <p:cNvPr id="870" name="Google Shape;870;p81"/>
            <p:cNvCxnSpPr>
              <a:stCxn id="790" idx="2"/>
              <a:endCxn id="871" idx="4"/>
            </p:cNvCxnSpPr>
            <p:nvPr/>
          </p:nvCxnSpPr>
          <p:spPr>
            <a:xfrm rot="-5400000">
              <a:off x="621398" y="969074"/>
              <a:ext cx="783000" cy="39600"/>
            </a:xfrm>
            <a:prstGeom prst="straightConnector1">
              <a:avLst/>
            </a:prstGeom>
            <a:noFill/>
            <a:ln cap="flat" cmpd="sng" w="9525">
              <a:solidFill>
                <a:srgbClr val="F2F2F2"/>
              </a:solidFill>
              <a:prstDash val="solid"/>
              <a:round/>
              <a:headEnd len="sm" w="sm" type="none"/>
              <a:tailEnd len="sm" w="sm" type="none"/>
            </a:ln>
          </p:spPr>
        </p:cxnSp>
        <p:sp>
          <p:nvSpPr>
            <p:cNvPr id="871" name="Google Shape;871;p81"/>
            <p:cNvSpPr/>
            <p:nvPr/>
          </p:nvSpPr>
          <p:spPr>
            <a:xfrm>
              <a:off x="992340" y="515194"/>
              <a:ext cx="81000" cy="8220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72" name="Google Shape;872;p81"/>
          <p:cNvGrpSpPr/>
          <p:nvPr/>
        </p:nvGrpSpPr>
        <p:grpSpPr>
          <a:xfrm rot="10800000">
            <a:off x="1561444" y="3553734"/>
            <a:ext cx="81000" cy="651169"/>
            <a:chOff x="992340" y="648887"/>
            <a:chExt cx="81000" cy="651169"/>
          </a:xfrm>
        </p:grpSpPr>
        <p:cxnSp>
          <p:nvCxnSpPr>
            <p:cNvPr id="873" name="Google Shape;873;p81"/>
            <p:cNvCxnSpPr>
              <a:stCxn id="791" idx="4"/>
              <a:endCxn id="874" idx="4"/>
            </p:cNvCxnSpPr>
            <p:nvPr/>
          </p:nvCxnSpPr>
          <p:spPr>
            <a:xfrm rot="10800000">
              <a:off x="1032840" y="730956"/>
              <a:ext cx="0" cy="569100"/>
            </a:xfrm>
            <a:prstGeom prst="straightConnector1">
              <a:avLst/>
            </a:prstGeom>
            <a:noFill/>
            <a:ln cap="flat" cmpd="sng" w="9525">
              <a:solidFill>
                <a:srgbClr val="F2F2F2"/>
              </a:solidFill>
              <a:prstDash val="solid"/>
              <a:round/>
              <a:headEnd len="sm" w="sm" type="none"/>
              <a:tailEnd len="sm" w="sm" type="none"/>
            </a:ln>
          </p:spPr>
        </p:cxnSp>
        <p:sp>
          <p:nvSpPr>
            <p:cNvPr id="874" name="Google Shape;874;p81"/>
            <p:cNvSpPr/>
            <p:nvPr/>
          </p:nvSpPr>
          <p:spPr>
            <a:xfrm>
              <a:off x="992340" y="648887"/>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75" name="Google Shape;875;p81"/>
          <p:cNvGrpSpPr/>
          <p:nvPr/>
        </p:nvGrpSpPr>
        <p:grpSpPr>
          <a:xfrm rot="10800000">
            <a:off x="2851812" y="3564533"/>
            <a:ext cx="81000" cy="619128"/>
            <a:chOff x="992340" y="700643"/>
            <a:chExt cx="81000" cy="619128"/>
          </a:xfrm>
        </p:grpSpPr>
        <p:cxnSp>
          <p:nvCxnSpPr>
            <p:cNvPr id="876" name="Google Shape;876;p81"/>
            <p:cNvCxnSpPr>
              <a:stCxn id="792" idx="4"/>
              <a:endCxn id="877" idx="4"/>
            </p:cNvCxnSpPr>
            <p:nvPr/>
          </p:nvCxnSpPr>
          <p:spPr>
            <a:xfrm rot="10800000">
              <a:off x="1032840" y="782771"/>
              <a:ext cx="0" cy="537000"/>
            </a:xfrm>
            <a:prstGeom prst="straightConnector1">
              <a:avLst/>
            </a:prstGeom>
            <a:noFill/>
            <a:ln cap="flat" cmpd="sng" w="9525">
              <a:solidFill>
                <a:srgbClr val="F2F2F2"/>
              </a:solidFill>
              <a:prstDash val="solid"/>
              <a:round/>
              <a:headEnd len="sm" w="sm" type="none"/>
              <a:tailEnd len="sm" w="sm" type="none"/>
            </a:ln>
          </p:spPr>
        </p:cxnSp>
        <p:sp>
          <p:nvSpPr>
            <p:cNvPr id="877" name="Google Shape;877;p8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78" name="Google Shape;878;p81"/>
          <p:cNvGrpSpPr/>
          <p:nvPr/>
        </p:nvGrpSpPr>
        <p:grpSpPr>
          <a:xfrm rot="10800000">
            <a:off x="3866712" y="3574016"/>
            <a:ext cx="81000" cy="631201"/>
            <a:chOff x="992340" y="700643"/>
            <a:chExt cx="81000" cy="631201"/>
          </a:xfrm>
        </p:grpSpPr>
        <p:cxnSp>
          <p:nvCxnSpPr>
            <p:cNvPr id="879" name="Google Shape;879;p81"/>
            <p:cNvCxnSpPr>
              <a:stCxn id="793" idx="4"/>
              <a:endCxn id="880" idx="4"/>
            </p:cNvCxnSpPr>
            <p:nvPr/>
          </p:nvCxnSpPr>
          <p:spPr>
            <a:xfrm rot="10800000">
              <a:off x="1032743" y="782844"/>
              <a:ext cx="3000" cy="549000"/>
            </a:xfrm>
            <a:prstGeom prst="straightConnector1">
              <a:avLst/>
            </a:prstGeom>
            <a:noFill/>
            <a:ln cap="flat" cmpd="sng" w="9525">
              <a:solidFill>
                <a:srgbClr val="F2F2F2"/>
              </a:solidFill>
              <a:prstDash val="solid"/>
              <a:round/>
              <a:headEnd len="sm" w="sm" type="none"/>
              <a:tailEnd len="sm" w="sm" type="none"/>
            </a:ln>
          </p:spPr>
        </p:cxnSp>
        <p:sp>
          <p:nvSpPr>
            <p:cNvPr id="880" name="Google Shape;880;p8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grpSp>
        <p:nvGrpSpPr>
          <p:cNvPr id="881" name="Google Shape;881;p81"/>
          <p:cNvGrpSpPr/>
          <p:nvPr/>
        </p:nvGrpSpPr>
        <p:grpSpPr>
          <a:xfrm rot="10800000">
            <a:off x="5416815" y="4004273"/>
            <a:ext cx="81000" cy="711726"/>
            <a:chOff x="992340" y="700643"/>
            <a:chExt cx="81000" cy="711726"/>
          </a:xfrm>
        </p:grpSpPr>
        <p:cxnSp>
          <p:nvCxnSpPr>
            <p:cNvPr id="882" name="Google Shape;882;p81"/>
            <p:cNvCxnSpPr>
              <a:stCxn id="816" idx="4"/>
              <a:endCxn id="883" idx="4"/>
            </p:cNvCxnSpPr>
            <p:nvPr/>
          </p:nvCxnSpPr>
          <p:spPr>
            <a:xfrm flipH="1" rot="10800000">
              <a:off x="1028301" y="782969"/>
              <a:ext cx="4500" cy="629400"/>
            </a:xfrm>
            <a:prstGeom prst="straightConnector1">
              <a:avLst/>
            </a:prstGeom>
            <a:noFill/>
            <a:ln cap="flat" cmpd="sng" w="9525">
              <a:solidFill>
                <a:srgbClr val="F2F2F2"/>
              </a:solidFill>
              <a:prstDash val="solid"/>
              <a:round/>
              <a:headEnd len="sm" w="sm" type="none"/>
              <a:tailEnd len="sm" w="sm" type="none"/>
            </a:ln>
          </p:spPr>
        </p:cxnSp>
        <p:sp>
          <p:nvSpPr>
            <p:cNvPr id="883" name="Google Shape;883;p81"/>
            <p:cNvSpPr/>
            <p:nvPr/>
          </p:nvSpPr>
          <p:spPr>
            <a:xfrm>
              <a:off x="992340" y="700643"/>
              <a:ext cx="81000" cy="82200"/>
            </a:xfrm>
            <a:prstGeom prst="ellipse">
              <a:avLst/>
            </a:prstGeom>
            <a:no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884" name="Google Shape;884;p81"/>
          <p:cNvSpPr/>
          <p:nvPr/>
        </p:nvSpPr>
        <p:spPr>
          <a:xfrm>
            <a:off x="6169835" y="1362542"/>
            <a:ext cx="9273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CREATED</a:t>
            </a:r>
            <a:endParaRPr b="1" i="0" sz="1100" u="none" cap="none" strike="noStrike">
              <a:solidFill>
                <a:srgbClr val="0077C8"/>
              </a:solidFill>
              <a:latin typeface="Lato"/>
              <a:ea typeface="Lato"/>
              <a:cs typeface="Lato"/>
              <a:sym typeface="Lato"/>
            </a:endParaRPr>
          </a:p>
        </p:txBody>
      </p:sp>
      <p:sp>
        <p:nvSpPr>
          <p:cNvPr id="885" name="Google Shape;885;p81"/>
          <p:cNvSpPr/>
          <p:nvPr/>
        </p:nvSpPr>
        <p:spPr>
          <a:xfrm>
            <a:off x="7457602" y="1365747"/>
            <a:ext cx="861900" cy="2685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BOOKED</a:t>
            </a:r>
            <a:endParaRPr b="1" i="0" sz="1100" u="none" cap="none" strike="noStrike">
              <a:solidFill>
                <a:srgbClr val="0077C8"/>
              </a:solidFill>
              <a:latin typeface="Lato"/>
              <a:ea typeface="Lato"/>
              <a:cs typeface="Lato"/>
              <a:sym typeface="Lato"/>
            </a:endParaRPr>
          </a:p>
        </p:txBody>
      </p:sp>
      <p:sp>
        <p:nvSpPr>
          <p:cNvPr id="886" name="Google Shape;886;p81"/>
          <p:cNvSpPr/>
          <p:nvPr/>
        </p:nvSpPr>
        <p:spPr>
          <a:xfrm>
            <a:off x="7455069" y="1746147"/>
            <a:ext cx="943500" cy="2604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CREATED</a:t>
            </a:r>
            <a:endParaRPr b="1" i="0" sz="1100" u="none" cap="none" strike="noStrike">
              <a:solidFill>
                <a:srgbClr val="FFAB40"/>
              </a:solidFill>
              <a:latin typeface="Lato"/>
              <a:ea typeface="Lato"/>
              <a:cs typeface="Lato"/>
              <a:sym typeface="Lato"/>
            </a:endParaRPr>
          </a:p>
        </p:txBody>
      </p:sp>
      <p:sp>
        <p:nvSpPr>
          <p:cNvPr id="887" name="Google Shape;887;p81"/>
          <p:cNvSpPr/>
          <p:nvPr/>
        </p:nvSpPr>
        <p:spPr>
          <a:xfrm>
            <a:off x="6409649" y="1746150"/>
            <a:ext cx="964500"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ASSIGNED</a:t>
            </a:r>
            <a:endParaRPr b="1" i="0" sz="1100" u="none" cap="none" strike="noStrike">
              <a:solidFill>
                <a:srgbClr val="FFAB40"/>
              </a:solidFill>
              <a:latin typeface="Lato"/>
              <a:ea typeface="Lato"/>
              <a:cs typeface="Lato"/>
              <a:sym typeface="Lato"/>
            </a:endParaRPr>
          </a:p>
        </p:txBody>
      </p:sp>
      <p:grpSp>
        <p:nvGrpSpPr>
          <p:cNvPr id="888" name="Google Shape;888;p81"/>
          <p:cNvGrpSpPr/>
          <p:nvPr/>
        </p:nvGrpSpPr>
        <p:grpSpPr>
          <a:xfrm>
            <a:off x="23701" y="3135325"/>
            <a:ext cx="1164509" cy="494430"/>
            <a:chOff x="23700" y="2906725"/>
            <a:chExt cx="1164509" cy="494430"/>
          </a:xfrm>
        </p:grpSpPr>
        <p:sp>
          <p:nvSpPr>
            <p:cNvPr id="889" name="Google Shape;889;p81"/>
            <p:cNvSpPr/>
            <p:nvPr/>
          </p:nvSpPr>
          <p:spPr>
            <a:xfrm>
              <a:off x="23700" y="2906725"/>
              <a:ext cx="1069800" cy="3990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E06666"/>
                  </a:solidFill>
                  <a:latin typeface="Lato"/>
                  <a:ea typeface="Lato"/>
                  <a:cs typeface="Lato"/>
                  <a:sym typeface="Lato"/>
                </a:rPr>
                <a:t>AWAITING COLLECTION</a:t>
              </a:r>
              <a:endParaRPr b="1" i="0" sz="1000" u="none" cap="none" strike="noStrike">
                <a:solidFill>
                  <a:srgbClr val="E06666"/>
                </a:solidFill>
                <a:latin typeface="Lato"/>
                <a:ea typeface="Lato"/>
                <a:cs typeface="Lato"/>
                <a:sym typeface="Lato"/>
              </a:endParaRPr>
            </a:p>
          </p:txBody>
        </p:sp>
        <p:sp>
          <p:nvSpPr>
            <p:cNvPr id="890" name="Google Shape;890;p81"/>
            <p:cNvSpPr/>
            <p:nvPr/>
          </p:nvSpPr>
          <p:spPr>
            <a:xfrm>
              <a:off x="61439" y="2954801"/>
              <a:ext cx="1069800" cy="3990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FFAB40"/>
                  </a:solidFill>
                  <a:latin typeface="Lato"/>
                  <a:ea typeface="Lato"/>
                  <a:cs typeface="Lato"/>
                  <a:sym typeface="Lato"/>
                </a:rPr>
                <a:t>AWAITING COLLECTION</a:t>
              </a:r>
              <a:endParaRPr b="1" i="0" sz="1000" u="none" cap="none" strike="noStrike">
                <a:solidFill>
                  <a:srgbClr val="FFAB40"/>
                </a:solidFill>
                <a:latin typeface="Lato"/>
                <a:ea typeface="Lato"/>
                <a:cs typeface="Lato"/>
                <a:sym typeface="Lato"/>
              </a:endParaRPr>
            </a:p>
          </p:txBody>
        </p:sp>
        <p:sp>
          <p:nvSpPr>
            <p:cNvPr id="891" name="Google Shape;891;p81"/>
            <p:cNvSpPr/>
            <p:nvPr/>
          </p:nvSpPr>
          <p:spPr>
            <a:xfrm>
              <a:off x="118409" y="3002155"/>
              <a:ext cx="1069800" cy="399000"/>
            </a:xfrm>
            <a:prstGeom prst="roundRect">
              <a:avLst>
                <a:gd fmla="val 16667" name="adj"/>
              </a:avLst>
            </a:prstGeom>
            <a:solidFill>
              <a:srgbClr val="EFEFEF"/>
            </a:solidFill>
            <a:ln cap="flat" cmpd="sng" w="19050">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77C8"/>
                  </a:solidFill>
                  <a:latin typeface="Lato"/>
                  <a:ea typeface="Lato"/>
                  <a:cs typeface="Lato"/>
                  <a:sym typeface="Lato"/>
                </a:rPr>
                <a:t>AWAITING COLLECTION</a:t>
              </a:r>
              <a:endParaRPr b="1" i="0" sz="1000" u="none" cap="none" strike="noStrike">
                <a:solidFill>
                  <a:srgbClr val="0077C8"/>
                </a:solidFill>
                <a:latin typeface="Lato"/>
                <a:ea typeface="Lato"/>
                <a:cs typeface="Lato"/>
                <a:sym typeface="Lato"/>
              </a:endParaRPr>
            </a:p>
          </p:txBody>
        </p:sp>
      </p:grpSp>
      <p:sp>
        <p:nvSpPr>
          <p:cNvPr id="892" name="Google Shape;892;p81"/>
          <p:cNvSpPr/>
          <p:nvPr/>
        </p:nvSpPr>
        <p:spPr>
          <a:xfrm>
            <a:off x="5563120" y="3394150"/>
            <a:ext cx="3359700" cy="268500"/>
          </a:xfrm>
          <a:prstGeom prst="homePlat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93" name="Google Shape;893;p81"/>
          <p:cNvSpPr/>
          <p:nvPr/>
        </p:nvSpPr>
        <p:spPr>
          <a:xfrm>
            <a:off x="7615800" y="3368850"/>
            <a:ext cx="2997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94" name="Google Shape;894;p81"/>
          <p:cNvSpPr/>
          <p:nvPr/>
        </p:nvSpPr>
        <p:spPr>
          <a:xfrm>
            <a:off x="7993011" y="3393400"/>
            <a:ext cx="2568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895" name="Google Shape;895;p81"/>
          <p:cNvSpPr/>
          <p:nvPr/>
        </p:nvSpPr>
        <p:spPr>
          <a:xfrm>
            <a:off x="3788824" y="3086025"/>
            <a:ext cx="10698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E06666"/>
                </a:solidFill>
                <a:latin typeface="Lato"/>
                <a:ea typeface="Lato"/>
                <a:cs typeface="Lato"/>
                <a:sym typeface="Lato"/>
              </a:rPr>
              <a:t>COLLECTED</a:t>
            </a:r>
            <a:endParaRPr b="1" i="0" sz="1100" u="none" cap="none" strike="noStrike">
              <a:solidFill>
                <a:srgbClr val="E06666"/>
              </a:solidFill>
              <a:latin typeface="Lato"/>
              <a:ea typeface="Lato"/>
              <a:cs typeface="Lato"/>
              <a:sym typeface="Lato"/>
            </a:endParaRPr>
          </a:p>
        </p:txBody>
      </p:sp>
      <p:sp>
        <p:nvSpPr>
          <p:cNvPr id="896" name="Google Shape;896;p81"/>
          <p:cNvSpPr/>
          <p:nvPr/>
        </p:nvSpPr>
        <p:spPr>
          <a:xfrm>
            <a:off x="5259375" y="4767938"/>
            <a:ext cx="677700" cy="3099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0077C8"/>
                </a:solidFill>
                <a:latin typeface="Lato"/>
                <a:ea typeface="Lato"/>
                <a:cs typeface="Lato"/>
                <a:sym typeface="Lato"/>
              </a:rPr>
              <a:t>ORDER STATUS</a:t>
            </a:r>
            <a:endParaRPr b="1" i="0" sz="900" u="none" cap="none" strike="noStrike">
              <a:solidFill>
                <a:srgbClr val="0077C8"/>
              </a:solidFill>
              <a:latin typeface="Lato"/>
              <a:ea typeface="Lato"/>
              <a:cs typeface="Lato"/>
              <a:sym typeface="Lato"/>
            </a:endParaRPr>
          </a:p>
        </p:txBody>
      </p:sp>
      <p:sp>
        <p:nvSpPr>
          <p:cNvPr id="897" name="Google Shape;897;p81"/>
          <p:cNvSpPr/>
          <p:nvPr/>
        </p:nvSpPr>
        <p:spPr>
          <a:xfrm>
            <a:off x="5949873" y="4771028"/>
            <a:ext cx="957600" cy="3099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FFAB40"/>
                </a:solidFill>
                <a:latin typeface="Lato"/>
                <a:ea typeface="Lato"/>
                <a:cs typeface="Lato"/>
                <a:sym typeface="Lato"/>
              </a:rPr>
              <a:t>FULFILMENT STATUS</a:t>
            </a:r>
            <a:endParaRPr b="1" i="0" sz="900" u="none" cap="none" strike="noStrike">
              <a:solidFill>
                <a:srgbClr val="FFAB40"/>
              </a:solidFill>
              <a:latin typeface="Lato"/>
              <a:ea typeface="Lato"/>
              <a:cs typeface="Lato"/>
              <a:sym typeface="Lato"/>
            </a:endParaRPr>
          </a:p>
        </p:txBody>
      </p:sp>
      <p:sp>
        <p:nvSpPr>
          <p:cNvPr id="898" name="Google Shape;898;p81"/>
          <p:cNvSpPr/>
          <p:nvPr/>
        </p:nvSpPr>
        <p:spPr>
          <a:xfrm>
            <a:off x="6933054" y="4757400"/>
            <a:ext cx="726900" cy="3099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E06666"/>
                </a:solidFill>
                <a:latin typeface="Lato"/>
                <a:ea typeface="Lato"/>
                <a:cs typeface="Lato"/>
                <a:sym typeface="Lato"/>
              </a:rPr>
              <a:t>ARTICLE STATUS</a:t>
            </a:r>
            <a:endParaRPr b="1" i="0" sz="900" u="none" cap="none" strike="noStrike">
              <a:solidFill>
                <a:srgbClr val="E06666"/>
              </a:solidFill>
              <a:latin typeface="Lato"/>
              <a:ea typeface="Lato"/>
              <a:cs typeface="Lato"/>
              <a:sym typeface="Lato"/>
            </a:endParaRPr>
          </a:p>
        </p:txBody>
      </p:sp>
      <p:grpSp>
        <p:nvGrpSpPr>
          <p:cNvPr id="899" name="Google Shape;899;p81"/>
          <p:cNvGrpSpPr/>
          <p:nvPr/>
        </p:nvGrpSpPr>
        <p:grpSpPr>
          <a:xfrm>
            <a:off x="5662375" y="3311899"/>
            <a:ext cx="1024287" cy="368893"/>
            <a:chOff x="5662374" y="3311895"/>
            <a:chExt cx="1024287" cy="368893"/>
          </a:xfrm>
        </p:grpSpPr>
        <p:sp>
          <p:nvSpPr>
            <p:cNvPr id="900" name="Google Shape;900;p81"/>
            <p:cNvSpPr/>
            <p:nvPr/>
          </p:nvSpPr>
          <p:spPr>
            <a:xfrm>
              <a:off x="5662374" y="3311895"/>
              <a:ext cx="964500" cy="3153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FFAB40"/>
                  </a:solidFill>
                  <a:latin typeface="Lato"/>
                  <a:ea typeface="Lato"/>
                  <a:cs typeface="Lato"/>
                  <a:sym typeface="Lato"/>
                </a:rPr>
                <a:t>COMPLETE</a:t>
              </a:r>
              <a:endParaRPr b="1" i="0" sz="1000" u="none" cap="none" strike="noStrike">
                <a:solidFill>
                  <a:srgbClr val="FFAB40"/>
                </a:solidFill>
                <a:latin typeface="Lato"/>
                <a:ea typeface="Lato"/>
                <a:cs typeface="Lato"/>
                <a:sym typeface="Lato"/>
              </a:endParaRPr>
            </a:p>
          </p:txBody>
        </p:sp>
        <p:sp>
          <p:nvSpPr>
            <p:cNvPr id="901" name="Google Shape;901;p81"/>
            <p:cNvSpPr/>
            <p:nvPr/>
          </p:nvSpPr>
          <p:spPr>
            <a:xfrm>
              <a:off x="5722161" y="3365488"/>
              <a:ext cx="964500" cy="3153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77C8"/>
                  </a:solidFill>
                  <a:latin typeface="Lato"/>
                  <a:ea typeface="Lato"/>
                  <a:cs typeface="Lato"/>
                  <a:sym typeface="Lato"/>
                </a:rPr>
                <a:t>COMPLETE</a:t>
              </a:r>
              <a:endParaRPr b="1" i="0" sz="1000" u="none" cap="none" strike="noStrike">
                <a:solidFill>
                  <a:srgbClr val="0077C8"/>
                </a:solidFill>
                <a:latin typeface="Lato"/>
                <a:ea typeface="Lato"/>
                <a:cs typeface="Lato"/>
                <a:sym typeface="Lato"/>
              </a:endParaRPr>
            </a:p>
          </p:txBody>
        </p:sp>
      </p:grpSp>
      <p:sp>
        <p:nvSpPr>
          <p:cNvPr id="902" name="Google Shape;902;p81"/>
          <p:cNvSpPr txBox="1"/>
          <p:nvPr>
            <p:ph idx="12" type="sldNum"/>
          </p:nvPr>
        </p:nvSpPr>
        <p:spPr>
          <a:xfrm>
            <a:off x="8707877" y="4826050"/>
            <a:ext cx="397500" cy="2412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
        <p:nvSpPr>
          <p:cNvPr id="903" name="Google Shape;903;p81"/>
          <p:cNvSpPr/>
          <p:nvPr/>
        </p:nvSpPr>
        <p:spPr>
          <a:xfrm>
            <a:off x="6957292" y="3364260"/>
            <a:ext cx="437400" cy="309900"/>
          </a:xfrm>
          <a:prstGeom prst="rect">
            <a:avLst/>
          </a:prstGeom>
          <a:solidFill>
            <a:srgbClr val="98D7F6">
              <a:alpha val="24705"/>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904" name="Google Shape;904;p81"/>
          <p:cNvSpPr/>
          <p:nvPr/>
        </p:nvSpPr>
        <p:spPr>
          <a:xfrm>
            <a:off x="7082722" y="3610240"/>
            <a:ext cx="1904351" cy="979628"/>
          </a:xfrm>
          <a:prstGeom prst="rect">
            <a:avLst/>
          </a:prstGeom>
          <a:solidFill>
            <a:srgbClr val="D29CFA"/>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Warehouse </a:t>
            </a:r>
            <a:endParaRPr/>
          </a:p>
          <a:p>
            <a:pPr indent="0" lvl="0" marL="0" marR="0" rtl="0" algn="ctr">
              <a:lnSpc>
                <a:spcPct val="100000"/>
              </a:lnSpc>
              <a:spcBef>
                <a:spcPts val="0"/>
              </a:spcBef>
              <a:spcAft>
                <a:spcPts val="0"/>
              </a:spcAft>
              <a:buNone/>
            </a:pPr>
            <a:r>
              <a:rPr b="0" i="0" lang="en-GB" sz="1400" u="none" cap="none" strike="noStrike">
                <a:solidFill>
                  <a:schemeClr val="lt1"/>
                </a:solidFill>
                <a:latin typeface="Arial"/>
                <a:ea typeface="Arial"/>
                <a:cs typeface="Arial"/>
                <a:sym typeface="Arial"/>
              </a:rPr>
              <a:t>Fulfillment Flow</a:t>
            </a:r>
            <a:endParaRPr/>
          </a:p>
        </p:txBody>
      </p:sp>
      <p:pic>
        <p:nvPicPr>
          <p:cNvPr descr="A close up of a toy&#10;&#10;Description automatically generated" id="905" name="Google Shape;905;p81"/>
          <p:cNvPicPr preferRelativeResize="0"/>
          <p:nvPr/>
        </p:nvPicPr>
        <p:blipFill rotWithShape="1">
          <a:blip r:embed="rId5">
            <a:alphaModFix/>
          </a:blip>
          <a:srcRect b="0" l="0" r="0" t="0"/>
          <a:stretch/>
        </p:blipFill>
        <p:spPr>
          <a:xfrm>
            <a:off x="1956254" y="2339980"/>
            <a:ext cx="392067" cy="540000"/>
          </a:xfrm>
          <a:prstGeom prst="rect">
            <a:avLst/>
          </a:prstGeom>
          <a:noFill/>
          <a:ln>
            <a:noFill/>
          </a:ln>
        </p:spPr>
      </p:pic>
      <p:sp>
        <p:nvSpPr>
          <p:cNvPr id="906" name="Google Shape;906;p81"/>
          <p:cNvSpPr/>
          <p:nvPr/>
        </p:nvSpPr>
        <p:spPr>
          <a:xfrm>
            <a:off x="5372723" y="1746139"/>
            <a:ext cx="1127100" cy="260400"/>
          </a:xfrm>
          <a:prstGeom prst="roundRect">
            <a:avLst>
              <a:gd fmla="val 16667" name="adj"/>
            </a:avLst>
          </a:prstGeom>
          <a:solidFill>
            <a:srgbClr val="EFEFEF"/>
          </a:solidFill>
          <a:ln cap="flat" cmpd="sng" w="19050">
            <a:solidFill>
              <a:srgbClr val="1077B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0077C8"/>
                </a:solidFill>
                <a:latin typeface="Lato"/>
                <a:ea typeface="Lato"/>
                <a:cs typeface="Lato"/>
                <a:sym typeface="Lato"/>
              </a:rPr>
              <a:t>PICK &amp; PACK</a:t>
            </a:r>
            <a:endParaRPr b="1" i="0" sz="1100" u="none" cap="none" strike="noStrike">
              <a:solidFill>
                <a:srgbClr val="0077C8"/>
              </a:solidFill>
              <a:latin typeface="Lato"/>
              <a:ea typeface="Lato"/>
              <a:cs typeface="Lato"/>
              <a:sym typeface="Lato"/>
            </a:endParaRPr>
          </a:p>
        </p:txBody>
      </p:sp>
      <p:sp>
        <p:nvSpPr>
          <p:cNvPr id="907" name="Google Shape;907;p81"/>
          <p:cNvSpPr/>
          <p:nvPr/>
        </p:nvSpPr>
        <p:spPr>
          <a:xfrm>
            <a:off x="4232674" y="1743157"/>
            <a:ext cx="964500" cy="268500"/>
          </a:xfrm>
          <a:prstGeom prst="roundRect">
            <a:avLst>
              <a:gd fmla="val 16667" name="adj"/>
            </a:avLst>
          </a:prstGeom>
          <a:solidFill>
            <a:srgbClr val="EFEFEF"/>
          </a:solid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FFAB40"/>
                </a:solidFill>
                <a:latin typeface="Lato"/>
                <a:ea typeface="Lato"/>
                <a:cs typeface="Lato"/>
                <a:sym typeface="Lato"/>
              </a:rPr>
              <a:t>FULFILLED</a:t>
            </a:r>
            <a:endParaRPr b="1" i="0" sz="1100" u="none" cap="none" strike="noStrike">
              <a:solidFill>
                <a:srgbClr val="FFAB40"/>
              </a:solidFill>
              <a:latin typeface="Lato"/>
              <a:ea typeface="Lato"/>
              <a:cs typeface="Lato"/>
              <a:sym typeface="Lato"/>
            </a:endParaRPr>
          </a:p>
        </p:txBody>
      </p:sp>
      <p:sp>
        <p:nvSpPr>
          <p:cNvPr id="908" name="Google Shape;908;p81"/>
          <p:cNvSpPr/>
          <p:nvPr/>
        </p:nvSpPr>
        <p:spPr>
          <a:xfrm>
            <a:off x="53608" y="2079132"/>
            <a:ext cx="964500" cy="268500"/>
          </a:xfrm>
          <a:prstGeom prst="roundRect">
            <a:avLst>
              <a:gd fmla="val 16667" name="adj"/>
            </a:avLst>
          </a:prstGeom>
          <a:solidFill>
            <a:srgbClr val="EFEFEF"/>
          </a:solidFill>
          <a:ln cap="flat" cmpd="sng" w="19050">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en-GB" sz="1100" u="none" cap="none" strike="noStrike">
                <a:solidFill>
                  <a:srgbClr val="E06666"/>
                </a:solidFill>
                <a:latin typeface="Lato"/>
                <a:ea typeface="Lato"/>
                <a:cs typeface="Lato"/>
                <a:sym typeface="Lato"/>
              </a:rPr>
              <a:t>CREATED</a:t>
            </a:r>
            <a:endParaRPr b="1" i="0" sz="1100" u="none" cap="none" strike="noStrike">
              <a:solidFill>
                <a:srgbClr val="E06666"/>
              </a:solidFill>
              <a:latin typeface="Lato"/>
              <a:ea typeface="Lato"/>
              <a:cs typeface="Lato"/>
              <a:sym typeface="Lato"/>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68"/>
                                        </p:tgtEl>
                                        <p:attrNameLst>
                                          <p:attrName>style.visibility</p:attrName>
                                        </p:attrNameLst>
                                      </p:cBhvr>
                                      <p:to>
                                        <p:strVal val="visible"/>
                                      </p:to>
                                    </p:set>
                                    <p:animEffect filter="fade" transition="in">
                                      <p:cBhvr>
                                        <p:cTn dur="1000"/>
                                        <p:tgtEl>
                                          <p:spTgt spid="768"/>
                                        </p:tgtEl>
                                      </p:cBhvr>
                                    </p:animEffect>
                                  </p:childTnLst>
                                </p:cTn>
                              </p:par>
                              <p:par>
                                <p:cTn fill="hold" nodeType="withEffect" presetClass="entr" presetID="10" presetSubtype="0">
                                  <p:stCondLst>
                                    <p:cond delay="0"/>
                                  </p:stCondLst>
                                  <p:childTnLst>
                                    <p:set>
                                      <p:cBhvr>
                                        <p:cTn dur="1" fill="hold">
                                          <p:stCondLst>
                                            <p:cond delay="0"/>
                                          </p:stCondLst>
                                        </p:cTn>
                                        <p:tgtEl>
                                          <p:spTgt spid="851"/>
                                        </p:tgtEl>
                                        <p:attrNameLst>
                                          <p:attrName>style.visibility</p:attrName>
                                        </p:attrNameLst>
                                      </p:cBhvr>
                                      <p:to>
                                        <p:strVal val="visible"/>
                                      </p:to>
                                    </p:set>
                                    <p:animEffect filter="fade" transition="in">
                                      <p:cBhvr>
                                        <p:cTn dur="1000"/>
                                        <p:tgtEl>
                                          <p:spTgt spid="851"/>
                                        </p:tgtEl>
                                      </p:cBhvr>
                                    </p:animEffect>
                                  </p:childTnLst>
                                </p:cTn>
                              </p:par>
                              <p:par>
                                <p:cTn fill="hold" nodeType="withEffect" presetClass="entr" presetID="10" presetSubtype="0">
                                  <p:stCondLst>
                                    <p:cond delay="0"/>
                                  </p:stCondLst>
                                  <p:childTnLst>
                                    <p:set>
                                      <p:cBhvr>
                                        <p:cTn dur="1" fill="hold">
                                          <p:stCondLst>
                                            <p:cond delay="0"/>
                                          </p:stCondLst>
                                        </p:cTn>
                                        <p:tgtEl>
                                          <p:spTgt spid="843"/>
                                        </p:tgtEl>
                                        <p:attrNameLst>
                                          <p:attrName>style.visibility</p:attrName>
                                        </p:attrNameLst>
                                      </p:cBhvr>
                                      <p:to>
                                        <p:strVal val="visible"/>
                                      </p:to>
                                    </p:set>
                                    <p:animEffect filter="fade" transition="in">
                                      <p:cBhvr>
                                        <p:cTn dur="1000"/>
                                        <p:tgtEl>
                                          <p:spTgt spid="8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69"/>
                                        </p:tgtEl>
                                        <p:attrNameLst>
                                          <p:attrName>style.visibility</p:attrName>
                                        </p:attrNameLst>
                                      </p:cBhvr>
                                      <p:to>
                                        <p:strVal val="visible"/>
                                      </p:to>
                                    </p:set>
                                    <p:animEffect filter="fade" transition="in">
                                      <p:cBhvr>
                                        <p:cTn dur="1000"/>
                                        <p:tgtEl>
                                          <p:spTgt spid="769"/>
                                        </p:tgtEl>
                                      </p:cBhvr>
                                    </p:animEffect>
                                  </p:childTnLst>
                                </p:cTn>
                              </p:par>
                              <p:par>
                                <p:cTn fill="hold" nodeType="withEffect" presetClass="entr" presetID="10" presetSubtype="0">
                                  <p:stCondLst>
                                    <p:cond delay="0"/>
                                  </p:stCondLst>
                                  <p:childTnLst>
                                    <p:set>
                                      <p:cBhvr>
                                        <p:cTn dur="1" fill="hold">
                                          <p:stCondLst>
                                            <p:cond delay="0"/>
                                          </p:stCondLst>
                                        </p:cTn>
                                        <p:tgtEl>
                                          <p:spTgt spid="770"/>
                                        </p:tgtEl>
                                        <p:attrNameLst>
                                          <p:attrName>style.visibility</p:attrName>
                                        </p:attrNameLst>
                                      </p:cBhvr>
                                      <p:to>
                                        <p:strVal val="visible"/>
                                      </p:to>
                                    </p:set>
                                    <p:animEffect filter="fade" transition="in">
                                      <p:cBhvr>
                                        <p:cTn dur="1000"/>
                                        <p:tgtEl>
                                          <p:spTgt spid="770"/>
                                        </p:tgtEl>
                                      </p:cBhvr>
                                    </p:animEffect>
                                  </p:childTnLst>
                                </p:cTn>
                              </p:par>
                              <p:par>
                                <p:cTn fill="hold" nodeType="withEffect" presetClass="entr" presetID="10" presetSubtype="0">
                                  <p:stCondLst>
                                    <p:cond delay="0"/>
                                  </p:stCondLst>
                                  <p:childTnLst>
                                    <p:set>
                                      <p:cBhvr>
                                        <p:cTn dur="1" fill="hold">
                                          <p:stCondLst>
                                            <p:cond delay="0"/>
                                          </p:stCondLst>
                                        </p:cTn>
                                        <p:tgtEl>
                                          <p:spTgt spid="813"/>
                                        </p:tgtEl>
                                        <p:attrNameLst>
                                          <p:attrName>style.visibility</p:attrName>
                                        </p:attrNameLst>
                                      </p:cBhvr>
                                      <p:to>
                                        <p:strVal val="visible"/>
                                      </p:to>
                                    </p:set>
                                    <p:animEffect filter="fade" transition="in">
                                      <p:cBhvr>
                                        <p:cTn dur="1000"/>
                                        <p:tgtEl>
                                          <p:spTgt spid="813"/>
                                        </p:tgtEl>
                                      </p:cBhvr>
                                    </p:animEffect>
                                  </p:childTnLst>
                                </p:cTn>
                              </p:par>
                              <p:par>
                                <p:cTn fill="hold" nodeType="withEffect" presetClass="entr" presetID="10" presetSubtype="0">
                                  <p:stCondLst>
                                    <p:cond delay="0"/>
                                  </p:stCondLst>
                                  <p:childTnLst>
                                    <p:set>
                                      <p:cBhvr>
                                        <p:cTn dur="1" fill="hold">
                                          <p:stCondLst>
                                            <p:cond delay="0"/>
                                          </p:stCondLst>
                                        </p:cTn>
                                        <p:tgtEl>
                                          <p:spTgt spid="884"/>
                                        </p:tgtEl>
                                        <p:attrNameLst>
                                          <p:attrName>style.visibility</p:attrName>
                                        </p:attrNameLst>
                                      </p:cBhvr>
                                      <p:to>
                                        <p:strVal val="visible"/>
                                      </p:to>
                                    </p:set>
                                    <p:animEffect filter="fade" transition="in">
                                      <p:cBhvr>
                                        <p:cTn dur="1000"/>
                                        <p:tgtEl>
                                          <p:spTgt spid="8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6"/>
                                        </p:tgtEl>
                                        <p:attrNameLst>
                                          <p:attrName>style.visibility</p:attrName>
                                        </p:attrNameLst>
                                      </p:cBhvr>
                                      <p:to>
                                        <p:strVal val="visible"/>
                                      </p:to>
                                    </p:set>
                                    <p:animEffect filter="fade" transition="in">
                                      <p:cBhvr>
                                        <p:cTn dur="1000"/>
                                        <p:tgtEl>
                                          <p:spTgt spid="776"/>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1000"/>
                                        <p:tgtEl>
                                          <p:spTgt spid="800"/>
                                        </p:tgtEl>
                                      </p:cBhvr>
                                    </p:animEffect>
                                  </p:childTnLst>
                                </p:cTn>
                              </p:par>
                              <p:par>
                                <p:cTn fill="hold" nodeType="withEffect" presetClass="entr" presetID="10" presetSubtype="0">
                                  <p:stCondLst>
                                    <p:cond delay="0"/>
                                  </p:stCondLst>
                                  <p:childTnLst>
                                    <p:set>
                                      <p:cBhvr>
                                        <p:cTn dur="1" fill="hold">
                                          <p:stCondLst>
                                            <p:cond delay="0"/>
                                          </p:stCondLst>
                                        </p:cTn>
                                        <p:tgtEl>
                                          <p:spTgt spid="857"/>
                                        </p:tgtEl>
                                        <p:attrNameLst>
                                          <p:attrName>style.visibility</p:attrName>
                                        </p:attrNameLst>
                                      </p:cBhvr>
                                      <p:to>
                                        <p:strVal val="visible"/>
                                      </p:to>
                                    </p:set>
                                    <p:animEffect filter="fade" transition="in">
                                      <p:cBhvr>
                                        <p:cTn dur="1000"/>
                                        <p:tgtEl>
                                          <p:spTgt spid="857"/>
                                        </p:tgtEl>
                                      </p:cBhvr>
                                    </p:animEffect>
                                  </p:childTnLst>
                                </p:cTn>
                              </p:par>
                              <p:par>
                                <p:cTn fill="hold" nodeType="withEffect" presetClass="entr" presetID="10" presetSubtype="0">
                                  <p:stCondLst>
                                    <p:cond delay="0"/>
                                  </p:stCondLst>
                                  <p:childTnLst>
                                    <p:set>
                                      <p:cBhvr>
                                        <p:cTn dur="1" fill="hold">
                                          <p:stCondLst>
                                            <p:cond delay="0"/>
                                          </p:stCondLst>
                                        </p:cTn>
                                        <p:tgtEl>
                                          <p:spTgt spid="885"/>
                                        </p:tgtEl>
                                        <p:attrNameLst>
                                          <p:attrName>style.visibility</p:attrName>
                                        </p:attrNameLst>
                                      </p:cBhvr>
                                      <p:to>
                                        <p:strVal val="visible"/>
                                      </p:to>
                                    </p:set>
                                    <p:animEffect filter="fade" transition="in">
                                      <p:cBhvr>
                                        <p:cTn dur="1000"/>
                                        <p:tgtEl>
                                          <p:spTgt spid="8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5"/>
                                        </p:tgtEl>
                                        <p:attrNameLst>
                                          <p:attrName>style.visibility</p:attrName>
                                        </p:attrNameLst>
                                      </p:cBhvr>
                                      <p:to>
                                        <p:strVal val="visible"/>
                                      </p:to>
                                    </p:set>
                                    <p:animEffect filter="fade" transition="in">
                                      <p:cBhvr>
                                        <p:cTn dur="1000"/>
                                        <p:tgtEl>
                                          <p:spTgt spid="805"/>
                                        </p:tgtEl>
                                      </p:cBhvr>
                                    </p:animEffect>
                                  </p:childTnLst>
                                </p:cTn>
                              </p:par>
                              <p:par>
                                <p:cTn fill="hold" nodeType="withEffect" presetClass="entr" presetID="10" presetSubtype="0">
                                  <p:stCondLst>
                                    <p:cond delay="0"/>
                                  </p:stCondLst>
                                  <p:childTnLst>
                                    <p:set>
                                      <p:cBhvr>
                                        <p:cTn dur="1" fill="hold">
                                          <p:stCondLst>
                                            <p:cond delay="0"/>
                                          </p:stCondLst>
                                        </p:cTn>
                                        <p:tgtEl>
                                          <p:spTgt spid="839"/>
                                        </p:tgtEl>
                                        <p:attrNameLst>
                                          <p:attrName>style.visibility</p:attrName>
                                        </p:attrNameLst>
                                      </p:cBhvr>
                                      <p:to>
                                        <p:strVal val="visible"/>
                                      </p:to>
                                    </p:set>
                                    <p:animEffect filter="fade" transition="in">
                                      <p:cBhvr>
                                        <p:cTn dur="1000"/>
                                        <p:tgtEl>
                                          <p:spTgt spid="839"/>
                                        </p:tgtEl>
                                      </p:cBhvr>
                                    </p:animEffect>
                                  </p:childTnLst>
                                </p:cTn>
                              </p:par>
                              <p:par>
                                <p:cTn fill="hold" nodeType="withEffect" presetClass="entr" presetID="10" presetSubtype="0">
                                  <p:stCondLst>
                                    <p:cond delay="0"/>
                                  </p:stCondLst>
                                  <p:childTnLst>
                                    <p:set>
                                      <p:cBhvr>
                                        <p:cTn dur="1" fill="hold">
                                          <p:stCondLst>
                                            <p:cond delay="0"/>
                                          </p:stCondLst>
                                        </p:cTn>
                                        <p:tgtEl>
                                          <p:spTgt spid="841"/>
                                        </p:tgtEl>
                                        <p:attrNameLst>
                                          <p:attrName>style.visibility</p:attrName>
                                        </p:attrNameLst>
                                      </p:cBhvr>
                                      <p:to>
                                        <p:strVal val="visible"/>
                                      </p:to>
                                    </p:set>
                                    <p:animEffect filter="fade" transition="in">
                                      <p:cBhvr>
                                        <p:cTn dur="1000"/>
                                        <p:tgtEl>
                                          <p:spTgt spid="841"/>
                                        </p:tgtEl>
                                      </p:cBhvr>
                                    </p:animEffect>
                                  </p:childTnLst>
                                </p:cTn>
                              </p:par>
                              <p:par>
                                <p:cTn fill="hold" nodeType="withEffect" presetClass="entr" presetID="10" presetSubtype="0">
                                  <p:stCondLst>
                                    <p:cond delay="0"/>
                                  </p:stCondLst>
                                  <p:childTnLst>
                                    <p:set>
                                      <p:cBhvr>
                                        <p:cTn dur="1" fill="hold">
                                          <p:stCondLst>
                                            <p:cond delay="0"/>
                                          </p:stCondLst>
                                        </p:cTn>
                                        <p:tgtEl>
                                          <p:spTgt spid="842"/>
                                        </p:tgtEl>
                                        <p:attrNameLst>
                                          <p:attrName>style.visibility</p:attrName>
                                        </p:attrNameLst>
                                      </p:cBhvr>
                                      <p:to>
                                        <p:strVal val="visible"/>
                                      </p:to>
                                    </p:set>
                                    <p:animEffect filter="fade" transition="in">
                                      <p:cBhvr>
                                        <p:cTn dur="1000"/>
                                        <p:tgtEl>
                                          <p:spTgt spid="842"/>
                                        </p:tgtEl>
                                      </p:cBhvr>
                                    </p:animEffect>
                                  </p:childTnLst>
                                </p:cTn>
                              </p:par>
                              <p:par>
                                <p:cTn fill="hold" nodeType="withEffect" presetClass="entr" presetID="10" presetSubtype="0">
                                  <p:stCondLst>
                                    <p:cond delay="0"/>
                                  </p:stCondLst>
                                  <p:childTnLst>
                                    <p:set>
                                      <p:cBhvr>
                                        <p:cTn dur="1" fill="hold">
                                          <p:stCondLst>
                                            <p:cond delay="0"/>
                                          </p:stCondLst>
                                        </p:cTn>
                                        <p:tgtEl>
                                          <p:spTgt spid="860"/>
                                        </p:tgtEl>
                                        <p:attrNameLst>
                                          <p:attrName>style.visibility</p:attrName>
                                        </p:attrNameLst>
                                      </p:cBhvr>
                                      <p:to>
                                        <p:strVal val="visible"/>
                                      </p:to>
                                    </p:set>
                                    <p:animEffect filter="fade" transition="in">
                                      <p:cBhvr>
                                        <p:cTn dur="1000"/>
                                        <p:tgtEl>
                                          <p:spTgt spid="860"/>
                                        </p:tgtEl>
                                      </p:cBhvr>
                                    </p:animEffect>
                                  </p:childTnLst>
                                </p:cTn>
                              </p:par>
                              <p:par>
                                <p:cTn fill="hold" nodeType="withEffect" presetClass="entr" presetID="10" presetSubtype="0">
                                  <p:stCondLst>
                                    <p:cond delay="0"/>
                                  </p:stCondLst>
                                  <p:childTnLst>
                                    <p:set>
                                      <p:cBhvr>
                                        <p:cTn dur="1" fill="hold">
                                          <p:stCondLst>
                                            <p:cond delay="0"/>
                                          </p:stCondLst>
                                        </p:cTn>
                                        <p:tgtEl>
                                          <p:spTgt spid="886"/>
                                        </p:tgtEl>
                                        <p:attrNameLst>
                                          <p:attrName>style.visibility</p:attrName>
                                        </p:attrNameLst>
                                      </p:cBhvr>
                                      <p:to>
                                        <p:strVal val="visible"/>
                                      </p:to>
                                    </p:set>
                                    <p:animEffect filter="fade" transition="in">
                                      <p:cBhvr>
                                        <p:cTn dur="1000"/>
                                        <p:tgtEl>
                                          <p:spTgt spid="8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8"/>
                                        </p:tgtEl>
                                        <p:attrNameLst>
                                          <p:attrName>style.visibility</p:attrName>
                                        </p:attrNameLst>
                                      </p:cBhvr>
                                      <p:to>
                                        <p:strVal val="visible"/>
                                      </p:to>
                                    </p:set>
                                    <p:animEffect filter="fade" transition="in">
                                      <p:cBhvr>
                                        <p:cTn dur="1000"/>
                                        <p:tgtEl>
                                          <p:spTgt spid="778"/>
                                        </p:tgtEl>
                                      </p:cBhvr>
                                    </p:animEffect>
                                  </p:childTnLst>
                                </p:cTn>
                              </p:par>
                              <p:par>
                                <p:cTn fill="hold" nodeType="withEffect" presetClass="entr" presetID="10" presetSubtype="0">
                                  <p:stCondLst>
                                    <p:cond delay="0"/>
                                  </p:stCondLst>
                                  <p:childTnLst>
                                    <p:set>
                                      <p:cBhvr>
                                        <p:cTn dur="1" fill="hold">
                                          <p:stCondLst>
                                            <p:cond delay="0"/>
                                          </p:stCondLst>
                                        </p:cTn>
                                        <p:tgtEl>
                                          <p:spTgt spid="806"/>
                                        </p:tgtEl>
                                        <p:attrNameLst>
                                          <p:attrName>style.visibility</p:attrName>
                                        </p:attrNameLst>
                                      </p:cBhvr>
                                      <p:to>
                                        <p:strVal val="visible"/>
                                      </p:to>
                                    </p:set>
                                    <p:animEffect filter="fade" transition="in">
                                      <p:cBhvr>
                                        <p:cTn dur="1000"/>
                                        <p:tgtEl>
                                          <p:spTgt spid="806"/>
                                        </p:tgtEl>
                                      </p:cBhvr>
                                    </p:animEffect>
                                  </p:childTnLst>
                                </p:cTn>
                              </p:par>
                              <p:par>
                                <p:cTn fill="hold" nodeType="withEffect" presetClass="entr" presetID="10" presetSubtype="0">
                                  <p:stCondLst>
                                    <p:cond delay="0"/>
                                  </p:stCondLst>
                                  <p:childTnLst>
                                    <p:set>
                                      <p:cBhvr>
                                        <p:cTn dur="1" fill="hold">
                                          <p:stCondLst>
                                            <p:cond delay="0"/>
                                          </p:stCondLst>
                                        </p:cTn>
                                        <p:tgtEl>
                                          <p:spTgt spid="814"/>
                                        </p:tgtEl>
                                        <p:attrNameLst>
                                          <p:attrName>style.visibility</p:attrName>
                                        </p:attrNameLst>
                                      </p:cBhvr>
                                      <p:to>
                                        <p:strVal val="visible"/>
                                      </p:to>
                                    </p:set>
                                    <p:animEffect filter="fade" transition="in">
                                      <p:cBhvr>
                                        <p:cTn dur="1000"/>
                                        <p:tgtEl>
                                          <p:spTgt spid="814"/>
                                        </p:tgtEl>
                                      </p:cBhvr>
                                    </p:animEffect>
                                  </p:childTnLst>
                                </p:cTn>
                              </p:par>
                              <p:par>
                                <p:cTn fill="hold" nodeType="withEffect" presetClass="entr" presetID="10" presetSubtype="0">
                                  <p:stCondLst>
                                    <p:cond delay="0"/>
                                  </p:stCondLst>
                                  <p:childTnLst>
                                    <p:set>
                                      <p:cBhvr>
                                        <p:cTn dur="1" fill="hold">
                                          <p:stCondLst>
                                            <p:cond delay="0"/>
                                          </p:stCondLst>
                                        </p:cTn>
                                        <p:tgtEl>
                                          <p:spTgt spid="863"/>
                                        </p:tgtEl>
                                        <p:attrNameLst>
                                          <p:attrName>style.visibility</p:attrName>
                                        </p:attrNameLst>
                                      </p:cBhvr>
                                      <p:to>
                                        <p:strVal val="visible"/>
                                      </p:to>
                                    </p:set>
                                    <p:animEffect filter="fade" transition="in">
                                      <p:cBhvr>
                                        <p:cTn dur="1000"/>
                                        <p:tgtEl>
                                          <p:spTgt spid="863"/>
                                        </p:tgtEl>
                                      </p:cBhvr>
                                    </p:animEffect>
                                  </p:childTnLst>
                                </p:cTn>
                              </p:par>
                              <p:par>
                                <p:cTn fill="hold" nodeType="withEffect" presetClass="entr" presetID="10" presetSubtype="0">
                                  <p:stCondLst>
                                    <p:cond delay="0"/>
                                  </p:stCondLst>
                                  <p:childTnLst>
                                    <p:set>
                                      <p:cBhvr>
                                        <p:cTn dur="1" fill="hold">
                                          <p:stCondLst>
                                            <p:cond delay="0"/>
                                          </p:stCondLst>
                                        </p:cTn>
                                        <p:tgtEl>
                                          <p:spTgt spid="887"/>
                                        </p:tgtEl>
                                        <p:attrNameLst>
                                          <p:attrName>style.visibility</p:attrName>
                                        </p:attrNameLst>
                                      </p:cBhvr>
                                      <p:to>
                                        <p:strVal val="visible"/>
                                      </p:to>
                                    </p:set>
                                    <p:animEffect filter="fade" transition="in">
                                      <p:cBhvr>
                                        <p:cTn dur="1000"/>
                                        <p:tgtEl>
                                          <p:spTgt spid="887"/>
                                        </p:tgtEl>
                                      </p:cBhvr>
                                    </p:animEffect>
                                  </p:childTnLst>
                                </p:cTn>
                              </p:par>
                              <p:par>
                                <p:cTn fill="hold" nodeType="withEffect" presetClass="entr" presetID="10" presetSubtype="0">
                                  <p:stCondLst>
                                    <p:cond delay="0"/>
                                  </p:stCondLst>
                                  <p:childTnLst>
                                    <p:set>
                                      <p:cBhvr>
                                        <p:cTn dur="1" fill="hold">
                                          <p:stCondLst>
                                            <p:cond delay="0"/>
                                          </p:stCondLst>
                                        </p:cTn>
                                        <p:tgtEl>
                                          <p:spTgt spid="906"/>
                                        </p:tgtEl>
                                        <p:attrNameLst>
                                          <p:attrName>style.visibility</p:attrName>
                                        </p:attrNameLst>
                                      </p:cBhvr>
                                      <p:to>
                                        <p:strVal val="visible"/>
                                      </p:to>
                                    </p:set>
                                    <p:animEffect filter="fade" transition="in">
                                      <p:cBhvr>
                                        <p:cTn dur="1000"/>
                                        <p:tgtEl>
                                          <p:spTgt spid="9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9"/>
                                        </p:tgtEl>
                                        <p:attrNameLst>
                                          <p:attrName>style.visibility</p:attrName>
                                        </p:attrNameLst>
                                      </p:cBhvr>
                                      <p:to>
                                        <p:strVal val="visible"/>
                                      </p:to>
                                    </p:set>
                                    <p:animEffect filter="fade" transition="in">
                                      <p:cBhvr>
                                        <p:cTn dur="1000"/>
                                        <p:tgtEl>
                                          <p:spTgt spid="779"/>
                                        </p:tgtEl>
                                      </p:cBhvr>
                                    </p:animEffect>
                                  </p:childTnLst>
                                </p:cTn>
                              </p:par>
                              <p:par>
                                <p:cTn fill="hold" nodeType="withEffect" presetClass="entr" presetID="10" presetSubtype="0">
                                  <p:stCondLst>
                                    <p:cond delay="0"/>
                                  </p:stCondLst>
                                  <p:childTnLst>
                                    <p:set>
                                      <p:cBhvr>
                                        <p:cTn dur="1" fill="hold">
                                          <p:stCondLst>
                                            <p:cond delay="0"/>
                                          </p:stCondLst>
                                        </p:cTn>
                                        <p:tgtEl>
                                          <p:spTgt spid="807"/>
                                        </p:tgtEl>
                                        <p:attrNameLst>
                                          <p:attrName>style.visibility</p:attrName>
                                        </p:attrNameLst>
                                      </p:cBhvr>
                                      <p:to>
                                        <p:strVal val="visible"/>
                                      </p:to>
                                    </p:set>
                                    <p:animEffect filter="fade" transition="in">
                                      <p:cBhvr>
                                        <p:cTn dur="1000"/>
                                        <p:tgtEl>
                                          <p:spTgt spid="807"/>
                                        </p:tgtEl>
                                      </p:cBhvr>
                                    </p:animEffect>
                                  </p:childTnLst>
                                </p:cTn>
                              </p:par>
                              <p:par>
                                <p:cTn fill="hold" nodeType="withEffect" presetClass="entr" presetID="10" presetSubtype="0">
                                  <p:stCondLst>
                                    <p:cond delay="0"/>
                                  </p:stCondLst>
                                  <p:childTnLst>
                                    <p:set>
                                      <p:cBhvr>
                                        <p:cTn dur="1" fill="hold">
                                          <p:stCondLst>
                                            <p:cond delay="0"/>
                                          </p:stCondLst>
                                        </p:cTn>
                                        <p:tgtEl>
                                          <p:spTgt spid="866"/>
                                        </p:tgtEl>
                                        <p:attrNameLst>
                                          <p:attrName>style.visibility</p:attrName>
                                        </p:attrNameLst>
                                      </p:cBhvr>
                                      <p:to>
                                        <p:strVal val="visible"/>
                                      </p:to>
                                    </p:set>
                                    <p:animEffect filter="fade" transition="in">
                                      <p:cBhvr>
                                        <p:cTn dur="1000"/>
                                        <p:tgtEl>
                                          <p:spTgt spid="866"/>
                                        </p:tgtEl>
                                      </p:cBhvr>
                                    </p:animEffect>
                                  </p:childTnLst>
                                </p:cTn>
                              </p:par>
                              <p:par>
                                <p:cTn fill="hold" nodeType="withEffect" presetClass="entr" presetID="10" presetSubtype="0">
                                  <p:stCondLst>
                                    <p:cond delay="0"/>
                                  </p:stCondLst>
                                  <p:childTnLst>
                                    <p:set>
                                      <p:cBhvr>
                                        <p:cTn dur="1" fill="hold">
                                          <p:stCondLst>
                                            <p:cond delay="0"/>
                                          </p:stCondLst>
                                        </p:cTn>
                                        <p:tgtEl>
                                          <p:spTgt spid="907"/>
                                        </p:tgtEl>
                                        <p:attrNameLst>
                                          <p:attrName>style.visibility</p:attrName>
                                        </p:attrNameLst>
                                      </p:cBhvr>
                                      <p:to>
                                        <p:strVal val="visible"/>
                                      </p:to>
                                    </p:set>
                                    <p:animEffect filter="fade" transition="in">
                                      <p:cBhvr>
                                        <p:cTn dur="1000"/>
                                        <p:tgtEl>
                                          <p:spTgt spid="9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1000"/>
                                        <p:tgtEl>
                                          <p:spTgt spid="781"/>
                                        </p:tgtEl>
                                      </p:cBhvr>
                                    </p:animEffect>
                                  </p:childTnLst>
                                </p:cTn>
                              </p:par>
                              <p:par>
                                <p:cTn fill="hold" nodeType="withEffect" presetClass="entr" presetID="10" presetSubtype="0">
                                  <p:stCondLst>
                                    <p:cond delay="0"/>
                                  </p:stCondLst>
                                  <p:childTnLst>
                                    <p:set>
                                      <p:cBhvr>
                                        <p:cTn dur="1" fill="hold">
                                          <p:stCondLst>
                                            <p:cond delay="0"/>
                                          </p:stCondLst>
                                        </p:cTn>
                                        <p:tgtEl>
                                          <p:spTgt spid="780"/>
                                        </p:tgtEl>
                                        <p:attrNameLst>
                                          <p:attrName>style.visibility</p:attrName>
                                        </p:attrNameLst>
                                      </p:cBhvr>
                                      <p:to>
                                        <p:strVal val="visible"/>
                                      </p:to>
                                    </p:set>
                                    <p:animEffect filter="fade" transition="in">
                                      <p:cBhvr>
                                        <p:cTn dur="1000"/>
                                        <p:tgtEl>
                                          <p:spTgt spid="780"/>
                                        </p:tgtEl>
                                      </p:cBhvr>
                                    </p:animEffect>
                                  </p:childTnLst>
                                </p:cTn>
                              </p:par>
                              <p:par>
                                <p:cTn fill="hold" nodeType="with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1000"/>
                                        <p:tgtEl>
                                          <p:spTgt spid="801"/>
                                        </p:tgtEl>
                                      </p:cBhvr>
                                    </p:animEffect>
                                  </p:childTnLst>
                                </p:cTn>
                              </p:par>
                              <p:par>
                                <p:cTn fill="hold" nodeType="withEffect" presetClass="entr" presetID="10" presetSubtype="0">
                                  <p:stCondLst>
                                    <p:cond delay="0"/>
                                  </p:stCondLst>
                                  <p:childTnLst>
                                    <p:set>
                                      <p:cBhvr>
                                        <p:cTn dur="1" fill="hold">
                                          <p:stCondLst>
                                            <p:cond delay="0"/>
                                          </p:stCondLst>
                                        </p:cTn>
                                        <p:tgtEl>
                                          <p:spTgt spid="869"/>
                                        </p:tgtEl>
                                        <p:attrNameLst>
                                          <p:attrName>style.visibility</p:attrName>
                                        </p:attrNameLst>
                                      </p:cBhvr>
                                      <p:to>
                                        <p:strVal val="visible"/>
                                      </p:to>
                                    </p:set>
                                    <p:animEffect filter="fade" transition="in">
                                      <p:cBhvr>
                                        <p:cTn dur="1000"/>
                                        <p:tgtEl>
                                          <p:spTgt spid="869"/>
                                        </p:tgtEl>
                                      </p:cBhvr>
                                    </p:animEffect>
                                  </p:childTnLst>
                                </p:cTn>
                              </p:par>
                              <p:par>
                                <p:cTn fill="hold" nodeType="with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1000"/>
                                        <p:tgtEl>
                                          <p:spTgt spid="782"/>
                                        </p:tgtEl>
                                      </p:cBhvr>
                                    </p:animEffect>
                                  </p:childTnLst>
                                </p:cTn>
                              </p:par>
                              <p:par>
                                <p:cTn fill="hold" nodeType="withEffect" presetClass="entr" presetID="1" presetSubtype="0">
                                  <p:stCondLst>
                                    <p:cond delay="0"/>
                                  </p:stCondLst>
                                  <p:childTnLst>
                                    <p:set>
                                      <p:cBhvr>
                                        <p:cTn dur="1" fill="hold">
                                          <p:stCondLst>
                                            <p:cond delay="0"/>
                                          </p:stCondLst>
                                        </p:cTn>
                                        <p:tgtEl>
                                          <p:spTgt spid="905"/>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908"/>
                                        </p:tgtEl>
                                        <p:attrNameLst>
                                          <p:attrName>style.visibility</p:attrName>
                                        </p:attrNameLst>
                                      </p:cBhvr>
                                      <p:to>
                                        <p:strVal val="visible"/>
                                      </p:to>
                                    </p:set>
                                    <p:animEffect filter="fade" transition="in">
                                      <p:cBhvr>
                                        <p:cTn dur="1000"/>
                                        <p:tgtEl>
                                          <p:spTgt spid="9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3"/>
                                        </p:tgtEl>
                                        <p:attrNameLst>
                                          <p:attrName>style.visibility</p:attrName>
                                        </p:attrNameLst>
                                      </p:cBhvr>
                                      <p:to>
                                        <p:strVal val="visible"/>
                                      </p:to>
                                    </p:set>
                                    <p:animEffect filter="fade" transition="in">
                                      <p:cBhvr>
                                        <p:cTn dur="1000"/>
                                        <p:tgtEl>
                                          <p:spTgt spid="783"/>
                                        </p:tgtEl>
                                      </p:cBhvr>
                                    </p:animEffect>
                                  </p:childTnLst>
                                </p:cTn>
                              </p:par>
                              <p:par>
                                <p:cTn fill="hold" nodeType="withEffect" presetClass="entr" presetID="10" presetSubtype="0">
                                  <p:stCondLst>
                                    <p:cond delay="0"/>
                                  </p:stCondLst>
                                  <p:childTnLst>
                                    <p:set>
                                      <p:cBhvr>
                                        <p:cTn dur="1" fill="hold">
                                          <p:stCondLst>
                                            <p:cond delay="0"/>
                                          </p:stCondLst>
                                        </p:cTn>
                                        <p:tgtEl>
                                          <p:spTgt spid="836"/>
                                        </p:tgtEl>
                                        <p:attrNameLst>
                                          <p:attrName>style.visibility</p:attrName>
                                        </p:attrNameLst>
                                      </p:cBhvr>
                                      <p:to>
                                        <p:strVal val="visible"/>
                                      </p:to>
                                    </p:set>
                                    <p:animEffect filter="fade" transition="in">
                                      <p:cBhvr>
                                        <p:cTn dur="1000"/>
                                        <p:tgtEl>
                                          <p:spTgt spid="836"/>
                                        </p:tgtEl>
                                      </p:cBhvr>
                                    </p:animEffect>
                                  </p:childTnLst>
                                </p:cTn>
                              </p:par>
                              <p:par>
                                <p:cTn fill="hold" nodeType="withEffect" presetClass="entr" presetID="10" presetSubtype="0">
                                  <p:stCondLst>
                                    <p:cond delay="0"/>
                                  </p:stCondLst>
                                  <p:childTnLst>
                                    <p:set>
                                      <p:cBhvr>
                                        <p:cTn dur="1" fill="hold">
                                          <p:stCondLst>
                                            <p:cond delay="0"/>
                                          </p:stCondLst>
                                        </p:cTn>
                                        <p:tgtEl>
                                          <p:spTgt spid="872"/>
                                        </p:tgtEl>
                                        <p:attrNameLst>
                                          <p:attrName>style.visibility</p:attrName>
                                        </p:attrNameLst>
                                      </p:cBhvr>
                                      <p:to>
                                        <p:strVal val="visible"/>
                                      </p:to>
                                    </p:set>
                                    <p:animEffect filter="fade" transition="in">
                                      <p:cBhvr>
                                        <p:cTn dur="1000"/>
                                        <p:tgtEl>
                                          <p:spTgt spid="872"/>
                                        </p:tgtEl>
                                      </p:cBhvr>
                                    </p:animEffect>
                                  </p:childTnLst>
                                </p:cTn>
                              </p:par>
                              <p:par>
                                <p:cTn fill="hold" nodeType="withEffect" presetClass="entr" presetID="10" presetSubtype="0">
                                  <p:stCondLst>
                                    <p:cond delay="0"/>
                                  </p:stCondLst>
                                  <p:childTnLst>
                                    <p:set>
                                      <p:cBhvr>
                                        <p:cTn dur="1" fill="hold">
                                          <p:stCondLst>
                                            <p:cond delay="0"/>
                                          </p:stCondLst>
                                        </p:cTn>
                                        <p:tgtEl>
                                          <p:spTgt spid="888"/>
                                        </p:tgtEl>
                                        <p:attrNameLst>
                                          <p:attrName>style.visibility</p:attrName>
                                        </p:attrNameLst>
                                      </p:cBhvr>
                                      <p:to>
                                        <p:strVal val="visible"/>
                                      </p:to>
                                    </p:set>
                                    <p:animEffect filter="fade" transition="in">
                                      <p:cBhvr>
                                        <p:cTn dur="1000"/>
                                        <p:tgtEl>
                                          <p:spTgt spid="8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5"/>
                                        </p:tgtEl>
                                        <p:attrNameLst>
                                          <p:attrName>style.visibility</p:attrName>
                                        </p:attrNameLst>
                                      </p:cBhvr>
                                      <p:to>
                                        <p:strVal val="visible"/>
                                      </p:to>
                                    </p:set>
                                    <p:animEffect filter="fade" transition="in">
                                      <p:cBhvr>
                                        <p:cTn dur="1000"/>
                                        <p:tgtEl>
                                          <p:spTgt spid="875"/>
                                        </p:tgtEl>
                                      </p:cBhvr>
                                    </p:animEffect>
                                  </p:childTnLst>
                                </p:cTn>
                              </p:par>
                              <p:par>
                                <p:cTn fill="hold" nodeType="with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1000"/>
                                        <p:tgtEl>
                                          <p:spTgt spid="7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1000"/>
                                        <p:tgtEl>
                                          <p:spTgt spid="785"/>
                                        </p:tgtEl>
                                      </p:cBhvr>
                                    </p:animEffect>
                                  </p:childTnLst>
                                </p:cTn>
                              </p:par>
                              <p:par>
                                <p:cTn fill="hold" nodeType="with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1000"/>
                                        <p:tgtEl>
                                          <p:spTgt spid="796"/>
                                        </p:tgtEl>
                                      </p:cBhvr>
                                    </p:animEffect>
                                  </p:childTnLst>
                                </p:cTn>
                              </p:par>
                              <p:par>
                                <p:cTn fill="hold" nodeType="withEffect" presetClass="entr" presetID="10" presetSubtype="0">
                                  <p:stCondLst>
                                    <p:cond delay="0"/>
                                  </p:stCondLst>
                                  <p:childTnLst>
                                    <p:set>
                                      <p:cBhvr>
                                        <p:cTn dur="1" fill="hold">
                                          <p:stCondLst>
                                            <p:cond delay="0"/>
                                          </p:stCondLst>
                                        </p:cTn>
                                        <p:tgtEl>
                                          <p:spTgt spid="878"/>
                                        </p:tgtEl>
                                        <p:attrNameLst>
                                          <p:attrName>style.visibility</p:attrName>
                                        </p:attrNameLst>
                                      </p:cBhvr>
                                      <p:to>
                                        <p:strVal val="visible"/>
                                      </p:to>
                                    </p:set>
                                    <p:animEffect filter="fade" transition="in">
                                      <p:cBhvr>
                                        <p:cTn dur="1000"/>
                                        <p:tgtEl>
                                          <p:spTgt spid="878"/>
                                        </p:tgtEl>
                                      </p:cBhvr>
                                    </p:animEffect>
                                  </p:childTnLst>
                                </p:cTn>
                              </p:par>
                              <p:par>
                                <p:cTn fill="hold" nodeType="withEffect" presetClass="entr" presetID="10" presetSubtype="0">
                                  <p:stCondLst>
                                    <p:cond delay="0"/>
                                  </p:stCondLst>
                                  <p:childTnLst>
                                    <p:set>
                                      <p:cBhvr>
                                        <p:cTn dur="1" fill="hold">
                                          <p:stCondLst>
                                            <p:cond delay="0"/>
                                          </p:stCondLst>
                                        </p:cTn>
                                        <p:tgtEl>
                                          <p:spTgt spid="895"/>
                                        </p:tgtEl>
                                        <p:attrNameLst>
                                          <p:attrName>style.visibility</p:attrName>
                                        </p:attrNameLst>
                                      </p:cBhvr>
                                      <p:to>
                                        <p:strVal val="visible"/>
                                      </p:to>
                                    </p:set>
                                    <p:animEffect filter="fade" transition="in">
                                      <p:cBhvr>
                                        <p:cTn dur="1000"/>
                                        <p:tgtEl>
                                          <p:spTgt spid="8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0"/>
                                        <p:tgtEl>
                                          <p:spTgt spid="788"/>
                                        </p:tgtEl>
                                      </p:cBhvr>
                                    </p:animEffect>
                                  </p:childTnLst>
                                </p:cTn>
                              </p:par>
                              <p:par>
                                <p:cTn fill="hold" nodeType="with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1000"/>
                                        <p:tgtEl>
                                          <p:spTgt spid="794"/>
                                        </p:tgtEl>
                                      </p:cBhvr>
                                    </p:animEffect>
                                  </p:childTnLst>
                                </p:cTn>
                              </p:par>
                              <p:par>
                                <p:cTn fill="hold" nodeType="withEffect" presetClass="entr" presetID="10" presetSubtype="0">
                                  <p:stCondLst>
                                    <p:cond delay="0"/>
                                  </p:stCondLst>
                                  <p:childTnLst>
                                    <p:set>
                                      <p:cBhvr>
                                        <p:cTn dur="1" fill="hold">
                                          <p:stCondLst>
                                            <p:cond delay="0"/>
                                          </p:stCondLst>
                                        </p:cTn>
                                        <p:tgtEl>
                                          <p:spTgt spid="815"/>
                                        </p:tgtEl>
                                        <p:attrNameLst>
                                          <p:attrName>style.visibility</p:attrName>
                                        </p:attrNameLst>
                                      </p:cBhvr>
                                      <p:to>
                                        <p:strVal val="visible"/>
                                      </p:to>
                                    </p:set>
                                    <p:animEffect filter="fade" transition="in">
                                      <p:cBhvr>
                                        <p:cTn dur="1000"/>
                                        <p:tgtEl>
                                          <p:spTgt spid="815"/>
                                        </p:tgtEl>
                                      </p:cBhvr>
                                    </p:animEffect>
                                  </p:childTnLst>
                                </p:cTn>
                              </p:par>
                              <p:par>
                                <p:cTn fill="hold" nodeType="withEffect" presetClass="entr" presetID="10" presetSubtype="0">
                                  <p:stCondLst>
                                    <p:cond delay="0"/>
                                  </p:stCondLst>
                                  <p:childTnLst>
                                    <p:set>
                                      <p:cBhvr>
                                        <p:cTn dur="1" fill="hold">
                                          <p:stCondLst>
                                            <p:cond delay="0"/>
                                          </p:stCondLst>
                                        </p:cTn>
                                        <p:tgtEl>
                                          <p:spTgt spid="837"/>
                                        </p:tgtEl>
                                        <p:attrNameLst>
                                          <p:attrName>style.visibility</p:attrName>
                                        </p:attrNameLst>
                                      </p:cBhvr>
                                      <p:to>
                                        <p:strVal val="visible"/>
                                      </p:to>
                                    </p:set>
                                    <p:animEffect filter="fade" transition="in">
                                      <p:cBhvr>
                                        <p:cTn dur="1000"/>
                                        <p:tgtEl>
                                          <p:spTgt spid="837"/>
                                        </p:tgtEl>
                                      </p:cBhvr>
                                    </p:animEffect>
                                  </p:childTnLst>
                                </p:cTn>
                              </p:par>
                              <p:par>
                                <p:cTn fill="hold" nodeType="withEffect" presetClass="entr" presetID="10" presetSubtype="0">
                                  <p:stCondLst>
                                    <p:cond delay="0"/>
                                  </p:stCondLst>
                                  <p:childTnLst>
                                    <p:set>
                                      <p:cBhvr>
                                        <p:cTn dur="1" fill="hold">
                                          <p:stCondLst>
                                            <p:cond delay="0"/>
                                          </p:stCondLst>
                                        </p:cTn>
                                        <p:tgtEl>
                                          <p:spTgt spid="899"/>
                                        </p:tgtEl>
                                        <p:attrNameLst>
                                          <p:attrName>style.visibility</p:attrName>
                                        </p:attrNameLst>
                                      </p:cBhvr>
                                      <p:to>
                                        <p:strVal val="visible"/>
                                      </p:to>
                                    </p:set>
                                    <p:animEffect filter="fade" transition="in">
                                      <p:cBhvr>
                                        <p:cTn dur="1000"/>
                                        <p:tgtEl>
                                          <p:spTgt spid="8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82"/>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914" name="Google Shape;914;p82"/>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915" name="Google Shape;915;p82"/>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916" name="Google Shape;916;p82"/>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917" name="Google Shape;917;p82"/>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918" name="Google Shape;918;p82"/>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919" name="Google Shape;919;p82"/>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920" name="Google Shape;920;p82"/>
          <p:cNvCxnSpPr>
            <a:stCxn id="918" idx="3"/>
            <a:endCxn id="919"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921" name="Google Shape;921;p82"/>
          <p:cNvSpPr/>
          <p:nvPr/>
        </p:nvSpPr>
        <p:spPr>
          <a:xfrm>
            <a:off x="4159621" y="3597981"/>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updated</a:t>
            </a:r>
            <a:endParaRPr b="0" i="0" sz="830" u="none" cap="none" strike="noStrike">
              <a:solidFill>
                <a:srgbClr val="000000"/>
              </a:solidFill>
              <a:latin typeface="Arial"/>
              <a:ea typeface="Arial"/>
              <a:cs typeface="Arial"/>
              <a:sym typeface="Arial"/>
            </a:endParaRPr>
          </a:p>
        </p:txBody>
      </p:sp>
      <p:sp>
        <p:nvSpPr>
          <p:cNvPr id="922" name="Google Shape;922;p82"/>
          <p:cNvSpPr/>
          <p:nvPr/>
        </p:nvSpPr>
        <p:spPr>
          <a:xfrm>
            <a:off x="6759425" y="3141810"/>
            <a:ext cx="1708684"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 / Ship</a:t>
            </a:r>
            <a:endParaRPr b="0" i="0" sz="1050" u="none" cap="none" strike="noStrike">
              <a:solidFill>
                <a:srgbClr val="000000"/>
              </a:solidFill>
              <a:latin typeface="Arial"/>
              <a:ea typeface="Arial"/>
              <a:cs typeface="Arial"/>
              <a:sym typeface="Arial"/>
            </a:endParaRPr>
          </a:p>
        </p:txBody>
      </p:sp>
      <p:cxnSp>
        <p:nvCxnSpPr>
          <p:cNvPr id="923" name="Google Shape;923;p82"/>
          <p:cNvCxnSpPr>
            <a:stCxn id="915" idx="2"/>
            <a:endCxn id="916"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24" name="Google Shape;924;p82"/>
          <p:cNvCxnSpPr>
            <a:stCxn id="916" idx="2"/>
            <a:endCxn id="918"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25" name="Google Shape;925;p82"/>
          <p:cNvCxnSpPr>
            <a:stCxn id="916" idx="3"/>
            <a:endCxn id="917"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926" name="Google Shape;926;p82"/>
          <p:cNvSpPr/>
          <p:nvPr/>
        </p:nvSpPr>
        <p:spPr>
          <a:xfrm>
            <a:off x="4159621" y="3141809"/>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warehouse</a:t>
            </a:r>
            <a:endParaRPr b="0" i="0" sz="1050" u="none" cap="none" strike="noStrike">
              <a:solidFill>
                <a:srgbClr val="000000"/>
              </a:solidFill>
              <a:latin typeface="Arial"/>
              <a:ea typeface="Arial"/>
              <a:cs typeface="Arial"/>
              <a:sym typeface="Arial"/>
            </a:endParaRPr>
          </a:p>
        </p:txBody>
      </p:sp>
      <p:cxnSp>
        <p:nvCxnSpPr>
          <p:cNvPr id="927" name="Google Shape;927;p82"/>
          <p:cNvCxnSpPr>
            <a:stCxn id="926" idx="3"/>
            <a:endCxn id="922" idx="1"/>
          </p:cNvCxnSpPr>
          <p:nvPr/>
        </p:nvCxnSpPr>
        <p:spPr>
          <a:xfrm>
            <a:off x="5635322" y="3267212"/>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28" name="Google Shape;928;p82"/>
          <p:cNvCxnSpPr>
            <a:stCxn id="919" idx="2"/>
            <a:endCxn id="926" idx="0"/>
          </p:cNvCxnSpPr>
          <p:nvPr/>
        </p:nvCxnSpPr>
        <p:spPr>
          <a:xfrm>
            <a:off x="4897472" y="2900853"/>
            <a:ext cx="0" cy="2409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29" name="Google Shape;929;p82"/>
          <p:cNvCxnSpPr>
            <a:stCxn id="922" idx="2"/>
            <a:endCxn id="921" idx="3"/>
          </p:cNvCxnSpPr>
          <p:nvPr/>
        </p:nvCxnSpPr>
        <p:spPr>
          <a:xfrm rot="5400000">
            <a:off x="6454717" y="2573166"/>
            <a:ext cx="339600" cy="1978500"/>
          </a:xfrm>
          <a:prstGeom prst="bentConnector2">
            <a:avLst/>
          </a:prstGeom>
          <a:noFill/>
          <a:ln cap="flat" cmpd="sng" w="9525">
            <a:solidFill>
              <a:schemeClr val="accent1"/>
            </a:solidFill>
            <a:prstDash val="solid"/>
            <a:miter lim="800000"/>
            <a:headEnd len="sm" w="sm" type="none"/>
            <a:tailEnd len="med" w="med" type="triangle"/>
          </a:ln>
        </p:spPr>
      </p:cxnSp>
      <p:sp>
        <p:nvSpPr>
          <p:cNvPr id="930" name="Google Shape;930;p82"/>
          <p:cNvSpPr txBox="1"/>
          <p:nvPr/>
        </p:nvSpPr>
        <p:spPr>
          <a:xfrm>
            <a:off x="87996" y="45273"/>
            <a:ext cx="7043304"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(Warehouse Fulfillment)</a:t>
            </a:r>
            <a:endParaRPr b="0" i="0" sz="1050" u="none" cap="none" strike="noStrike">
              <a:solidFill>
                <a:srgbClr val="000000"/>
              </a:solidFill>
              <a:latin typeface="Arial"/>
              <a:ea typeface="Arial"/>
              <a:cs typeface="Arial"/>
              <a:sym typeface="Arial"/>
            </a:endParaRPr>
          </a:p>
        </p:txBody>
      </p:sp>
      <p:sp>
        <p:nvSpPr>
          <p:cNvPr id="931" name="Google Shape;931;p82"/>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932" name="Google Shape;932;p82"/>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933" name="Google Shape;933;p82"/>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934" name="Google Shape;934;p82"/>
          <p:cNvSpPr/>
          <p:nvPr/>
        </p:nvSpPr>
        <p:spPr>
          <a:xfrm>
            <a:off x="6759439" y="614822"/>
            <a:ext cx="17087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WMS</a:t>
            </a:r>
            <a:endParaRPr b="0" i="0" sz="1050" u="none" cap="none" strike="noStrike">
              <a:solidFill>
                <a:srgbClr val="000000"/>
              </a:solidFill>
              <a:latin typeface="Arial"/>
              <a:ea typeface="Arial"/>
              <a:cs typeface="Arial"/>
              <a:sym typeface="Arial"/>
            </a:endParaRPr>
          </a:p>
        </p:txBody>
      </p:sp>
      <p:sp>
        <p:nvSpPr>
          <p:cNvPr id="935" name="Google Shape;935;p82"/>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936" name="Google Shape;936;p82"/>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sp>
        <p:nvSpPr>
          <p:cNvPr id="937" name="Google Shape;937;p82"/>
          <p:cNvSpPr/>
          <p:nvPr/>
        </p:nvSpPr>
        <p:spPr>
          <a:xfrm>
            <a:off x="1605869" y="1388375"/>
            <a:ext cx="1152000" cy="18091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Item availability cached</a:t>
            </a:r>
            <a:endParaRPr b="0" i="0" sz="1050" u="none" cap="none" strike="noStrike">
              <a:solidFill>
                <a:srgbClr val="000000"/>
              </a:solidFill>
              <a:latin typeface="Arial"/>
              <a:ea typeface="Arial"/>
              <a:cs typeface="Arial"/>
              <a:sym typeface="Arial"/>
            </a:endParaRPr>
          </a:p>
        </p:txBody>
      </p:sp>
      <p:cxnSp>
        <p:nvCxnSpPr>
          <p:cNvPr id="938" name="Google Shape;938;p82"/>
          <p:cNvCxnSpPr>
            <a:stCxn id="935" idx="2"/>
            <a:endCxn id="936"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939" name="Google Shape;939;p82"/>
          <p:cNvSpPr/>
          <p:nvPr/>
        </p:nvSpPr>
        <p:spPr>
          <a:xfrm>
            <a:off x="6759424" y="1092694"/>
            <a:ext cx="1708687" cy="16341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Warehouse</a:t>
            </a:r>
            <a:endParaRPr b="0" i="0" sz="1050" u="none" cap="none" strike="noStrike">
              <a:solidFill>
                <a:srgbClr val="000000"/>
              </a:solidFill>
              <a:latin typeface="Arial"/>
              <a:ea typeface="Arial"/>
              <a:cs typeface="Arial"/>
              <a:sym typeface="Arial"/>
            </a:endParaRPr>
          </a:p>
        </p:txBody>
      </p:sp>
      <p:sp>
        <p:nvSpPr>
          <p:cNvPr id="940" name="Google Shape;940;p82"/>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941" name="Google Shape;941;p82"/>
          <p:cNvCxnSpPr>
            <a:stCxn id="915" idx="3"/>
            <a:endCxn id="940"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942" name="Google Shape;942;p82"/>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is Confirmed</a:t>
            </a:r>
            <a:endParaRPr b="0" i="0" sz="1050" u="none" cap="none" strike="noStrike">
              <a:solidFill>
                <a:srgbClr val="000000"/>
              </a:solidFill>
              <a:latin typeface="Arial"/>
              <a:ea typeface="Arial"/>
              <a:cs typeface="Arial"/>
              <a:sym typeface="Arial"/>
            </a:endParaRPr>
          </a:p>
        </p:txBody>
      </p:sp>
      <p:sp>
        <p:nvSpPr>
          <p:cNvPr id="943" name="Google Shape;943;p82"/>
          <p:cNvSpPr/>
          <p:nvPr/>
        </p:nvSpPr>
        <p:spPr>
          <a:xfrm>
            <a:off x="517974" y="360360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has Shipped</a:t>
            </a:r>
            <a:endParaRPr b="0" i="0" sz="1050" u="none" cap="none" strike="noStrike">
              <a:solidFill>
                <a:srgbClr val="000000"/>
              </a:solidFill>
              <a:latin typeface="Arial"/>
              <a:ea typeface="Arial"/>
              <a:cs typeface="Arial"/>
              <a:sym typeface="Arial"/>
            </a:endParaRPr>
          </a:p>
        </p:txBody>
      </p:sp>
      <p:cxnSp>
        <p:nvCxnSpPr>
          <p:cNvPr id="944" name="Google Shape;944;p82"/>
          <p:cNvCxnSpPr>
            <a:stCxn id="918" idx="2"/>
            <a:endCxn id="942"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945" name="Google Shape;945;p82"/>
          <p:cNvCxnSpPr>
            <a:stCxn id="921" idx="1"/>
            <a:endCxn id="943" idx="3"/>
          </p:cNvCxnSpPr>
          <p:nvPr/>
        </p:nvCxnSpPr>
        <p:spPr>
          <a:xfrm flipH="1">
            <a:off x="1404421" y="3732232"/>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946" name="Google Shape;946;p82"/>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947" name="Google Shape;947;p82"/>
          <p:cNvPicPr preferRelativeResize="0"/>
          <p:nvPr/>
        </p:nvPicPr>
        <p:blipFill rotWithShape="1">
          <a:blip r:embed="rId3">
            <a:alphaModFix/>
          </a:blip>
          <a:srcRect b="0" l="0" r="0" t="0"/>
          <a:stretch/>
        </p:blipFill>
        <p:spPr>
          <a:xfrm>
            <a:off x="412721" y="3497363"/>
            <a:ext cx="188832" cy="188832"/>
          </a:xfrm>
          <a:prstGeom prst="rect">
            <a:avLst/>
          </a:prstGeom>
          <a:noFill/>
          <a:ln>
            <a:noFill/>
          </a:ln>
        </p:spPr>
      </p:pic>
      <p:sp>
        <p:nvSpPr>
          <p:cNvPr id="948" name="Google Shape;948;p82"/>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949" name="Google Shape;949;p82"/>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950" name="Google Shape;950;p82"/>
          <p:cNvCxnSpPr>
            <a:stCxn id="948" idx="3"/>
            <a:endCxn id="949"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951" name="Google Shape;951;p82"/>
          <p:cNvCxnSpPr>
            <a:stCxn id="948" idx="2"/>
            <a:endCxn id="915"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52" name="Google Shape;952;p82"/>
          <p:cNvCxnSpPr>
            <a:stCxn id="937" idx="3"/>
            <a:endCxn id="936" idx="1"/>
          </p:cNvCxnSpPr>
          <p:nvPr/>
        </p:nvCxnSpPr>
        <p:spPr>
          <a:xfrm>
            <a:off x="2757869" y="1478833"/>
            <a:ext cx="1401900" cy="3000"/>
          </a:xfrm>
          <a:prstGeom prst="straightConnector1">
            <a:avLst/>
          </a:prstGeom>
          <a:noFill/>
          <a:ln cap="flat" cmpd="sng" w="9525">
            <a:solidFill>
              <a:schemeClr val="accent1"/>
            </a:solidFill>
            <a:prstDash val="solid"/>
            <a:miter lim="800000"/>
            <a:headEnd len="med" w="med" type="triangle"/>
            <a:tailEnd len="sm" w="sm" type="none"/>
          </a:ln>
        </p:spPr>
      </p:cxnSp>
      <p:cxnSp>
        <p:nvCxnSpPr>
          <p:cNvPr id="953" name="Google Shape;953;p82"/>
          <p:cNvCxnSpPr>
            <a:stCxn id="939" idx="1"/>
            <a:endCxn id="935" idx="3"/>
          </p:cNvCxnSpPr>
          <p:nvPr/>
        </p:nvCxnSpPr>
        <p:spPr>
          <a:xfrm flipH="1">
            <a:off x="5635324" y="1174399"/>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954" name="Google Shape;954;p82"/>
          <p:cNvSpPr/>
          <p:nvPr/>
        </p:nvSpPr>
        <p:spPr>
          <a:xfrm>
            <a:off x="4159618" y="4082750"/>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955" name="Google Shape;955;p82"/>
          <p:cNvSpPr/>
          <p:nvPr/>
        </p:nvSpPr>
        <p:spPr>
          <a:xfrm>
            <a:off x="3047492" y="4121822"/>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956" name="Google Shape;956;p82"/>
          <p:cNvSpPr/>
          <p:nvPr/>
        </p:nvSpPr>
        <p:spPr>
          <a:xfrm>
            <a:off x="4159618" y="4646897"/>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&amp; Payment status updated</a:t>
            </a:r>
            <a:endParaRPr b="0" i="0" sz="1050" u="none" cap="none" strike="noStrike">
              <a:solidFill>
                <a:srgbClr val="000000"/>
              </a:solidFill>
              <a:latin typeface="Arial"/>
              <a:ea typeface="Arial"/>
              <a:cs typeface="Arial"/>
              <a:sym typeface="Arial"/>
            </a:endParaRPr>
          </a:p>
        </p:txBody>
      </p:sp>
      <p:sp>
        <p:nvSpPr>
          <p:cNvPr id="957" name="Google Shape;957;p82"/>
          <p:cNvSpPr/>
          <p:nvPr/>
        </p:nvSpPr>
        <p:spPr>
          <a:xfrm>
            <a:off x="6759424" y="4646897"/>
            <a:ext cx="170868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958" name="Google Shape;958;p82"/>
          <p:cNvCxnSpPr>
            <a:stCxn id="954" idx="1"/>
            <a:endCxn id="955" idx="3"/>
          </p:cNvCxnSpPr>
          <p:nvPr/>
        </p:nvCxnSpPr>
        <p:spPr>
          <a:xfrm rot="10800000">
            <a:off x="3990118" y="4291136"/>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59" name="Google Shape;959;p82"/>
          <p:cNvCxnSpPr>
            <a:stCxn id="956" idx="3"/>
            <a:endCxn id="957" idx="1"/>
          </p:cNvCxnSpPr>
          <p:nvPr/>
        </p:nvCxnSpPr>
        <p:spPr>
          <a:xfrm>
            <a:off x="5635322" y="4801713"/>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60" name="Google Shape;960;p82"/>
          <p:cNvCxnSpPr>
            <a:stCxn id="955" idx="2"/>
            <a:endCxn id="956" idx="1"/>
          </p:cNvCxnSpPr>
          <p:nvPr/>
        </p:nvCxnSpPr>
        <p:spPr>
          <a:xfrm flipH="1" rot="-5400000">
            <a:off x="3668538" y="4310747"/>
            <a:ext cx="3414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961" name="Google Shape;961;p82"/>
          <p:cNvCxnSpPr>
            <a:stCxn id="921" idx="2"/>
            <a:endCxn id="954" idx="0"/>
          </p:cNvCxnSpPr>
          <p:nvPr/>
        </p:nvCxnSpPr>
        <p:spPr>
          <a:xfrm>
            <a:off x="4897472" y="3866482"/>
            <a:ext cx="0" cy="216300"/>
          </a:xfrm>
          <a:prstGeom prst="straightConnector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5" name="Shape 965"/>
        <p:cNvGrpSpPr/>
        <p:nvPr/>
      </p:nvGrpSpPr>
      <p:grpSpPr>
        <a:xfrm>
          <a:off x="0" y="0"/>
          <a:ext cx="0" cy="0"/>
          <a:chOff x="0" y="0"/>
          <a:chExt cx="0" cy="0"/>
        </a:xfrm>
      </p:grpSpPr>
      <p:sp>
        <p:nvSpPr>
          <p:cNvPr id="966" name="Google Shape;966;p83"/>
          <p:cNvSpPr/>
          <p:nvPr/>
        </p:nvSpPr>
        <p:spPr>
          <a:xfrm>
            <a:off x="0" y="58544"/>
            <a:ext cx="9144000" cy="831000"/>
          </a:xfrm>
          <a:prstGeom prst="rect">
            <a:avLst/>
          </a:prstGeom>
          <a:solidFill>
            <a:srgbClr val="F2F2F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67" name="Google Shape;967;p83"/>
          <p:cNvSpPr/>
          <p:nvPr/>
        </p:nvSpPr>
        <p:spPr>
          <a:xfrm>
            <a:off x="1" y="897197"/>
            <a:ext cx="9144000" cy="831000"/>
          </a:xfrm>
          <a:prstGeom prst="rect">
            <a:avLst/>
          </a:prstGeom>
          <a:solidFill>
            <a:schemeClr val="lt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68" name="Google Shape;968;p83"/>
          <p:cNvSpPr/>
          <p:nvPr/>
        </p:nvSpPr>
        <p:spPr>
          <a:xfrm>
            <a:off x="2" y="1735850"/>
            <a:ext cx="9144000" cy="831000"/>
          </a:xfrm>
          <a:prstGeom prst="rect">
            <a:avLst/>
          </a:prstGeom>
          <a:solidFill>
            <a:srgbClr val="F2F2F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69" name="Google Shape;969;p83"/>
          <p:cNvSpPr/>
          <p:nvPr/>
        </p:nvSpPr>
        <p:spPr>
          <a:xfrm>
            <a:off x="3" y="2574502"/>
            <a:ext cx="9144000" cy="831000"/>
          </a:xfrm>
          <a:prstGeom prst="rect">
            <a:avLst/>
          </a:prstGeom>
          <a:solidFill>
            <a:schemeClr val="lt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70" name="Google Shape;970;p83"/>
          <p:cNvSpPr/>
          <p:nvPr/>
        </p:nvSpPr>
        <p:spPr>
          <a:xfrm>
            <a:off x="4" y="3413154"/>
            <a:ext cx="9144000" cy="831000"/>
          </a:xfrm>
          <a:prstGeom prst="rect">
            <a:avLst/>
          </a:prstGeom>
          <a:solidFill>
            <a:srgbClr val="F2F2F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71" name="Google Shape;971;p83"/>
          <p:cNvSpPr/>
          <p:nvPr/>
        </p:nvSpPr>
        <p:spPr>
          <a:xfrm>
            <a:off x="4" y="4251807"/>
            <a:ext cx="9144000" cy="831000"/>
          </a:xfrm>
          <a:prstGeom prst="rect">
            <a:avLst/>
          </a:prstGeom>
          <a:solidFill>
            <a:schemeClr val="lt2"/>
          </a:solidFill>
          <a:ln>
            <a:noFill/>
          </a:ln>
        </p:spPr>
        <p:txBody>
          <a:bodyPr anchorCtr="0" anchor="ctr" bIns="30875" lIns="61725" spcFirstLastPara="1" rIns="61725" wrap="square" tIns="30875">
            <a:noAutofit/>
          </a:bodyPr>
          <a:lstStyle/>
          <a:p>
            <a:pPr indent="0" lvl="0" marL="0" marR="0" rtl="0" algn="ctr">
              <a:lnSpc>
                <a:spcPct val="100000"/>
              </a:lnSpc>
              <a:spcBef>
                <a:spcPts val="0"/>
              </a:spcBef>
              <a:spcAft>
                <a:spcPts val="0"/>
              </a:spcAft>
              <a:buClr>
                <a:schemeClr val="lt1"/>
              </a:buClr>
              <a:buSzPts val="1500"/>
              <a:buFont typeface="Calibri"/>
              <a:buNone/>
            </a:pPr>
            <a:r>
              <a:t/>
            </a:r>
            <a:endParaRPr b="0" i="0" sz="1500" u="none" cap="none" strike="noStrike">
              <a:solidFill>
                <a:srgbClr val="FFFFFF"/>
              </a:solidFill>
              <a:latin typeface="Calibri"/>
              <a:ea typeface="Calibri"/>
              <a:cs typeface="Calibri"/>
              <a:sym typeface="Calibri"/>
            </a:endParaRPr>
          </a:p>
        </p:txBody>
      </p:sp>
      <p:sp>
        <p:nvSpPr>
          <p:cNvPr id="972" name="Google Shape;972;p83"/>
          <p:cNvSpPr/>
          <p:nvPr/>
        </p:nvSpPr>
        <p:spPr>
          <a:xfrm>
            <a:off x="-8223" y="58544"/>
            <a:ext cx="491400" cy="5024100"/>
          </a:xfrm>
          <a:prstGeom prst="rect">
            <a:avLst/>
          </a:prstGeom>
          <a:solidFill>
            <a:schemeClr val="lt1">
              <a:alpha val="49411"/>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sp>
        <p:nvSpPr>
          <p:cNvPr id="973" name="Google Shape;973;p83"/>
          <p:cNvSpPr txBox="1"/>
          <p:nvPr/>
        </p:nvSpPr>
        <p:spPr>
          <a:xfrm rot="-5400000">
            <a:off x="-165005" y="4507171"/>
            <a:ext cx="804900" cy="3462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981D97"/>
              </a:buClr>
              <a:buSzPts val="900"/>
              <a:buFont typeface="Lato"/>
              <a:buNone/>
            </a:pPr>
            <a:r>
              <a:rPr b="0" i="0" lang="en-GB" sz="900" u="none" cap="none" strike="noStrike">
                <a:solidFill>
                  <a:srgbClr val="981D97"/>
                </a:solidFill>
                <a:latin typeface="Lato"/>
                <a:ea typeface="Lato"/>
                <a:cs typeface="Lato"/>
                <a:sym typeface="Lato"/>
              </a:rPr>
              <a:t>Inventory</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981D97"/>
              </a:buClr>
              <a:buSzPts val="900"/>
              <a:buFont typeface="Lato"/>
              <a:buNone/>
            </a:pPr>
            <a:r>
              <a:rPr b="0" i="0" lang="en-GB" sz="900" u="none" cap="none" strike="noStrike">
                <a:solidFill>
                  <a:srgbClr val="981D97"/>
                </a:solidFill>
                <a:latin typeface="Lato"/>
                <a:ea typeface="Lato"/>
                <a:cs typeface="Lato"/>
                <a:sym typeface="Lato"/>
              </a:rPr>
              <a:t>Management</a:t>
            </a:r>
            <a:endParaRPr b="0" i="0" sz="1100" u="none" cap="none" strike="noStrike">
              <a:solidFill>
                <a:srgbClr val="000000"/>
              </a:solidFill>
              <a:latin typeface="Arial"/>
              <a:ea typeface="Arial"/>
              <a:cs typeface="Arial"/>
              <a:sym typeface="Arial"/>
            </a:endParaRPr>
          </a:p>
        </p:txBody>
      </p:sp>
      <p:sp>
        <p:nvSpPr>
          <p:cNvPr id="974" name="Google Shape;974;p83"/>
          <p:cNvSpPr txBox="1"/>
          <p:nvPr/>
        </p:nvSpPr>
        <p:spPr>
          <a:xfrm rot="-5400000">
            <a:off x="-168273" y="3655614"/>
            <a:ext cx="804900" cy="346218"/>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981D97"/>
              </a:buClr>
              <a:buSzPts val="900"/>
              <a:buFont typeface="Lato Light"/>
              <a:buNone/>
            </a:pPr>
            <a:r>
              <a:rPr b="0" i="0" lang="en-GB" sz="900" u="none" cap="none" strike="noStrike">
                <a:solidFill>
                  <a:srgbClr val="981D97"/>
                </a:solidFill>
                <a:latin typeface="Lato Light"/>
                <a:ea typeface="Lato Light"/>
                <a:cs typeface="Lato Light"/>
                <a:sym typeface="Lato Light"/>
              </a:rPr>
              <a:t>Fluent Store Flow</a:t>
            </a:r>
            <a:endParaRPr b="0" i="0" sz="1100" u="none" cap="none" strike="noStrike">
              <a:solidFill>
                <a:srgbClr val="000000"/>
              </a:solidFill>
              <a:latin typeface="Arial"/>
              <a:ea typeface="Arial"/>
              <a:cs typeface="Arial"/>
              <a:sym typeface="Arial"/>
            </a:endParaRPr>
          </a:p>
        </p:txBody>
      </p:sp>
      <p:sp>
        <p:nvSpPr>
          <p:cNvPr id="975" name="Google Shape;975;p83"/>
          <p:cNvSpPr txBox="1"/>
          <p:nvPr/>
        </p:nvSpPr>
        <p:spPr>
          <a:xfrm rot="-5400000">
            <a:off x="-165005" y="2811811"/>
            <a:ext cx="804900" cy="3462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981D97"/>
              </a:buClr>
              <a:buSzPts val="900"/>
              <a:buFont typeface="Lato Light"/>
              <a:buNone/>
            </a:pPr>
            <a:r>
              <a:rPr b="0" i="0" lang="en-GB" sz="900" u="none" cap="none" strike="noStrike">
                <a:solidFill>
                  <a:srgbClr val="981D97"/>
                </a:solidFill>
                <a:latin typeface="Lato Light"/>
                <a:ea typeface="Lato Light"/>
                <a:cs typeface="Lato Light"/>
                <a:sym typeface="Lato Light"/>
              </a:rPr>
              <a:t>Fluent Order Management</a:t>
            </a:r>
            <a:endParaRPr b="0" i="0" sz="1100" u="none" cap="none" strike="noStrike">
              <a:solidFill>
                <a:srgbClr val="000000"/>
              </a:solidFill>
              <a:latin typeface="Arial"/>
              <a:ea typeface="Arial"/>
              <a:cs typeface="Arial"/>
              <a:sym typeface="Arial"/>
            </a:endParaRPr>
          </a:p>
        </p:txBody>
      </p:sp>
      <p:sp>
        <p:nvSpPr>
          <p:cNvPr id="976" name="Google Shape;976;p83"/>
          <p:cNvSpPr txBox="1"/>
          <p:nvPr/>
        </p:nvSpPr>
        <p:spPr>
          <a:xfrm rot="-5400000">
            <a:off x="-168273" y="2051427"/>
            <a:ext cx="804900" cy="207719"/>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77C8"/>
              </a:buClr>
              <a:buSzPts val="900"/>
              <a:buFont typeface="Lato Light"/>
              <a:buNone/>
            </a:pPr>
            <a:r>
              <a:rPr b="0" i="0" lang="en-GB" sz="900" u="none" cap="none" strike="noStrike">
                <a:solidFill>
                  <a:srgbClr val="0077C8"/>
                </a:solidFill>
                <a:latin typeface="Lato Light"/>
                <a:ea typeface="Lato Light"/>
                <a:cs typeface="Lato Light"/>
                <a:sym typeface="Lato Light"/>
              </a:rPr>
              <a:t>WMS Flow</a:t>
            </a:r>
            <a:endParaRPr b="0" i="0" sz="1100" u="none" cap="none" strike="noStrike">
              <a:solidFill>
                <a:srgbClr val="000000"/>
              </a:solidFill>
              <a:latin typeface="Arial"/>
              <a:ea typeface="Arial"/>
              <a:cs typeface="Arial"/>
              <a:sym typeface="Arial"/>
            </a:endParaRPr>
          </a:p>
        </p:txBody>
      </p:sp>
      <p:sp>
        <p:nvSpPr>
          <p:cNvPr id="977" name="Google Shape;977;p83"/>
          <p:cNvSpPr txBox="1"/>
          <p:nvPr/>
        </p:nvSpPr>
        <p:spPr>
          <a:xfrm rot="-5400000">
            <a:off x="-167217" y="1139665"/>
            <a:ext cx="804900" cy="3462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77C8"/>
              </a:buClr>
              <a:buSzPts val="900"/>
              <a:buFont typeface="Lato Light"/>
              <a:buNone/>
            </a:pPr>
            <a:r>
              <a:rPr b="0" i="0" lang="en-GB" sz="900" u="none" cap="none" strike="noStrike">
                <a:solidFill>
                  <a:srgbClr val="0077C8"/>
                </a:solidFill>
                <a:latin typeface="Lato Light"/>
                <a:ea typeface="Lato Light"/>
                <a:cs typeface="Lato Light"/>
                <a:sym typeface="Lato Light"/>
              </a:rPr>
              <a:t>Commerce Platform</a:t>
            </a:r>
            <a:endParaRPr b="0" i="0" sz="1100" u="none" cap="none" strike="noStrike">
              <a:solidFill>
                <a:srgbClr val="000000"/>
              </a:solidFill>
              <a:latin typeface="Arial"/>
              <a:ea typeface="Arial"/>
              <a:cs typeface="Arial"/>
              <a:sym typeface="Arial"/>
            </a:endParaRPr>
          </a:p>
        </p:txBody>
      </p:sp>
      <p:sp>
        <p:nvSpPr>
          <p:cNvPr id="978" name="Google Shape;978;p83"/>
          <p:cNvSpPr txBox="1"/>
          <p:nvPr/>
        </p:nvSpPr>
        <p:spPr>
          <a:xfrm rot="-5400000">
            <a:off x="-167217" y="301013"/>
            <a:ext cx="804900" cy="3462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77C8"/>
              </a:buClr>
              <a:buSzPts val="900"/>
              <a:buFont typeface="Lato Light"/>
              <a:buNone/>
            </a:pPr>
            <a:r>
              <a:rPr b="0" i="0" lang="en-GB" sz="900" u="none" cap="none" strike="noStrike">
                <a:solidFill>
                  <a:srgbClr val="0077C8"/>
                </a:solidFill>
                <a:latin typeface="Lato Light"/>
                <a:ea typeface="Lato Light"/>
                <a:cs typeface="Lato Light"/>
                <a:sym typeface="Lato Light"/>
              </a:rPr>
              <a:t>Customer / Consumer</a:t>
            </a:r>
            <a:endParaRPr b="0" i="0" sz="1100" u="none" cap="none" strike="noStrike">
              <a:solidFill>
                <a:srgbClr val="000000"/>
              </a:solidFill>
              <a:latin typeface="Arial"/>
              <a:ea typeface="Arial"/>
              <a:cs typeface="Arial"/>
              <a:sym typeface="Arial"/>
            </a:endParaRPr>
          </a:p>
        </p:txBody>
      </p:sp>
      <p:sp>
        <p:nvSpPr>
          <p:cNvPr id="979" name="Google Shape;979;p83"/>
          <p:cNvSpPr/>
          <p:nvPr/>
        </p:nvSpPr>
        <p:spPr>
          <a:xfrm>
            <a:off x="663781" y="228683"/>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Order</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Initiated</a:t>
            </a:r>
            <a:endParaRPr b="0" i="0" sz="1100" u="none" cap="none" strike="noStrike">
              <a:solidFill>
                <a:srgbClr val="000000"/>
              </a:solidFill>
              <a:latin typeface="Arial"/>
              <a:ea typeface="Arial"/>
              <a:cs typeface="Arial"/>
              <a:sym typeface="Arial"/>
            </a:endParaRPr>
          </a:p>
        </p:txBody>
      </p:sp>
      <p:sp>
        <p:nvSpPr>
          <p:cNvPr id="980" name="Google Shape;980;p83"/>
          <p:cNvSpPr/>
          <p:nvPr/>
        </p:nvSpPr>
        <p:spPr>
          <a:xfrm>
            <a:off x="2125598" y="228683"/>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Order</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Confirmation</a:t>
            </a:r>
            <a:endParaRPr b="0" i="0" sz="1100" u="none" cap="none" strike="noStrike">
              <a:solidFill>
                <a:srgbClr val="000000"/>
              </a:solidFill>
              <a:latin typeface="Arial"/>
              <a:ea typeface="Arial"/>
              <a:cs typeface="Arial"/>
              <a:sym typeface="Arial"/>
            </a:endParaRPr>
          </a:p>
        </p:txBody>
      </p:sp>
      <p:sp>
        <p:nvSpPr>
          <p:cNvPr id="981" name="Google Shape;981;p83"/>
          <p:cNvSpPr/>
          <p:nvPr/>
        </p:nvSpPr>
        <p:spPr>
          <a:xfrm>
            <a:off x="7972866" y="228683"/>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Order Dispatch</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Notification </a:t>
            </a:r>
            <a:endParaRPr b="0" i="0" sz="1100" u="none" cap="none" strike="noStrike">
              <a:solidFill>
                <a:srgbClr val="000000"/>
              </a:solidFill>
              <a:latin typeface="Arial"/>
              <a:ea typeface="Arial"/>
              <a:cs typeface="Arial"/>
              <a:sym typeface="Arial"/>
            </a:endParaRPr>
          </a:p>
        </p:txBody>
      </p:sp>
      <p:sp>
        <p:nvSpPr>
          <p:cNvPr id="982" name="Google Shape;982;p83"/>
          <p:cNvSpPr/>
          <p:nvPr/>
        </p:nvSpPr>
        <p:spPr>
          <a:xfrm>
            <a:off x="663781" y="1080844"/>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Order</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Created</a:t>
            </a:r>
            <a:endParaRPr b="0" i="0" sz="1100" u="none" cap="none" strike="noStrike">
              <a:solidFill>
                <a:srgbClr val="000000"/>
              </a:solidFill>
              <a:latin typeface="Arial"/>
              <a:ea typeface="Arial"/>
              <a:cs typeface="Arial"/>
              <a:sym typeface="Arial"/>
            </a:endParaRPr>
          </a:p>
        </p:txBody>
      </p:sp>
      <p:sp>
        <p:nvSpPr>
          <p:cNvPr id="983" name="Google Shape;983;p83"/>
          <p:cNvSpPr/>
          <p:nvPr/>
        </p:nvSpPr>
        <p:spPr>
          <a:xfrm>
            <a:off x="2125598" y="1080844"/>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Notify</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Customer</a:t>
            </a:r>
            <a:endParaRPr b="0" i="0" sz="1100" u="none" cap="none" strike="noStrike">
              <a:solidFill>
                <a:srgbClr val="000000"/>
              </a:solidFill>
              <a:latin typeface="Arial"/>
              <a:ea typeface="Arial"/>
              <a:cs typeface="Arial"/>
              <a:sym typeface="Arial"/>
            </a:endParaRPr>
          </a:p>
        </p:txBody>
      </p:sp>
      <p:sp>
        <p:nvSpPr>
          <p:cNvPr id="984" name="Google Shape;984;p83"/>
          <p:cNvSpPr/>
          <p:nvPr/>
        </p:nvSpPr>
        <p:spPr>
          <a:xfrm>
            <a:off x="3587414" y="1918885"/>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DC</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Pick and Pack</a:t>
            </a:r>
            <a:endParaRPr b="0" i="0" sz="1100" u="none" cap="none" strike="noStrike">
              <a:solidFill>
                <a:srgbClr val="000000"/>
              </a:solidFill>
              <a:latin typeface="Arial"/>
              <a:ea typeface="Arial"/>
              <a:cs typeface="Arial"/>
              <a:sym typeface="Arial"/>
            </a:endParaRPr>
          </a:p>
        </p:txBody>
      </p:sp>
      <p:sp>
        <p:nvSpPr>
          <p:cNvPr id="985" name="Google Shape;985;p83"/>
          <p:cNvSpPr/>
          <p:nvPr/>
        </p:nvSpPr>
        <p:spPr>
          <a:xfrm>
            <a:off x="5049231" y="1918885"/>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DC Fulfillment</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Complete</a:t>
            </a:r>
            <a:endParaRPr b="0" i="0" sz="1100" u="none" cap="none" strike="noStrike">
              <a:solidFill>
                <a:srgbClr val="000000"/>
              </a:solidFill>
              <a:latin typeface="Arial"/>
              <a:ea typeface="Arial"/>
              <a:cs typeface="Arial"/>
              <a:sym typeface="Arial"/>
            </a:endParaRPr>
          </a:p>
        </p:txBody>
      </p:sp>
      <p:sp>
        <p:nvSpPr>
          <p:cNvPr id="986" name="Google Shape;986;p83"/>
          <p:cNvSpPr/>
          <p:nvPr/>
        </p:nvSpPr>
        <p:spPr>
          <a:xfrm>
            <a:off x="6511048" y="1918885"/>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Article Collected By Carrier</a:t>
            </a:r>
            <a:endParaRPr b="0" i="0" sz="1100" u="none" cap="none" strike="noStrike">
              <a:solidFill>
                <a:srgbClr val="000000"/>
              </a:solidFill>
              <a:latin typeface="Arial"/>
              <a:ea typeface="Arial"/>
              <a:cs typeface="Arial"/>
              <a:sym typeface="Arial"/>
            </a:endParaRPr>
          </a:p>
        </p:txBody>
      </p:sp>
      <p:sp>
        <p:nvSpPr>
          <p:cNvPr id="987" name="Google Shape;987;p83"/>
          <p:cNvSpPr/>
          <p:nvPr/>
        </p:nvSpPr>
        <p:spPr>
          <a:xfrm>
            <a:off x="663781" y="2770560"/>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Order</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Created</a:t>
            </a:r>
            <a:endParaRPr b="0" i="0" sz="1100" u="none" cap="none" strike="noStrike">
              <a:solidFill>
                <a:srgbClr val="000000"/>
              </a:solidFill>
              <a:latin typeface="Arial"/>
              <a:ea typeface="Arial"/>
              <a:cs typeface="Arial"/>
              <a:sym typeface="Arial"/>
            </a:endParaRPr>
          </a:p>
        </p:txBody>
      </p:sp>
      <p:sp>
        <p:nvSpPr>
          <p:cNvPr id="988" name="Google Shape;988;p83"/>
          <p:cNvSpPr/>
          <p:nvPr/>
        </p:nvSpPr>
        <p:spPr>
          <a:xfrm>
            <a:off x="2125598" y="2770560"/>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Fulfillment</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Booked</a:t>
            </a:r>
            <a:endParaRPr b="0" i="0" sz="1100" u="none" cap="none" strike="noStrike">
              <a:solidFill>
                <a:srgbClr val="000000"/>
              </a:solidFill>
              <a:latin typeface="Arial"/>
              <a:ea typeface="Arial"/>
              <a:cs typeface="Arial"/>
              <a:sym typeface="Arial"/>
            </a:endParaRPr>
          </a:p>
        </p:txBody>
      </p:sp>
      <p:sp>
        <p:nvSpPr>
          <p:cNvPr id="989" name="Google Shape;989;p83"/>
          <p:cNvSpPr/>
          <p:nvPr/>
        </p:nvSpPr>
        <p:spPr>
          <a:xfrm>
            <a:off x="3587414" y="2770560"/>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Order Awaiting Pick and Pack</a:t>
            </a:r>
            <a:endParaRPr b="0" i="0" sz="1100" u="none" cap="none" strike="noStrike">
              <a:solidFill>
                <a:srgbClr val="000000"/>
              </a:solidFill>
              <a:latin typeface="Arial"/>
              <a:ea typeface="Arial"/>
              <a:cs typeface="Arial"/>
              <a:sym typeface="Arial"/>
            </a:endParaRPr>
          </a:p>
        </p:txBody>
      </p:sp>
      <p:sp>
        <p:nvSpPr>
          <p:cNvPr id="990" name="Google Shape;990;p83"/>
          <p:cNvSpPr/>
          <p:nvPr/>
        </p:nvSpPr>
        <p:spPr>
          <a:xfrm>
            <a:off x="5049231" y="2770560"/>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Fulfillment Complete</a:t>
            </a:r>
            <a:endParaRPr b="0" i="0" sz="1100" u="none" cap="none" strike="noStrike">
              <a:solidFill>
                <a:srgbClr val="000000"/>
              </a:solidFill>
              <a:latin typeface="Arial"/>
              <a:ea typeface="Arial"/>
              <a:cs typeface="Arial"/>
              <a:sym typeface="Arial"/>
            </a:endParaRPr>
          </a:p>
        </p:txBody>
      </p:sp>
      <p:sp>
        <p:nvSpPr>
          <p:cNvPr id="991" name="Google Shape;991;p83"/>
          <p:cNvSpPr/>
          <p:nvPr/>
        </p:nvSpPr>
        <p:spPr>
          <a:xfrm>
            <a:off x="6511048" y="2770560"/>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Order</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Complete</a:t>
            </a:r>
            <a:endParaRPr b="0" i="0" sz="1100" u="none" cap="none" strike="noStrike">
              <a:solidFill>
                <a:srgbClr val="000000"/>
              </a:solidFill>
              <a:latin typeface="Arial"/>
              <a:ea typeface="Arial"/>
              <a:cs typeface="Arial"/>
              <a:sym typeface="Arial"/>
            </a:endParaRPr>
          </a:p>
        </p:txBody>
      </p:sp>
      <p:sp>
        <p:nvSpPr>
          <p:cNvPr id="992" name="Google Shape;992;p83"/>
          <p:cNvSpPr/>
          <p:nvPr/>
        </p:nvSpPr>
        <p:spPr>
          <a:xfrm>
            <a:off x="7972866" y="2770560"/>
            <a:ext cx="976200" cy="4386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0077C8"/>
              </a:buClr>
              <a:buSzPts val="800"/>
              <a:buFont typeface="Lato"/>
              <a:buNone/>
            </a:pPr>
            <a:r>
              <a:rPr b="0" i="0" lang="en-GB" sz="800" u="none" cap="none" strike="noStrike">
                <a:solidFill>
                  <a:srgbClr val="0077C8"/>
                </a:solidFill>
                <a:latin typeface="Lato"/>
                <a:ea typeface="Lato"/>
                <a:cs typeface="Lato"/>
                <a:sym typeface="Lato"/>
              </a:rPr>
              <a:t>Notify Customer</a:t>
            </a:r>
            <a:endParaRPr b="0" i="0" sz="1100" u="none" cap="none" strike="noStrike">
              <a:solidFill>
                <a:srgbClr val="000000"/>
              </a:solidFill>
              <a:latin typeface="Arial"/>
              <a:ea typeface="Arial"/>
              <a:cs typeface="Arial"/>
              <a:sym typeface="Arial"/>
            </a:endParaRPr>
          </a:p>
        </p:txBody>
      </p:sp>
      <p:sp>
        <p:nvSpPr>
          <p:cNvPr id="993" name="Google Shape;993;p83"/>
          <p:cNvSpPr/>
          <p:nvPr/>
        </p:nvSpPr>
        <p:spPr>
          <a:xfrm>
            <a:off x="3587414" y="3582084"/>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Store</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Pick and Pack</a:t>
            </a:r>
            <a:endParaRPr b="0" i="0" sz="1100" u="none" cap="none" strike="noStrike">
              <a:solidFill>
                <a:srgbClr val="000000"/>
              </a:solidFill>
              <a:latin typeface="Arial"/>
              <a:ea typeface="Arial"/>
              <a:cs typeface="Arial"/>
              <a:sym typeface="Arial"/>
            </a:endParaRPr>
          </a:p>
        </p:txBody>
      </p:sp>
      <p:sp>
        <p:nvSpPr>
          <p:cNvPr id="994" name="Google Shape;994;p83"/>
          <p:cNvSpPr/>
          <p:nvPr/>
        </p:nvSpPr>
        <p:spPr>
          <a:xfrm>
            <a:off x="5049231" y="3582084"/>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Store Fulfillment Complete</a:t>
            </a:r>
            <a:endParaRPr b="0" i="0" sz="1100" u="none" cap="none" strike="noStrike">
              <a:solidFill>
                <a:srgbClr val="000000"/>
              </a:solidFill>
              <a:latin typeface="Arial"/>
              <a:ea typeface="Arial"/>
              <a:cs typeface="Arial"/>
              <a:sym typeface="Arial"/>
            </a:endParaRPr>
          </a:p>
        </p:txBody>
      </p:sp>
      <p:sp>
        <p:nvSpPr>
          <p:cNvPr id="995" name="Google Shape;995;p83"/>
          <p:cNvSpPr/>
          <p:nvPr/>
        </p:nvSpPr>
        <p:spPr>
          <a:xfrm>
            <a:off x="6511048" y="3582084"/>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Article Collected</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By Carrier</a:t>
            </a:r>
            <a:endParaRPr b="0" i="0" sz="1100" u="none" cap="none" strike="noStrike">
              <a:solidFill>
                <a:srgbClr val="000000"/>
              </a:solidFill>
              <a:latin typeface="Arial"/>
              <a:ea typeface="Arial"/>
              <a:cs typeface="Arial"/>
              <a:sym typeface="Arial"/>
            </a:endParaRPr>
          </a:p>
        </p:txBody>
      </p:sp>
      <p:sp>
        <p:nvSpPr>
          <p:cNvPr id="996" name="Google Shape;996;p83"/>
          <p:cNvSpPr/>
          <p:nvPr/>
        </p:nvSpPr>
        <p:spPr>
          <a:xfrm>
            <a:off x="2125598" y="4455603"/>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Quantity</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Reserved</a:t>
            </a:r>
            <a:endParaRPr b="0" i="0" sz="1100" u="none" cap="none" strike="noStrike">
              <a:solidFill>
                <a:srgbClr val="000000"/>
              </a:solidFill>
              <a:latin typeface="Arial"/>
              <a:ea typeface="Arial"/>
              <a:cs typeface="Arial"/>
              <a:sym typeface="Arial"/>
            </a:endParaRPr>
          </a:p>
        </p:txBody>
      </p:sp>
      <p:sp>
        <p:nvSpPr>
          <p:cNvPr id="997" name="Google Shape;997;p83"/>
          <p:cNvSpPr/>
          <p:nvPr/>
        </p:nvSpPr>
        <p:spPr>
          <a:xfrm>
            <a:off x="5766707" y="4455603"/>
            <a:ext cx="976200" cy="438600"/>
          </a:xfrm>
          <a:prstGeom prst="roundRect">
            <a:avLst>
              <a:gd fmla="val 16667" name="adj"/>
            </a:avLst>
          </a:prstGeom>
          <a:solidFill>
            <a:srgbClr val="981D97"/>
          </a:solidFill>
          <a:ln>
            <a:noFill/>
          </a:ln>
        </p:spPr>
        <p:txBody>
          <a:bodyPr anchorCtr="0" anchor="ctr" bIns="26125" lIns="52250" spcFirstLastPara="1" rIns="52250" wrap="square" tIns="26125">
            <a:noAutofit/>
          </a:bodyPr>
          <a:lstStyle/>
          <a:p>
            <a:pPr indent="0" lvl="0" marL="0" marR="0" rtl="0" algn="ctr">
              <a:lnSpc>
                <a:spcPct val="100000"/>
              </a:lnSpc>
              <a:spcBef>
                <a:spcPts val="0"/>
              </a:spcBef>
              <a:spcAft>
                <a:spcPts val="0"/>
              </a:spcAft>
              <a:buClr>
                <a:srgbClr val="FFFFFF"/>
              </a:buClr>
              <a:buSzPts val="800"/>
              <a:buFont typeface="Lato"/>
              <a:buNone/>
            </a:pPr>
            <a:r>
              <a:rPr b="0" i="0" lang="en-GB" sz="800" u="none" cap="none" strike="noStrike">
                <a:solidFill>
                  <a:srgbClr val="FFFFFF"/>
                </a:solidFill>
                <a:latin typeface="Lato"/>
                <a:ea typeface="Lato"/>
                <a:cs typeface="Lato"/>
                <a:sym typeface="Lato"/>
              </a:rPr>
              <a:t>Reservation and SOH Updated</a:t>
            </a:r>
            <a:endParaRPr b="0" i="0" sz="1100" u="none" cap="none" strike="noStrike">
              <a:solidFill>
                <a:srgbClr val="000000"/>
              </a:solidFill>
              <a:latin typeface="Arial"/>
              <a:ea typeface="Arial"/>
              <a:cs typeface="Arial"/>
              <a:sym typeface="Arial"/>
            </a:endParaRPr>
          </a:p>
        </p:txBody>
      </p:sp>
      <p:cxnSp>
        <p:nvCxnSpPr>
          <p:cNvPr id="998" name="Google Shape;998;p83"/>
          <p:cNvCxnSpPr>
            <a:stCxn id="979" idx="2"/>
            <a:endCxn id="982" idx="0"/>
          </p:cNvCxnSpPr>
          <p:nvPr/>
        </p:nvCxnSpPr>
        <p:spPr>
          <a:xfrm>
            <a:off x="1151881" y="667283"/>
            <a:ext cx="0" cy="413700"/>
          </a:xfrm>
          <a:prstGeom prst="straightConnector1">
            <a:avLst/>
          </a:prstGeom>
          <a:noFill/>
          <a:ln cap="flat" cmpd="sng" w="12700">
            <a:solidFill>
              <a:srgbClr val="0077C8"/>
            </a:solidFill>
            <a:prstDash val="solid"/>
            <a:miter lim="800000"/>
            <a:headEnd len="sm" w="sm" type="none"/>
            <a:tailEnd len="med" w="med" type="triangle"/>
          </a:ln>
        </p:spPr>
      </p:cxnSp>
      <p:cxnSp>
        <p:nvCxnSpPr>
          <p:cNvPr id="999" name="Google Shape;999;p83"/>
          <p:cNvCxnSpPr>
            <a:stCxn id="982" idx="3"/>
            <a:endCxn id="983" idx="1"/>
          </p:cNvCxnSpPr>
          <p:nvPr/>
        </p:nvCxnSpPr>
        <p:spPr>
          <a:xfrm>
            <a:off x="1639981" y="1300144"/>
            <a:ext cx="485700" cy="0"/>
          </a:xfrm>
          <a:prstGeom prst="straightConnector1">
            <a:avLst/>
          </a:prstGeom>
          <a:noFill/>
          <a:ln cap="flat" cmpd="sng" w="12700">
            <a:solidFill>
              <a:srgbClr val="0077C8"/>
            </a:solidFill>
            <a:prstDash val="solid"/>
            <a:miter lim="800000"/>
            <a:headEnd len="sm" w="sm" type="none"/>
            <a:tailEnd len="med" w="med" type="triangle"/>
          </a:ln>
        </p:spPr>
      </p:cxnSp>
      <p:cxnSp>
        <p:nvCxnSpPr>
          <p:cNvPr id="1000" name="Google Shape;1000;p83"/>
          <p:cNvCxnSpPr>
            <a:stCxn id="983" idx="0"/>
            <a:endCxn id="980" idx="2"/>
          </p:cNvCxnSpPr>
          <p:nvPr/>
        </p:nvCxnSpPr>
        <p:spPr>
          <a:xfrm rot="10800000">
            <a:off x="2613698" y="667144"/>
            <a:ext cx="0" cy="413700"/>
          </a:xfrm>
          <a:prstGeom prst="straightConnector1">
            <a:avLst/>
          </a:prstGeom>
          <a:noFill/>
          <a:ln cap="flat" cmpd="sng" w="12700">
            <a:solidFill>
              <a:srgbClr val="0077C8"/>
            </a:solidFill>
            <a:prstDash val="solid"/>
            <a:miter lim="800000"/>
            <a:headEnd len="sm" w="sm" type="none"/>
            <a:tailEnd len="med" w="med" type="triangle"/>
          </a:ln>
        </p:spPr>
      </p:cxnSp>
      <p:cxnSp>
        <p:nvCxnSpPr>
          <p:cNvPr id="1001" name="Google Shape;1001;p83"/>
          <p:cNvCxnSpPr>
            <a:stCxn id="982" idx="2"/>
            <a:endCxn id="987" idx="0"/>
          </p:cNvCxnSpPr>
          <p:nvPr/>
        </p:nvCxnSpPr>
        <p:spPr>
          <a:xfrm>
            <a:off x="1151881" y="1519444"/>
            <a:ext cx="0" cy="1251000"/>
          </a:xfrm>
          <a:prstGeom prst="straightConnector1">
            <a:avLst/>
          </a:prstGeom>
          <a:noFill/>
          <a:ln cap="flat" cmpd="sng" w="12700">
            <a:solidFill>
              <a:srgbClr val="0077C8"/>
            </a:solidFill>
            <a:prstDash val="solid"/>
            <a:miter lim="800000"/>
            <a:headEnd len="sm" w="sm" type="none"/>
            <a:tailEnd len="med" w="med" type="triangle"/>
          </a:ln>
        </p:spPr>
      </p:cxnSp>
      <p:cxnSp>
        <p:nvCxnSpPr>
          <p:cNvPr id="1002" name="Google Shape;1002;p83"/>
          <p:cNvCxnSpPr>
            <a:stCxn id="984" idx="3"/>
            <a:endCxn id="985" idx="1"/>
          </p:cNvCxnSpPr>
          <p:nvPr/>
        </p:nvCxnSpPr>
        <p:spPr>
          <a:xfrm>
            <a:off x="4563614" y="2138185"/>
            <a:ext cx="485700" cy="0"/>
          </a:xfrm>
          <a:prstGeom prst="straightConnector1">
            <a:avLst/>
          </a:prstGeom>
          <a:noFill/>
          <a:ln cap="flat" cmpd="sng" w="12700">
            <a:solidFill>
              <a:srgbClr val="0077C8"/>
            </a:solidFill>
            <a:prstDash val="solid"/>
            <a:miter lim="800000"/>
            <a:headEnd len="sm" w="sm" type="none"/>
            <a:tailEnd len="med" w="med" type="triangle"/>
          </a:ln>
        </p:spPr>
      </p:cxnSp>
      <p:cxnSp>
        <p:nvCxnSpPr>
          <p:cNvPr id="1003" name="Google Shape;1003;p83"/>
          <p:cNvCxnSpPr>
            <a:stCxn id="985" idx="3"/>
            <a:endCxn id="986" idx="1"/>
          </p:cNvCxnSpPr>
          <p:nvPr/>
        </p:nvCxnSpPr>
        <p:spPr>
          <a:xfrm>
            <a:off x="6025431" y="2138185"/>
            <a:ext cx="485700" cy="0"/>
          </a:xfrm>
          <a:prstGeom prst="straightConnector1">
            <a:avLst/>
          </a:prstGeom>
          <a:noFill/>
          <a:ln cap="flat" cmpd="sng" w="12700">
            <a:solidFill>
              <a:srgbClr val="0077C8"/>
            </a:solidFill>
            <a:prstDash val="solid"/>
            <a:miter lim="800000"/>
            <a:headEnd len="sm" w="sm" type="none"/>
            <a:tailEnd len="med" w="med" type="triangle"/>
          </a:ln>
        </p:spPr>
      </p:cxnSp>
      <p:cxnSp>
        <p:nvCxnSpPr>
          <p:cNvPr id="1004" name="Google Shape;1004;p83"/>
          <p:cNvCxnSpPr>
            <a:endCxn id="990" idx="0"/>
          </p:cNvCxnSpPr>
          <p:nvPr/>
        </p:nvCxnSpPr>
        <p:spPr>
          <a:xfrm>
            <a:off x="5537331" y="2373060"/>
            <a:ext cx="0" cy="397500"/>
          </a:xfrm>
          <a:prstGeom prst="straightConnector1">
            <a:avLst/>
          </a:prstGeom>
          <a:noFill/>
          <a:ln cap="flat" cmpd="sng" w="12700">
            <a:solidFill>
              <a:srgbClr val="0077C8"/>
            </a:solidFill>
            <a:prstDash val="solid"/>
            <a:miter lim="800000"/>
            <a:headEnd len="sm" w="sm" type="none"/>
            <a:tailEnd len="med" w="med" type="triangle"/>
          </a:ln>
        </p:spPr>
      </p:cxnSp>
      <p:cxnSp>
        <p:nvCxnSpPr>
          <p:cNvPr id="1005" name="Google Shape;1005;p83"/>
          <p:cNvCxnSpPr>
            <a:stCxn id="986" idx="2"/>
            <a:endCxn id="991" idx="0"/>
          </p:cNvCxnSpPr>
          <p:nvPr/>
        </p:nvCxnSpPr>
        <p:spPr>
          <a:xfrm>
            <a:off x="6999148" y="2357485"/>
            <a:ext cx="0" cy="413100"/>
          </a:xfrm>
          <a:prstGeom prst="straightConnector1">
            <a:avLst/>
          </a:prstGeom>
          <a:noFill/>
          <a:ln cap="flat" cmpd="sng" w="12700">
            <a:solidFill>
              <a:srgbClr val="0077C8"/>
            </a:solidFill>
            <a:prstDash val="solid"/>
            <a:miter lim="800000"/>
            <a:headEnd len="sm" w="sm" type="none"/>
            <a:tailEnd len="med" w="med" type="triangle"/>
          </a:ln>
        </p:spPr>
      </p:cxnSp>
      <p:cxnSp>
        <p:nvCxnSpPr>
          <p:cNvPr id="1006" name="Google Shape;1006;p83"/>
          <p:cNvCxnSpPr>
            <a:stCxn id="991" idx="3"/>
            <a:endCxn id="992" idx="1"/>
          </p:cNvCxnSpPr>
          <p:nvPr/>
        </p:nvCxnSpPr>
        <p:spPr>
          <a:xfrm>
            <a:off x="7487248" y="2989860"/>
            <a:ext cx="485700" cy="0"/>
          </a:xfrm>
          <a:prstGeom prst="straightConnector1">
            <a:avLst/>
          </a:prstGeom>
          <a:noFill/>
          <a:ln cap="flat" cmpd="sng" w="12700">
            <a:solidFill>
              <a:srgbClr val="0077C8"/>
            </a:solidFill>
            <a:prstDash val="solid"/>
            <a:miter lim="800000"/>
            <a:headEnd len="sm" w="sm" type="none"/>
            <a:tailEnd len="med" w="med" type="triangle"/>
          </a:ln>
        </p:spPr>
      </p:cxnSp>
      <p:cxnSp>
        <p:nvCxnSpPr>
          <p:cNvPr id="1007" name="Google Shape;1007;p83"/>
          <p:cNvCxnSpPr>
            <a:stCxn id="992" idx="0"/>
            <a:endCxn id="981" idx="2"/>
          </p:cNvCxnSpPr>
          <p:nvPr/>
        </p:nvCxnSpPr>
        <p:spPr>
          <a:xfrm rot="10800000">
            <a:off x="8460966" y="667260"/>
            <a:ext cx="0" cy="2103300"/>
          </a:xfrm>
          <a:prstGeom prst="straightConnector1">
            <a:avLst/>
          </a:prstGeom>
          <a:noFill/>
          <a:ln cap="flat" cmpd="sng" w="12700">
            <a:solidFill>
              <a:srgbClr val="0077C8"/>
            </a:solidFill>
            <a:prstDash val="solid"/>
            <a:miter lim="800000"/>
            <a:headEnd len="sm" w="sm" type="none"/>
            <a:tailEnd len="med" w="med" type="triangle"/>
          </a:ln>
        </p:spPr>
      </p:cxnSp>
      <p:cxnSp>
        <p:nvCxnSpPr>
          <p:cNvPr id="1008" name="Google Shape;1008;p83"/>
          <p:cNvCxnSpPr>
            <a:stCxn id="987" idx="3"/>
            <a:endCxn id="988" idx="1"/>
          </p:cNvCxnSpPr>
          <p:nvPr/>
        </p:nvCxnSpPr>
        <p:spPr>
          <a:xfrm>
            <a:off x="1639981" y="2989860"/>
            <a:ext cx="485700" cy="0"/>
          </a:xfrm>
          <a:prstGeom prst="straightConnector1">
            <a:avLst/>
          </a:prstGeom>
          <a:noFill/>
          <a:ln cap="flat" cmpd="sng" w="12700">
            <a:solidFill>
              <a:srgbClr val="981D97"/>
            </a:solidFill>
            <a:prstDash val="solid"/>
            <a:miter lim="800000"/>
            <a:headEnd len="sm" w="sm" type="none"/>
            <a:tailEnd len="med" w="med" type="triangle"/>
          </a:ln>
        </p:spPr>
      </p:cxnSp>
      <p:cxnSp>
        <p:nvCxnSpPr>
          <p:cNvPr id="1009" name="Google Shape;1009;p83"/>
          <p:cNvCxnSpPr>
            <a:stCxn id="988" idx="3"/>
          </p:cNvCxnSpPr>
          <p:nvPr/>
        </p:nvCxnSpPr>
        <p:spPr>
          <a:xfrm>
            <a:off x="3101798" y="2989860"/>
            <a:ext cx="485700" cy="0"/>
          </a:xfrm>
          <a:prstGeom prst="straightConnector1">
            <a:avLst/>
          </a:prstGeom>
          <a:noFill/>
          <a:ln cap="flat" cmpd="sng" w="12700">
            <a:solidFill>
              <a:srgbClr val="981D97"/>
            </a:solidFill>
            <a:prstDash val="solid"/>
            <a:miter lim="800000"/>
            <a:headEnd len="sm" w="sm" type="none"/>
            <a:tailEnd len="med" w="med" type="triangle"/>
          </a:ln>
        </p:spPr>
      </p:cxnSp>
      <p:cxnSp>
        <p:nvCxnSpPr>
          <p:cNvPr id="1010" name="Google Shape;1010;p83"/>
          <p:cNvCxnSpPr>
            <a:stCxn id="988" idx="2"/>
            <a:endCxn id="996" idx="0"/>
          </p:cNvCxnSpPr>
          <p:nvPr/>
        </p:nvCxnSpPr>
        <p:spPr>
          <a:xfrm>
            <a:off x="2613698" y="3209160"/>
            <a:ext cx="0" cy="1246500"/>
          </a:xfrm>
          <a:prstGeom prst="straightConnector1">
            <a:avLst/>
          </a:prstGeom>
          <a:noFill/>
          <a:ln cap="flat" cmpd="sng" w="12700">
            <a:solidFill>
              <a:srgbClr val="981D97"/>
            </a:solidFill>
            <a:prstDash val="solid"/>
            <a:miter lim="800000"/>
            <a:headEnd len="sm" w="sm" type="none"/>
            <a:tailEnd len="med" w="med" type="triangle"/>
          </a:ln>
        </p:spPr>
      </p:cxnSp>
      <p:cxnSp>
        <p:nvCxnSpPr>
          <p:cNvPr id="1011" name="Google Shape;1011;p83"/>
          <p:cNvCxnSpPr>
            <a:stCxn id="993" idx="3"/>
            <a:endCxn id="994" idx="1"/>
          </p:cNvCxnSpPr>
          <p:nvPr/>
        </p:nvCxnSpPr>
        <p:spPr>
          <a:xfrm>
            <a:off x="4563614" y="3801384"/>
            <a:ext cx="485700" cy="0"/>
          </a:xfrm>
          <a:prstGeom prst="straightConnector1">
            <a:avLst/>
          </a:prstGeom>
          <a:noFill/>
          <a:ln cap="flat" cmpd="sng" w="12700">
            <a:solidFill>
              <a:srgbClr val="981D97"/>
            </a:solidFill>
            <a:prstDash val="solid"/>
            <a:miter lim="800000"/>
            <a:headEnd len="sm" w="sm" type="none"/>
            <a:tailEnd len="med" w="med" type="triangle"/>
          </a:ln>
        </p:spPr>
      </p:cxnSp>
      <p:cxnSp>
        <p:nvCxnSpPr>
          <p:cNvPr id="1012" name="Google Shape;1012;p83"/>
          <p:cNvCxnSpPr>
            <a:stCxn id="994" idx="0"/>
            <a:endCxn id="990" idx="2"/>
          </p:cNvCxnSpPr>
          <p:nvPr/>
        </p:nvCxnSpPr>
        <p:spPr>
          <a:xfrm rot="10800000">
            <a:off x="5537331" y="3209184"/>
            <a:ext cx="0" cy="372900"/>
          </a:xfrm>
          <a:prstGeom prst="straightConnector1">
            <a:avLst/>
          </a:prstGeom>
          <a:noFill/>
          <a:ln cap="flat" cmpd="sng" w="12700">
            <a:solidFill>
              <a:srgbClr val="981D97"/>
            </a:solidFill>
            <a:prstDash val="solid"/>
            <a:miter lim="800000"/>
            <a:headEnd len="sm" w="sm" type="none"/>
            <a:tailEnd len="med" w="med" type="triangle"/>
          </a:ln>
        </p:spPr>
      </p:cxnSp>
      <p:cxnSp>
        <p:nvCxnSpPr>
          <p:cNvPr id="1013" name="Google Shape;1013;p83"/>
          <p:cNvCxnSpPr>
            <a:stCxn id="995" idx="0"/>
            <a:endCxn id="991" idx="2"/>
          </p:cNvCxnSpPr>
          <p:nvPr/>
        </p:nvCxnSpPr>
        <p:spPr>
          <a:xfrm rot="10800000">
            <a:off x="6999148" y="3209184"/>
            <a:ext cx="0" cy="372900"/>
          </a:xfrm>
          <a:prstGeom prst="straightConnector1">
            <a:avLst/>
          </a:prstGeom>
          <a:noFill/>
          <a:ln cap="flat" cmpd="sng" w="12700">
            <a:solidFill>
              <a:srgbClr val="981D97"/>
            </a:solidFill>
            <a:prstDash val="solid"/>
            <a:miter lim="800000"/>
            <a:headEnd len="sm" w="sm" type="none"/>
            <a:tailEnd len="med" w="med" type="triangle"/>
          </a:ln>
        </p:spPr>
      </p:cxnSp>
      <p:cxnSp>
        <p:nvCxnSpPr>
          <p:cNvPr id="1014" name="Google Shape;1014;p83"/>
          <p:cNvCxnSpPr>
            <a:endCxn id="991" idx="1"/>
          </p:cNvCxnSpPr>
          <p:nvPr/>
        </p:nvCxnSpPr>
        <p:spPr>
          <a:xfrm>
            <a:off x="6022948" y="2989860"/>
            <a:ext cx="488100" cy="0"/>
          </a:xfrm>
          <a:prstGeom prst="straightConnector1">
            <a:avLst/>
          </a:prstGeom>
          <a:noFill/>
          <a:ln cap="flat" cmpd="sng" w="12700">
            <a:solidFill>
              <a:srgbClr val="981D97"/>
            </a:solidFill>
            <a:prstDash val="solid"/>
            <a:miter lim="800000"/>
            <a:headEnd len="sm" w="sm" type="none"/>
            <a:tailEnd len="med" w="med" type="triangle"/>
          </a:ln>
        </p:spPr>
      </p:cxnSp>
      <p:cxnSp>
        <p:nvCxnSpPr>
          <p:cNvPr id="1015" name="Google Shape;1015;p83"/>
          <p:cNvCxnSpPr>
            <a:stCxn id="994" idx="3"/>
            <a:endCxn id="995" idx="1"/>
          </p:cNvCxnSpPr>
          <p:nvPr/>
        </p:nvCxnSpPr>
        <p:spPr>
          <a:xfrm>
            <a:off x="6025431" y="3801384"/>
            <a:ext cx="485700" cy="0"/>
          </a:xfrm>
          <a:prstGeom prst="straightConnector1">
            <a:avLst/>
          </a:prstGeom>
          <a:noFill/>
          <a:ln cap="flat" cmpd="sng" w="12700">
            <a:solidFill>
              <a:srgbClr val="981D97"/>
            </a:solidFill>
            <a:prstDash val="solid"/>
            <a:miter lim="800000"/>
            <a:headEnd len="sm" w="sm" type="none"/>
            <a:tailEnd len="med" w="med" type="triangle"/>
          </a:ln>
        </p:spPr>
      </p:cxnSp>
      <p:cxnSp>
        <p:nvCxnSpPr>
          <p:cNvPr id="1016" name="Google Shape;1016;p83"/>
          <p:cNvCxnSpPr>
            <a:endCxn id="997" idx="0"/>
          </p:cNvCxnSpPr>
          <p:nvPr/>
        </p:nvCxnSpPr>
        <p:spPr>
          <a:xfrm>
            <a:off x="6254807" y="2990103"/>
            <a:ext cx="0" cy="1465500"/>
          </a:xfrm>
          <a:prstGeom prst="straightConnector1">
            <a:avLst/>
          </a:prstGeom>
          <a:noFill/>
          <a:ln cap="flat" cmpd="sng" w="12700">
            <a:solidFill>
              <a:srgbClr val="981D97"/>
            </a:solidFill>
            <a:prstDash val="solid"/>
            <a:miter lim="800000"/>
            <a:headEnd len="sm" w="sm" type="none"/>
            <a:tailEnd len="med" w="med" type="triangle"/>
          </a:ln>
        </p:spPr>
      </p:cxnSp>
      <p:cxnSp>
        <p:nvCxnSpPr>
          <p:cNvPr id="1017" name="Google Shape;1017;p83"/>
          <p:cNvCxnSpPr>
            <a:stCxn id="988" idx="0"/>
            <a:endCxn id="984" idx="1"/>
          </p:cNvCxnSpPr>
          <p:nvPr/>
        </p:nvCxnSpPr>
        <p:spPr>
          <a:xfrm rot="-5400000">
            <a:off x="2784398" y="1967460"/>
            <a:ext cx="632400" cy="973800"/>
          </a:xfrm>
          <a:prstGeom prst="bentConnector2">
            <a:avLst/>
          </a:prstGeom>
          <a:noFill/>
          <a:ln cap="flat" cmpd="sng" w="12700">
            <a:solidFill>
              <a:srgbClr val="981D97"/>
            </a:solidFill>
            <a:prstDash val="solid"/>
            <a:miter lim="800000"/>
            <a:headEnd len="sm" w="sm" type="none"/>
            <a:tailEnd len="med" w="med" type="triangle"/>
          </a:ln>
        </p:spPr>
      </p:cxnSp>
      <p:cxnSp>
        <p:nvCxnSpPr>
          <p:cNvPr id="1018" name="Google Shape;1018;p83"/>
          <p:cNvCxnSpPr>
            <a:endCxn id="993" idx="1"/>
          </p:cNvCxnSpPr>
          <p:nvPr/>
        </p:nvCxnSpPr>
        <p:spPr>
          <a:xfrm flipH="1" rot="-5400000">
            <a:off x="2866664" y="3080634"/>
            <a:ext cx="723900" cy="717600"/>
          </a:xfrm>
          <a:prstGeom prst="bentConnector2">
            <a:avLst/>
          </a:prstGeom>
          <a:noFill/>
          <a:ln cap="flat" cmpd="sng" w="12700">
            <a:solidFill>
              <a:srgbClr val="981D97"/>
            </a:solidFill>
            <a:prstDash val="solid"/>
            <a:miter lim="800000"/>
            <a:headEnd len="sm" w="sm" type="none"/>
            <a:tailEnd len="med" w="med" type="triangle"/>
          </a:ln>
        </p:spPr>
      </p:cxnSp>
      <p:grpSp>
        <p:nvGrpSpPr>
          <p:cNvPr id="1019" name="Google Shape;1019;p83"/>
          <p:cNvGrpSpPr/>
          <p:nvPr/>
        </p:nvGrpSpPr>
        <p:grpSpPr>
          <a:xfrm>
            <a:off x="3837217" y="323183"/>
            <a:ext cx="2074050" cy="1127475"/>
            <a:chOff x="6000215" y="430911"/>
            <a:chExt cx="2765400" cy="1503300"/>
          </a:xfrm>
        </p:grpSpPr>
        <p:sp>
          <p:nvSpPr>
            <p:cNvPr id="1020" name="Google Shape;1020;p83"/>
            <p:cNvSpPr/>
            <p:nvPr/>
          </p:nvSpPr>
          <p:spPr>
            <a:xfrm>
              <a:off x="6000215" y="430911"/>
              <a:ext cx="2765400" cy="1503300"/>
            </a:xfrm>
            <a:prstGeom prst="roundRect">
              <a:avLst>
                <a:gd fmla="val 16667" name="adj"/>
              </a:avLst>
            </a:prstGeom>
            <a:solidFill>
              <a:schemeClr val="lt1"/>
            </a:solidFill>
            <a:ln>
              <a:noFill/>
            </a:ln>
            <a:effectLst>
              <a:outerShdw blurRad="50800" rotWithShape="0" algn="tl" dir="2700000" dist="38100">
                <a:srgbClr val="000000">
                  <a:alpha val="40000"/>
                </a:srgbClr>
              </a:outerShdw>
            </a:effectLst>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grpSp>
          <p:nvGrpSpPr>
            <p:cNvPr id="1021" name="Google Shape;1021;p83"/>
            <p:cNvGrpSpPr/>
            <p:nvPr/>
          </p:nvGrpSpPr>
          <p:grpSpPr>
            <a:xfrm>
              <a:off x="6129138" y="573069"/>
              <a:ext cx="2596982" cy="1213765"/>
              <a:chOff x="6360795" y="633783"/>
              <a:chExt cx="2596982" cy="1213765"/>
            </a:xfrm>
          </p:grpSpPr>
          <p:grpSp>
            <p:nvGrpSpPr>
              <p:cNvPr id="1022" name="Google Shape;1022;p83"/>
              <p:cNvGrpSpPr/>
              <p:nvPr/>
            </p:nvGrpSpPr>
            <p:grpSpPr>
              <a:xfrm>
                <a:off x="6360795" y="633783"/>
                <a:ext cx="2596982" cy="256500"/>
                <a:chOff x="6364224" y="633783"/>
                <a:chExt cx="2596982" cy="256500"/>
              </a:xfrm>
            </p:grpSpPr>
            <p:cxnSp>
              <p:nvCxnSpPr>
                <p:cNvPr id="1023" name="Google Shape;1023;p83"/>
                <p:cNvCxnSpPr/>
                <p:nvPr/>
              </p:nvCxnSpPr>
              <p:spPr>
                <a:xfrm>
                  <a:off x="6364224" y="764588"/>
                  <a:ext cx="647700" cy="0"/>
                </a:xfrm>
                <a:prstGeom prst="straightConnector1">
                  <a:avLst/>
                </a:prstGeom>
                <a:noFill/>
                <a:ln cap="flat" cmpd="sng" w="12700">
                  <a:solidFill>
                    <a:srgbClr val="0077C8"/>
                  </a:solidFill>
                  <a:prstDash val="solid"/>
                  <a:miter lim="800000"/>
                  <a:headEnd len="sm" w="sm" type="none"/>
                  <a:tailEnd len="med" w="med" type="triangle"/>
                </a:ln>
              </p:spPr>
            </p:cxnSp>
            <p:sp>
              <p:nvSpPr>
                <p:cNvPr id="1024" name="Google Shape;1024;p83"/>
                <p:cNvSpPr txBox="1"/>
                <p:nvPr/>
              </p:nvSpPr>
              <p:spPr>
                <a:xfrm>
                  <a:off x="7101206" y="633783"/>
                  <a:ext cx="1860000" cy="256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595959"/>
                    </a:buClr>
                    <a:buSzPts val="800"/>
                    <a:buFont typeface="Lato Light"/>
                    <a:buNone/>
                  </a:pPr>
                  <a:r>
                    <a:rPr b="0" i="0" lang="en-GB" sz="800" u="none" cap="none" strike="noStrike">
                      <a:solidFill>
                        <a:srgbClr val="595959"/>
                      </a:solidFill>
                      <a:latin typeface="Lato Light"/>
                      <a:ea typeface="Lato Light"/>
                      <a:cs typeface="Lato Light"/>
                      <a:sym typeface="Lato Light"/>
                    </a:rPr>
                    <a:t>External system interaction</a:t>
                  </a:r>
                  <a:endParaRPr b="0" i="0" sz="1100" u="none" cap="none" strike="noStrike">
                    <a:solidFill>
                      <a:srgbClr val="000000"/>
                    </a:solidFill>
                    <a:latin typeface="Arial"/>
                    <a:ea typeface="Arial"/>
                    <a:cs typeface="Arial"/>
                    <a:sym typeface="Arial"/>
                  </a:endParaRPr>
                </a:p>
              </p:txBody>
            </p:sp>
          </p:grpSp>
          <p:grpSp>
            <p:nvGrpSpPr>
              <p:cNvPr id="1025" name="Google Shape;1025;p83"/>
              <p:cNvGrpSpPr/>
              <p:nvPr/>
            </p:nvGrpSpPr>
            <p:grpSpPr>
              <a:xfrm>
                <a:off x="6360795" y="952871"/>
                <a:ext cx="2596982" cy="256500"/>
                <a:chOff x="6364224" y="973103"/>
                <a:chExt cx="2596982" cy="256500"/>
              </a:xfrm>
            </p:grpSpPr>
            <p:cxnSp>
              <p:nvCxnSpPr>
                <p:cNvPr id="1026" name="Google Shape;1026;p83"/>
                <p:cNvCxnSpPr/>
                <p:nvPr/>
              </p:nvCxnSpPr>
              <p:spPr>
                <a:xfrm>
                  <a:off x="6364224" y="1103908"/>
                  <a:ext cx="647700" cy="0"/>
                </a:xfrm>
                <a:prstGeom prst="straightConnector1">
                  <a:avLst/>
                </a:prstGeom>
                <a:noFill/>
                <a:ln cap="flat" cmpd="sng" w="12700">
                  <a:solidFill>
                    <a:srgbClr val="0077C8"/>
                  </a:solidFill>
                  <a:prstDash val="solid"/>
                  <a:miter lim="800000"/>
                  <a:headEnd len="sm" w="sm" type="none"/>
                  <a:tailEnd len="med" w="med" type="triangle"/>
                </a:ln>
              </p:spPr>
            </p:cxnSp>
            <p:sp>
              <p:nvSpPr>
                <p:cNvPr id="1027" name="Google Shape;1027;p83"/>
                <p:cNvSpPr txBox="1"/>
                <p:nvPr/>
              </p:nvSpPr>
              <p:spPr>
                <a:xfrm>
                  <a:off x="7101206" y="973103"/>
                  <a:ext cx="1860000" cy="256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595959"/>
                    </a:buClr>
                    <a:buSzPts val="800"/>
                    <a:buFont typeface="Lato Light"/>
                    <a:buNone/>
                  </a:pPr>
                  <a:r>
                    <a:rPr b="0" i="0" lang="en-GB" sz="800" u="none" cap="none" strike="noStrike">
                      <a:solidFill>
                        <a:srgbClr val="595959"/>
                      </a:solidFill>
                      <a:latin typeface="Lato Light"/>
                      <a:ea typeface="Lato Light"/>
                      <a:cs typeface="Lato Light"/>
                      <a:sym typeface="Lato Light"/>
                    </a:rPr>
                    <a:t>Fluent interaction</a:t>
                  </a:r>
                  <a:endParaRPr b="0" i="0" sz="1100" u="none" cap="none" strike="noStrike">
                    <a:solidFill>
                      <a:srgbClr val="000000"/>
                    </a:solidFill>
                    <a:latin typeface="Arial"/>
                    <a:ea typeface="Arial"/>
                    <a:cs typeface="Arial"/>
                    <a:sym typeface="Arial"/>
                  </a:endParaRPr>
                </a:p>
              </p:txBody>
            </p:sp>
          </p:grpSp>
          <p:grpSp>
            <p:nvGrpSpPr>
              <p:cNvPr id="1028" name="Google Shape;1028;p83"/>
              <p:cNvGrpSpPr/>
              <p:nvPr/>
            </p:nvGrpSpPr>
            <p:grpSpPr>
              <a:xfrm>
                <a:off x="6360795" y="1271959"/>
                <a:ext cx="2596982" cy="256500"/>
                <a:chOff x="6364224" y="1304346"/>
                <a:chExt cx="2596982" cy="256500"/>
              </a:xfrm>
            </p:grpSpPr>
            <p:sp>
              <p:nvSpPr>
                <p:cNvPr id="1029" name="Google Shape;1029;p83"/>
                <p:cNvSpPr txBox="1"/>
                <p:nvPr/>
              </p:nvSpPr>
              <p:spPr>
                <a:xfrm>
                  <a:off x="7101206" y="1304346"/>
                  <a:ext cx="1860000" cy="256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595959"/>
                    </a:buClr>
                    <a:buSzPts val="800"/>
                    <a:buFont typeface="Lato Light"/>
                    <a:buNone/>
                  </a:pPr>
                  <a:r>
                    <a:rPr b="0" i="0" lang="en-GB" sz="800" u="none" cap="none" strike="noStrike">
                      <a:solidFill>
                        <a:srgbClr val="595959"/>
                      </a:solidFill>
                      <a:latin typeface="Lato Light"/>
                      <a:ea typeface="Lato Light"/>
                      <a:cs typeface="Lato Light"/>
                      <a:sym typeface="Lato Light"/>
                    </a:rPr>
                    <a:t>External system process</a:t>
                  </a:r>
                  <a:endParaRPr b="0" i="0" sz="1100" u="none" cap="none" strike="noStrike">
                    <a:solidFill>
                      <a:srgbClr val="000000"/>
                    </a:solidFill>
                    <a:latin typeface="Arial"/>
                    <a:ea typeface="Arial"/>
                    <a:cs typeface="Arial"/>
                    <a:sym typeface="Arial"/>
                  </a:endParaRPr>
                </a:p>
              </p:txBody>
            </p:sp>
            <p:sp>
              <p:nvSpPr>
                <p:cNvPr id="1030" name="Google Shape;1030;p83"/>
                <p:cNvSpPr/>
                <p:nvPr/>
              </p:nvSpPr>
              <p:spPr>
                <a:xfrm>
                  <a:off x="6364224" y="1342613"/>
                  <a:ext cx="636900" cy="185100"/>
                </a:xfrm>
                <a:prstGeom prst="roundRect">
                  <a:avLst>
                    <a:gd fmla="val 16667" name="adj"/>
                  </a:avLst>
                </a:prstGeom>
                <a:solidFill>
                  <a:schemeClr val="lt1"/>
                </a:solidFill>
                <a:ln cap="flat" cmpd="sng" w="12700">
                  <a:solidFill>
                    <a:srgbClr val="0077C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grpSp>
          <p:grpSp>
            <p:nvGrpSpPr>
              <p:cNvPr id="1031" name="Google Shape;1031;p83"/>
              <p:cNvGrpSpPr/>
              <p:nvPr/>
            </p:nvGrpSpPr>
            <p:grpSpPr>
              <a:xfrm>
                <a:off x="6360795" y="1591048"/>
                <a:ext cx="2596982" cy="256500"/>
                <a:chOff x="6364224" y="1591048"/>
                <a:chExt cx="2596982" cy="256500"/>
              </a:xfrm>
            </p:grpSpPr>
            <p:sp>
              <p:nvSpPr>
                <p:cNvPr id="1032" name="Google Shape;1032;p83"/>
                <p:cNvSpPr txBox="1"/>
                <p:nvPr/>
              </p:nvSpPr>
              <p:spPr>
                <a:xfrm>
                  <a:off x="7101206" y="1591048"/>
                  <a:ext cx="1860000" cy="2565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595959"/>
                    </a:buClr>
                    <a:buSzPts val="800"/>
                    <a:buFont typeface="Lato Light"/>
                    <a:buNone/>
                  </a:pPr>
                  <a:r>
                    <a:rPr b="0" i="0" lang="en-GB" sz="800" u="none" cap="none" strike="noStrike">
                      <a:solidFill>
                        <a:srgbClr val="595959"/>
                      </a:solidFill>
                      <a:latin typeface="Lato Light"/>
                      <a:ea typeface="Lato Light"/>
                      <a:cs typeface="Lato Light"/>
                      <a:sym typeface="Lato Light"/>
                    </a:rPr>
                    <a:t>Internal system process</a:t>
                  </a:r>
                  <a:endParaRPr b="0" i="0" sz="1100" u="none" cap="none" strike="noStrike">
                    <a:solidFill>
                      <a:srgbClr val="000000"/>
                    </a:solidFill>
                    <a:latin typeface="Arial"/>
                    <a:ea typeface="Arial"/>
                    <a:cs typeface="Arial"/>
                    <a:sym typeface="Arial"/>
                  </a:endParaRPr>
                </a:p>
              </p:txBody>
            </p:sp>
            <p:sp>
              <p:nvSpPr>
                <p:cNvPr id="1033" name="Google Shape;1033;p83"/>
                <p:cNvSpPr/>
                <p:nvPr/>
              </p:nvSpPr>
              <p:spPr>
                <a:xfrm>
                  <a:off x="6364224" y="1629315"/>
                  <a:ext cx="636900" cy="185100"/>
                </a:xfrm>
                <a:prstGeom prst="roundRect">
                  <a:avLst>
                    <a:gd fmla="val 16667" name="adj"/>
                  </a:avLst>
                </a:prstGeom>
                <a:solidFill>
                  <a:srgbClr val="981D9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Calibri"/>
                    <a:buNone/>
                  </a:pPr>
                  <a:r>
                    <a:t/>
                  </a:r>
                  <a:endParaRPr b="0" i="0" sz="1400" u="none" cap="none" strike="noStrike">
                    <a:solidFill>
                      <a:srgbClr val="FFFFFF"/>
                    </a:solidFill>
                    <a:latin typeface="Calibri"/>
                    <a:ea typeface="Calibri"/>
                    <a:cs typeface="Calibri"/>
                    <a:sym typeface="Calibri"/>
                  </a:endParaRPr>
                </a:p>
              </p:txBody>
            </p:sp>
          </p:grp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84"/>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Order Orchestration Warehouse Flow - Demo</a:t>
            </a:r>
            <a:endParaRPr/>
          </a:p>
        </p:txBody>
      </p:sp>
      <p:sp>
        <p:nvSpPr>
          <p:cNvPr id="1039" name="Google Shape;1039;p84"/>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3" name="Shape 1043"/>
        <p:cNvGrpSpPr/>
        <p:nvPr/>
      </p:nvGrpSpPr>
      <p:grpSpPr>
        <a:xfrm>
          <a:off x="0" y="0"/>
          <a:ext cx="0" cy="0"/>
          <a:chOff x="0" y="0"/>
          <a:chExt cx="0" cy="0"/>
        </a:xfrm>
      </p:grpSpPr>
      <p:sp>
        <p:nvSpPr>
          <p:cNvPr id="1044" name="Google Shape;1044;p8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Warehouse Process - Demo</a:t>
            </a:r>
            <a:endParaRPr/>
          </a:p>
        </p:txBody>
      </p:sp>
      <p:grpSp>
        <p:nvGrpSpPr>
          <p:cNvPr id="1045" name="Google Shape;1045;p85"/>
          <p:cNvGrpSpPr/>
          <p:nvPr/>
        </p:nvGrpSpPr>
        <p:grpSpPr>
          <a:xfrm>
            <a:off x="1744068" y="951097"/>
            <a:ext cx="2311575" cy="2180986"/>
            <a:chOff x="556264" y="993629"/>
            <a:chExt cx="2311575" cy="2180986"/>
          </a:xfrm>
        </p:grpSpPr>
        <p:sp>
          <p:nvSpPr>
            <p:cNvPr id="1046" name="Google Shape;1046;p85"/>
            <p:cNvSpPr txBox="1"/>
            <p:nvPr/>
          </p:nvSpPr>
          <p:spPr>
            <a:xfrm>
              <a:off x="557463" y="993629"/>
              <a:ext cx="2310376" cy="218098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1047" name="Google Shape;1047;p85"/>
            <p:cNvSpPr txBox="1"/>
            <p:nvPr/>
          </p:nvSpPr>
          <p:spPr>
            <a:xfrm>
              <a:off x="556264" y="1463121"/>
              <a:ext cx="2310375" cy="171149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Order to be shipped from the Warehouse to a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Release Order to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updates from WMS until carrier collection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Stock On Hand</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order workflow</a:t>
              </a:r>
              <a:endParaRPr/>
            </a:p>
          </p:txBody>
        </p:sp>
      </p:grpSp>
      <p:grpSp>
        <p:nvGrpSpPr>
          <p:cNvPr id="1048" name="Google Shape;1048;p85"/>
          <p:cNvGrpSpPr/>
          <p:nvPr/>
        </p:nvGrpSpPr>
        <p:grpSpPr>
          <a:xfrm>
            <a:off x="4603418" y="951096"/>
            <a:ext cx="2311575" cy="2180985"/>
            <a:chOff x="3367022" y="993628"/>
            <a:chExt cx="2311575" cy="2180985"/>
          </a:xfrm>
        </p:grpSpPr>
        <p:sp>
          <p:nvSpPr>
            <p:cNvPr id="1049" name="Google Shape;1049;p85"/>
            <p:cNvSpPr txBox="1"/>
            <p:nvPr/>
          </p:nvSpPr>
          <p:spPr>
            <a:xfrm>
              <a:off x="3368221" y="993628"/>
              <a:ext cx="2310376" cy="2180985"/>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1050" name="Google Shape;1050;p85"/>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Order to be shipped from the Warehouse to a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Release Order to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Receive Short Event from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Order status and Stock On Hand</a:t>
              </a:r>
              <a:endParaRPr/>
            </a:p>
          </p:txBody>
        </p:sp>
      </p:grpSp>
      <p:pic>
        <p:nvPicPr>
          <p:cNvPr descr="Order Picking and Staging - CipherLab Co., Ltd." id="1051" name="Google Shape;1051;p85"/>
          <p:cNvPicPr preferRelativeResize="0"/>
          <p:nvPr/>
        </p:nvPicPr>
        <p:blipFill rotWithShape="1">
          <a:blip r:embed="rId3">
            <a:alphaModFix/>
          </a:blip>
          <a:srcRect b="0" l="0" r="0" t="0"/>
          <a:stretch/>
        </p:blipFill>
        <p:spPr>
          <a:xfrm>
            <a:off x="1729198" y="3387524"/>
            <a:ext cx="2418091" cy="1609758"/>
          </a:xfrm>
          <a:prstGeom prst="rect">
            <a:avLst/>
          </a:prstGeom>
          <a:noFill/>
          <a:ln>
            <a:noFill/>
          </a:ln>
        </p:spPr>
      </p:pic>
      <p:pic>
        <p:nvPicPr>
          <p:cNvPr descr="Change Orders" id="1052" name="Google Shape;1052;p85"/>
          <p:cNvPicPr preferRelativeResize="0"/>
          <p:nvPr/>
        </p:nvPicPr>
        <p:blipFill rotWithShape="1">
          <a:blip r:embed="rId4">
            <a:alphaModFix/>
          </a:blip>
          <a:srcRect b="0" l="0" r="0" t="0"/>
          <a:stretch/>
        </p:blipFill>
        <p:spPr>
          <a:xfrm>
            <a:off x="4450563" y="3362101"/>
            <a:ext cx="2463230" cy="16606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68"/>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511" name="Google Shape;511;p68"/>
          <p:cNvGraphicFramePr/>
          <p:nvPr/>
        </p:nvGraphicFramePr>
        <p:xfrm>
          <a:off x="354063" y="1153725"/>
          <a:ext cx="3000000" cy="3000000"/>
        </p:xfrm>
        <a:graphic>
          <a:graphicData uri="http://schemas.openxmlformats.org/drawingml/2006/table">
            <a:tbl>
              <a:tblPr>
                <a:noFill/>
                <a:tableStyleId>{27412B00-7A1E-4E2F-A88E-C2441AC62E60}</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2" name="Google Shape;512;p68"/>
          <p:cNvSpPr/>
          <p:nvPr/>
        </p:nvSpPr>
        <p:spPr>
          <a:xfrm>
            <a:off x="354150" y="2502474"/>
            <a:ext cx="8554200" cy="2496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6" name="Shape 1056"/>
        <p:cNvGrpSpPr/>
        <p:nvPr/>
      </p:nvGrpSpPr>
      <p:grpSpPr>
        <a:xfrm>
          <a:off x="0" y="0"/>
          <a:ext cx="0" cy="0"/>
          <a:chOff x="0" y="0"/>
          <a:chExt cx="0" cy="0"/>
        </a:xfrm>
      </p:grpSpPr>
      <p:sp>
        <p:nvSpPr>
          <p:cNvPr id="1057" name="Google Shape;1057;p8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1058" name="Google Shape;1058;p8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2" name="Shape 1062"/>
        <p:cNvGrpSpPr/>
        <p:nvPr/>
      </p:nvGrpSpPr>
      <p:grpSpPr>
        <a:xfrm>
          <a:off x="0" y="0"/>
          <a:ext cx="0" cy="0"/>
          <a:chOff x="0" y="0"/>
          <a:chExt cx="0" cy="0"/>
        </a:xfrm>
      </p:grpSpPr>
      <p:sp>
        <p:nvSpPr>
          <p:cNvPr id="1063" name="Google Shape;1063;p8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from Warehouse – Best Practices</a:t>
            </a:r>
            <a:endParaRPr/>
          </a:p>
        </p:txBody>
      </p:sp>
      <p:pic>
        <p:nvPicPr>
          <p:cNvPr descr="When adopting best practices isn&amp;#39;t your best practice" id="1064" name="Google Shape;1064;p87"/>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1065" name="Google Shape;1065;p87"/>
          <p:cNvSpPr txBox="1"/>
          <p:nvPr/>
        </p:nvSpPr>
        <p:spPr>
          <a:xfrm>
            <a:off x="210846" y="1055408"/>
            <a:ext cx="4967442" cy="3185487"/>
          </a:xfrm>
          <a:prstGeom prst="rect">
            <a:avLst/>
          </a:prstGeom>
          <a:noFill/>
          <a:ln>
            <a:noFill/>
          </a:ln>
        </p:spPr>
        <p:txBody>
          <a:bodyPr anchorCtr="0" anchor="t" bIns="45700" lIns="91425" spcFirstLastPara="1" rIns="91425" wrap="square" tIns="45700">
            <a:spAutoFit/>
          </a:bodyPr>
          <a:lstStyle/>
          <a:p>
            <a:pPr indent="-268288" lvl="0" marL="406400" marR="0" rtl="0" algn="l">
              <a:lnSpc>
                <a:spcPct val="100000"/>
              </a:lnSpc>
              <a:spcBef>
                <a:spcPts val="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Immediate submission of order and reservation in OMS, event if there’s a fraud review</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Immediate release to WMS, except if there’s a fraud review or a remorse period</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chemeClr val="dk1"/>
                </a:solidFill>
                <a:latin typeface="Arial"/>
                <a:ea typeface="Arial"/>
                <a:cs typeface="Arial"/>
                <a:sym typeface="Arial"/>
              </a:rPr>
              <a:t>Pa</a:t>
            </a:r>
            <a:r>
              <a:rPr b="0" i="0" lang="en-GB" sz="1600" u="none" cap="none" strike="noStrike">
                <a:solidFill>
                  <a:srgbClr val="000000"/>
                </a:solidFill>
                <a:latin typeface="Arial"/>
                <a:ea typeface="Arial"/>
                <a:cs typeface="Arial"/>
                <a:sym typeface="Arial"/>
              </a:rPr>
              <a:t>cking list printed in warehouse</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Direct integration between WMS and Carrier Service</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Package information transmitted to OMS includes Package Id and Tracking number</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Sales / Payment capture triggered when package ships from warehouse</a:t>
            </a:r>
            <a:endParaRPr b="0" i="0" sz="16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9" name="Shape 1069"/>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073" name="Shape 1073"/>
        <p:cNvGrpSpPr/>
        <p:nvPr/>
      </p:nvGrpSpPr>
      <p:grpSpPr>
        <a:xfrm>
          <a:off x="0" y="0"/>
          <a:ext cx="0" cy="0"/>
          <a:chOff x="0" y="0"/>
          <a:chExt cx="0" cy="0"/>
        </a:xfrm>
      </p:grpSpPr>
      <p:sp>
        <p:nvSpPr>
          <p:cNvPr id="1074" name="Google Shape;1074;p89"/>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1075" name="Google Shape;1075;p89"/>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69"/>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18" name="Google Shape;518;p69"/>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19" name="Google Shape;519;p69"/>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Order Orchestration</a:t>
            </a:r>
            <a:r>
              <a:rPr lang="en-GB" sz="1300">
                <a:solidFill>
                  <a:schemeClr val="dk1"/>
                </a:solidFill>
              </a:rPr>
              <a:t> Concepts in Fluent OMS / Product Demo / Best Practices</a:t>
            </a:r>
            <a:endParaRPr b="1"/>
          </a:p>
        </p:txBody>
      </p:sp>
      <p:sp>
        <p:nvSpPr>
          <p:cNvPr id="520" name="Google Shape;520;p69"/>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sz="1300">
                <a:solidFill>
                  <a:schemeClr val="dk1"/>
                </a:solidFill>
              </a:rPr>
              <a:t>Order Orchestration Warehouse Flow - Demo</a:t>
            </a:r>
            <a:endParaRPr b="1"/>
          </a:p>
        </p:txBody>
      </p:sp>
      <p:sp>
        <p:nvSpPr>
          <p:cNvPr id="521" name="Google Shape;521;p69"/>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22" name="Google Shape;522;p69"/>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23" name="Google Shape;523;p69"/>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24" name="Google Shape;524;p69"/>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25" name="Google Shape;525;p69"/>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26" name="Google Shape;526;p69"/>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i="0" u="none" cap="none" strike="noStrike">
              <a:solidFill>
                <a:srgbClr val="000000"/>
              </a:solidFill>
            </a:endParaRPr>
          </a:p>
        </p:txBody>
      </p:sp>
      <p:sp>
        <p:nvSpPr>
          <p:cNvPr id="527" name="Google Shape;527;p69"/>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a:p>
        </p:txBody>
      </p:sp>
      <p:sp>
        <p:nvSpPr>
          <p:cNvPr id="528" name="Google Shape;528;p69"/>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29" name="Google Shape;529;p69"/>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a:t>
            </a:r>
            <a:r>
              <a:rPr lang="en-GB"/>
              <a:t>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Order Orchestration Concepts</a:t>
            </a:r>
            <a:endParaRPr/>
          </a:p>
        </p:txBody>
      </p:sp>
      <p:sp>
        <p:nvSpPr>
          <p:cNvPr id="535" name="Google Shape;535;p7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7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41" name="Google Shape;541;p71"/>
          <p:cNvGrpSpPr/>
          <p:nvPr/>
        </p:nvGrpSpPr>
        <p:grpSpPr>
          <a:xfrm>
            <a:off x="0" y="899724"/>
            <a:ext cx="9453957" cy="4077756"/>
            <a:chOff x="0" y="899724"/>
            <a:chExt cx="9453957" cy="4077756"/>
          </a:xfrm>
        </p:grpSpPr>
        <p:sp>
          <p:nvSpPr>
            <p:cNvPr id="542" name="Google Shape;542;p71"/>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43" name="Google Shape;543;p71"/>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44" name="Google Shape;544;p71"/>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45" name="Google Shape;545;p71"/>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46" name="Google Shape;546;p71"/>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47" name="Google Shape;547;p71"/>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48" name="Google Shape;548;p71"/>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49" name="Google Shape;549;p71"/>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50" name="Google Shape;550;p71"/>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51" name="Google Shape;551;p71"/>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52" name="Google Shape;552;p71"/>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53" name="Google Shape;553;p71"/>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54" name="Google Shape;554;p71"/>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55" name="Google Shape;555;p71"/>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56" name="Google Shape;556;p71"/>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57" name="Google Shape;557;p71"/>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58" name="Google Shape;558;p71"/>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59" name="Google Shape;559;p71"/>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60" name="Google Shape;560;p71"/>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61" name="Google Shape;561;p71"/>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62" name="Google Shape;562;p71"/>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63" name="Google Shape;563;p71"/>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64" name="Google Shape;564;p71"/>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65" name="Google Shape;565;p71"/>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66" name="Google Shape;566;p71"/>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67" name="Google Shape;567;p71"/>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68" name="Google Shape;568;p71"/>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9" name="Google Shape;569;p71"/>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0" name="Google Shape;570;p71"/>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71" name="Google Shape;571;p71"/>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72" name="Google Shape;572;p71"/>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3" name="Google Shape;573;p71"/>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74" name="Google Shape;574;p71"/>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75" name="Google Shape;575;p71"/>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76" name="Google Shape;576;p71"/>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77" name="Google Shape;577;p71"/>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78" name="Google Shape;578;p71"/>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79" name="Google Shape;579;p71"/>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80" name="Google Shape;580;p71"/>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81" name="Google Shape;581;p71"/>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
        <p:nvSpPr>
          <p:cNvPr id="582" name="Google Shape;582;p71"/>
          <p:cNvSpPr/>
          <p:nvPr/>
        </p:nvSpPr>
        <p:spPr>
          <a:xfrm>
            <a:off x="4635700" y="2987725"/>
            <a:ext cx="1276500" cy="5817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72"/>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88" name="Google Shape;588;p72"/>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89" name="Google Shape;589;p72"/>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90" name="Google Shape;590;p72"/>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91" name="Google Shape;591;p72"/>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92" name="Google Shape;592;p72"/>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grpSp>
        <p:nvGrpSpPr>
          <p:cNvPr id="593" name="Google Shape;593;p72"/>
          <p:cNvGrpSpPr/>
          <p:nvPr/>
        </p:nvGrpSpPr>
        <p:grpSpPr>
          <a:xfrm>
            <a:off x="5627056" y="2727358"/>
            <a:ext cx="1839808" cy="1045426"/>
            <a:chOff x="5627056" y="2635918"/>
            <a:chExt cx="1839808" cy="1045426"/>
          </a:xfrm>
        </p:grpSpPr>
        <p:sp>
          <p:nvSpPr>
            <p:cNvPr id="594" name="Google Shape;594;p72"/>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595" name="Google Shape;595;p72"/>
            <p:cNvGrpSpPr/>
            <p:nvPr/>
          </p:nvGrpSpPr>
          <p:grpSpPr>
            <a:xfrm>
              <a:off x="5785950" y="2912521"/>
              <a:ext cx="1680914" cy="768823"/>
              <a:chOff x="7976846" y="3529078"/>
              <a:chExt cx="2241219" cy="1025097"/>
            </a:xfrm>
          </p:grpSpPr>
          <p:sp>
            <p:nvSpPr>
              <p:cNvPr id="596" name="Google Shape;596;p72"/>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597" name="Google Shape;597;p72"/>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598" name="Google Shape;598;p72"/>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599" name="Google Shape;599;p72"/>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00" name="Google Shape;600;p72"/>
            <p:cNvGrpSpPr/>
            <p:nvPr/>
          </p:nvGrpSpPr>
          <p:grpSpPr>
            <a:xfrm>
              <a:off x="5627056" y="2925984"/>
              <a:ext cx="91440" cy="715224"/>
              <a:chOff x="418090" y="2930893"/>
              <a:chExt cx="91440" cy="715224"/>
            </a:xfrm>
          </p:grpSpPr>
          <p:sp>
            <p:nvSpPr>
              <p:cNvPr id="601" name="Google Shape;601;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2" name="Google Shape;602;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3" name="Google Shape;603;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4" name="Google Shape;604;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605" name="Google Shape;605;p72"/>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606" name="Google Shape;606;p72"/>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607" name="Google Shape;607;p72"/>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608" name="Google Shape;608;p72"/>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609" name="Google Shape;609;p72"/>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610" name="Google Shape;610;p72"/>
          <p:cNvGrpSpPr/>
          <p:nvPr/>
        </p:nvGrpSpPr>
        <p:grpSpPr>
          <a:xfrm>
            <a:off x="3824629" y="2727358"/>
            <a:ext cx="1650756" cy="1038711"/>
            <a:chOff x="3824629" y="2635918"/>
            <a:chExt cx="1650756" cy="1038711"/>
          </a:xfrm>
        </p:grpSpPr>
        <p:sp>
          <p:nvSpPr>
            <p:cNvPr id="611" name="Google Shape;611;p72"/>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612" name="Google Shape;612;p72"/>
            <p:cNvGrpSpPr/>
            <p:nvPr/>
          </p:nvGrpSpPr>
          <p:grpSpPr>
            <a:xfrm>
              <a:off x="4019396" y="2921663"/>
              <a:ext cx="1455989" cy="752966"/>
              <a:chOff x="5653100" y="3529078"/>
              <a:chExt cx="1941319" cy="1003955"/>
            </a:xfrm>
          </p:grpSpPr>
          <p:sp>
            <p:nvSpPr>
              <p:cNvPr id="613" name="Google Shape;613;p72"/>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614" name="Google Shape;614;p72"/>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615" name="Google Shape;615;p72"/>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616" name="Google Shape;616;p72"/>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617" name="Google Shape;617;p72"/>
            <p:cNvGrpSpPr/>
            <p:nvPr/>
          </p:nvGrpSpPr>
          <p:grpSpPr>
            <a:xfrm>
              <a:off x="3824629" y="2935500"/>
              <a:ext cx="91440" cy="715224"/>
              <a:chOff x="418090" y="2930893"/>
              <a:chExt cx="91440" cy="715224"/>
            </a:xfrm>
          </p:grpSpPr>
          <p:sp>
            <p:nvSpPr>
              <p:cNvPr id="618" name="Google Shape;618;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9" name="Google Shape;619;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0" name="Google Shape;620;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1" name="Google Shape;621;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622" name="Google Shape;622;p72"/>
          <p:cNvGrpSpPr/>
          <p:nvPr/>
        </p:nvGrpSpPr>
        <p:grpSpPr>
          <a:xfrm>
            <a:off x="363226" y="2727358"/>
            <a:ext cx="1548234" cy="1014421"/>
            <a:chOff x="363226" y="2635918"/>
            <a:chExt cx="1548234" cy="1014421"/>
          </a:xfrm>
        </p:grpSpPr>
        <p:grpSp>
          <p:nvGrpSpPr>
            <p:cNvPr id="623" name="Google Shape;623;p72"/>
            <p:cNvGrpSpPr/>
            <p:nvPr/>
          </p:nvGrpSpPr>
          <p:grpSpPr>
            <a:xfrm>
              <a:off x="363226" y="2930893"/>
              <a:ext cx="91440" cy="715224"/>
              <a:chOff x="418090" y="2930893"/>
              <a:chExt cx="91440" cy="715224"/>
            </a:xfrm>
          </p:grpSpPr>
          <p:sp>
            <p:nvSpPr>
              <p:cNvPr id="624" name="Google Shape;624;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5" name="Google Shape;625;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6" name="Google Shape;626;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7" name="Google Shape;627;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sp>
          <p:nvSpPr>
            <p:cNvPr id="628" name="Google Shape;628;p72"/>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629" name="Google Shape;629;p72"/>
            <p:cNvGrpSpPr/>
            <p:nvPr/>
          </p:nvGrpSpPr>
          <p:grpSpPr>
            <a:xfrm>
              <a:off x="559435" y="2921668"/>
              <a:ext cx="1352025" cy="728671"/>
              <a:chOff x="1164983" y="3529078"/>
              <a:chExt cx="1802701" cy="971560"/>
            </a:xfrm>
          </p:grpSpPr>
          <p:sp>
            <p:nvSpPr>
              <p:cNvPr id="630" name="Google Shape;630;p72"/>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631" name="Google Shape;631;p72"/>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32" name="Google Shape;632;p72"/>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33" name="Google Shape;633;p72"/>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634" name="Google Shape;634;p72"/>
          <p:cNvPicPr preferRelativeResize="0"/>
          <p:nvPr/>
        </p:nvPicPr>
        <p:blipFill rotWithShape="1">
          <a:blip r:embed="rId8">
            <a:alphaModFix/>
          </a:blip>
          <a:srcRect b="0" l="0" r="0" t="0"/>
          <a:stretch/>
        </p:blipFill>
        <p:spPr>
          <a:xfrm>
            <a:off x="4998689" y="2629000"/>
            <a:ext cx="289305" cy="289305"/>
          </a:xfrm>
          <a:prstGeom prst="rect">
            <a:avLst/>
          </a:prstGeom>
          <a:noFill/>
          <a:ln>
            <a:noFill/>
          </a:ln>
        </p:spPr>
      </p:pic>
      <p:pic>
        <p:nvPicPr>
          <p:cNvPr descr="Success Green Check Mark icon PNG and SVG Vector Free Download" id="635" name="Google Shape;635;p72"/>
          <p:cNvPicPr preferRelativeResize="0"/>
          <p:nvPr/>
        </p:nvPicPr>
        <p:blipFill rotWithShape="1">
          <a:blip r:embed="rId8">
            <a:alphaModFix/>
          </a:blip>
          <a:srcRect b="0" l="0" r="0" t="0"/>
          <a:stretch/>
        </p:blipFill>
        <p:spPr>
          <a:xfrm>
            <a:off x="1394109" y="2642254"/>
            <a:ext cx="289305" cy="289305"/>
          </a:xfrm>
          <a:prstGeom prst="rect">
            <a:avLst/>
          </a:prstGeom>
          <a:noFill/>
          <a:ln>
            <a:noFill/>
          </a:ln>
        </p:spPr>
      </p:pic>
      <p:grpSp>
        <p:nvGrpSpPr>
          <p:cNvPr id="636" name="Google Shape;636;p72"/>
          <p:cNvGrpSpPr/>
          <p:nvPr/>
        </p:nvGrpSpPr>
        <p:grpSpPr>
          <a:xfrm>
            <a:off x="2080377" y="2727358"/>
            <a:ext cx="1655955" cy="1014421"/>
            <a:chOff x="2080377" y="2635918"/>
            <a:chExt cx="1655955" cy="1014421"/>
          </a:xfrm>
        </p:grpSpPr>
        <p:sp>
          <p:nvSpPr>
            <p:cNvPr id="637" name="Google Shape;637;p72"/>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FF0000"/>
                  </a:solidFill>
                  <a:latin typeface="Arial"/>
                  <a:ea typeface="Arial"/>
                  <a:cs typeface="Arial"/>
                  <a:sym typeface="Arial"/>
                </a:rPr>
                <a:t>Orchestration</a:t>
              </a:r>
              <a:endParaRPr b="0" i="0" sz="1100" u="none" cap="none" strike="noStrike">
                <a:solidFill>
                  <a:srgbClr val="FF0000"/>
                </a:solidFill>
                <a:latin typeface="Arial"/>
                <a:ea typeface="Arial"/>
                <a:cs typeface="Arial"/>
                <a:sym typeface="Arial"/>
              </a:endParaRPr>
            </a:p>
          </p:txBody>
        </p:sp>
        <p:grpSp>
          <p:nvGrpSpPr>
            <p:cNvPr id="638" name="Google Shape;638;p72"/>
            <p:cNvGrpSpPr/>
            <p:nvPr/>
          </p:nvGrpSpPr>
          <p:grpSpPr>
            <a:xfrm>
              <a:off x="2271128" y="2921665"/>
              <a:ext cx="1465204" cy="728674"/>
              <a:chOff x="3312568" y="3529078"/>
              <a:chExt cx="1953606" cy="971565"/>
            </a:xfrm>
          </p:grpSpPr>
          <p:sp>
            <p:nvSpPr>
              <p:cNvPr id="639" name="Google Shape;639;p72"/>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Order and Inventory Orchestration</a:t>
                </a:r>
                <a:endParaRPr b="0" i="0" sz="700" u="none" cap="none" strike="noStrike">
                  <a:solidFill>
                    <a:srgbClr val="FF0000"/>
                  </a:solidFill>
                  <a:latin typeface="Arial"/>
                  <a:ea typeface="Arial"/>
                  <a:cs typeface="Arial"/>
                  <a:sym typeface="Arial"/>
                </a:endParaRPr>
              </a:p>
            </p:txBody>
          </p:sp>
          <p:sp>
            <p:nvSpPr>
              <p:cNvPr id="640" name="Google Shape;640;p72"/>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Availability Orchestration</a:t>
                </a:r>
                <a:endParaRPr b="0" i="0" sz="700" u="none" cap="none" strike="noStrike">
                  <a:solidFill>
                    <a:srgbClr val="FF0000"/>
                  </a:solidFill>
                  <a:latin typeface="Arial"/>
                  <a:ea typeface="Arial"/>
                  <a:cs typeface="Arial"/>
                  <a:sym typeface="Arial"/>
                </a:endParaRPr>
              </a:p>
            </p:txBody>
          </p:sp>
          <p:sp>
            <p:nvSpPr>
              <p:cNvPr id="641" name="Google Shape;641;p72"/>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Sourcing Strategy Optimization</a:t>
                </a:r>
                <a:endParaRPr b="0" i="0" sz="1400" u="none" cap="none" strike="noStrike">
                  <a:solidFill>
                    <a:srgbClr val="FF0000"/>
                  </a:solidFill>
                  <a:latin typeface="Arial"/>
                  <a:ea typeface="Arial"/>
                  <a:cs typeface="Arial"/>
                  <a:sym typeface="Arial"/>
                </a:endParaRPr>
              </a:p>
            </p:txBody>
          </p:sp>
          <p:sp>
            <p:nvSpPr>
              <p:cNvPr id="642" name="Google Shape;642;p72"/>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Triggers &amp; Notifications</a:t>
                </a:r>
                <a:endParaRPr b="0" i="0" sz="1400" u="none" cap="none" strike="noStrike">
                  <a:solidFill>
                    <a:srgbClr val="FF0000"/>
                  </a:solidFill>
                  <a:latin typeface="Arial"/>
                  <a:ea typeface="Arial"/>
                  <a:cs typeface="Arial"/>
                  <a:sym typeface="Arial"/>
                </a:endParaRPr>
              </a:p>
            </p:txBody>
          </p:sp>
        </p:grpSp>
        <p:grpSp>
          <p:nvGrpSpPr>
            <p:cNvPr id="643" name="Google Shape;643;p72"/>
            <p:cNvGrpSpPr/>
            <p:nvPr/>
          </p:nvGrpSpPr>
          <p:grpSpPr>
            <a:xfrm>
              <a:off x="2080377" y="2925653"/>
              <a:ext cx="91440" cy="715224"/>
              <a:chOff x="418090" y="2930893"/>
              <a:chExt cx="91440" cy="715224"/>
            </a:xfrm>
          </p:grpSpPr>
          <p:sp>
            <p:nvSpPr>
              <p:cNvPr id="644" name="Google Shape;644;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45" name="Google Shape;645;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46" name="Google Shape;646;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47" name="Google Shape;647;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648" name="Google Shape;648;p72"/>
          <p:cNvGrpSpPr/>
          <p:nvPr/>
        </p:nvGrpSpPr>
        <p:grpSpPr>
          <a:xfrm>
            <a:off x="7711339" y="2727358"/>
            <a:ext cx="1706982" cy="1010345"/>
            <a:chOff x="7711339" y="2635918"/>
            <a:chExt cx="1706982" cy="1010345"/>
          </a:xfrm>
        </p:grpSpPr>
        <p:sp>
          <p:nvSpPr>
            <p:cNvPr id="649" name="Google Shape;649;p72"/>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50" name="Google Shape;650;p72"/>
            <p:cNvGrpSpPr/>
            <p:nvPr/>
          </p:nvGrpSpPr>
          <p:grpSpPr>
            <a:xfrm>
              <a:off x="7880221" y="2921667"/>
              <a:ext cx="1538100" cy="724596"/>
              <a:chOff x="10141200" y="3529077"/>
              <a:chExt cx="2050799" cy="966128"/>
            </a:xfrm>
          </p:grpSpPr>
          <p:sp>
            <p:nvSpPr>
              <p:cNvPr id="651" name="Google Shape;651;p72"/>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52" name="Google Shape;652;p72"/>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53" name="Google Shape;653;p72"/>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54" name="Google Shape;654;p72"/>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55" name="Google Shape;655;p72"/>
            <p:cNvGrpSpPr/>
            <p:nvPr/>
          </p:nvGrpSpPr>
          <p:grpSpPr>
            <a:xfrm>
              <a:off x="7711339" y="2928938"/>
              <a:ext cx="91440" cy="715224"/>
              <a:chOff x="418090" y="2930893"/>
              <a:chExt cx="91440" cy="715224"/>
            </a:xfrm>
          </p:grpSpPr>
          <p:sp>
            <p:nvSpPr>
              <p:cNvPr id="656" name="Google Shape;656;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7" name="Google Shape;657;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8" name="Google Shape;658;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9" name="Google Shape;659;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7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 Intro</a:t>
            </a:r>
            <a:endParaRPr/>
          </a:p>
        </p:txBody>
      </p:sp>
      <p:sp>
        <p:nvSpPr>
          <p:cNvPr id="665" name="Google Shape;665;p73"/>
          <p:cNvSpPr txBox="1"/>
          <p:nvPr/>
        </p:nvSpPr>
        <p:spPr>
          <a:xfrm>
            <a:off x="424204" y="1186755"/>
            <a:ext cx="5859600" cy="3109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GB" sz="1600" u="none" cap="none" strike="noStrike">
                <a:solidFill>
                  <a:srgbClr val="000000"/>
                </a:solidFill>
                <a:latin typeface="Arial"/>
                <a:ea typeface="Arial"/>
                <a:cs typeface="Arial"/>
                <a:sym typeface="Arial"/>
              </a:rPr>
              <a:t>Key Benefits of the Distributed Order Management App in Fluent</a:t>
            </a:r>
            <a:endParaRPr/>
          </a:p>
          <a:p>
            <a:pPr indent="-184150" lvl="0" marL="285750" marR="0" rtl="0" algn="l">
              <a:lnSpc>
                <a:spcPct val="100000"/>
              </a:lnSpc>
              <a:spcBef>
                <a:spcPts val="0"/>
              </a:spcBef>
              <a:spcAft>
                <a:spcPts val="0"/>
              </a:spcAft>
              <a:buClr>
                <a:srgbClr val="000000"/>
              </a:buClr>
              <a:buSzPts val="1600"/>
              <a:buFont typeface="Noto Sans Symbols"/>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Maintain one version of the truth for the end-to-end order progress, regardless of the selling channel</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Centralise workflows, rules and controls to orchestrate entreprise orders in the most eff</a:t>
            </a:r>
            <a:r>
              <a:rPr lang="en-GB" sz="1600"/>
              <a:t>e</a:t>
            </a:r>
            <a:r>
              <a:rPr b="0" i="0" lang="en-GB" sz="1600" u="none" cap="none" strike="noStrike">
                <a:solidFill>
                  <a:srgbClr val="000000"/>
                </a:solidFill>
                <a:latin typeface="Arial"/>
                <a:ea typeface="Arial"/>
                <a:cs typeface="Arial"/>
                <a:sym typeface="Arial"/>
              </a:rPr>
              <a:t>ctive way</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Optimize sourcing from the best location in the network, while enabling order splits and consolidation as needed</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Keep it flexible to adjust orchestration rules to new business needs, new brands, new geographies, etc.</a:t>
            </a:r>
            <a:endParaRPr/>
          </a:p>
        </p:txBody>
      </p:sp>
      <p:pic>
        <p:nvPicPr>
          <p:cNvPr id="666" name="Google Shape;666;p73"/>
          <p:cNvPicPr preferRelativeResize="0"/>
          <p:nvPr/>
        </p:nvPicPr>
        <p:blipFill rotWithShape="1">
          <a:blip r:embed="rId3">
            <a:alphaModFix/>
          </a:blip>
          <a:srcRect b="0" l="0" r="0" t="0"/>
          <a:stretch/>
        </p:blipFill>
        <p:spPr>
          <a:xfrm>
            <a:off x="6745627" y="1069998"/>
            <a:ext cx="2172737" cy="33744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74"/>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Some terms you’re likely to hear in the session today</a:t>
            </a:r>
            <a:endParaRPr/>
          </a:p>
        </p:txBody>
      </p:sp>
      <p:sp>
        <p:nvSpPr>
          <p:cNvPr id="672" name="Google Shape;672;p7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Orchestration – Concepts</a:t>
            </a:r>
            <a:endParaRPr/>
          </a:p>
        </p:txBody>
      </p:sp>
      <p:graphicFrame>
        <p:nvGraphicFramePr>
          <p:cNvPr id="673" name="Google Shape;673;p74"/>
          <p:cNvGraphicFramePr/>
          <p:nvPr/>
        </p:nvGraphicFramePr>
        <p:xfrm>
          <a:off x="489098" y="1278313"/>
          <a:ext cx="3000000" cy="3000000"/>
        </p:xfrm>
        <a:graphic>
          <a:graphicData uri="http://schemas.openxmlformats.org/drawingml/2006/table">
            <a:tbl>
              <a:tblPr bandRow="1" firstRow="1">
                <a:noFill/>
                <a:tableStyleId>{17EFB4EF-AD28-453A-97CA-F2FF39FB0633}</a:tableStyleId>
              </a:tblPr>
              <a:tblGrid>
                <a:gridCol w="1743750"/>
                <a:gridCol w="6113725"/>
              </a:tblGrid>
              <a:tr h="370850">
                <a:tc>
                  <a:txBody>
                    <a:bodyPr/>
                    <a:lstStyle/>
                    <a:p>
                      <a:pPr indent="0" lvl="0" marL="0" marR="0" rtl="0" algn="l">
                        <a:lnSpc>
                          <a:spcPct val="100000"/>
                        </a:lnSpc>
                        <a:spcBef>
                          <a:spcPts val="0"/>
                        </a:spcBef>
                        <a:spcAft>
                          <a:spcPts val="0"/>
                        </a:spcAft>
                        <a:buNone/>
                      </a:pPr>
                      <a:r>
                        <a:rPr lang="en-GB" sz="14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Fulfillment</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Child entity of an Order in Fluent OMS, representing the item quantities reserved from the same Location. One or more Fulfillments can be created per Order. Fulfillment details are published to execution systems (WMS, Store Fulfilment,…) to support the Pick/Pack/Ship process. </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Article</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Child entity of a Fulfillment in Fluent OMS, representing a Package. One or more Articles can be created per Fulfillment. Articles are also created for C&amp;C orders.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Consignment</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t>In Fluent OMS a Consignment represents a Shipment. Only one Consignment is created for each Article (1-1 relationship).</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Correction</a:t>
                      </a:r>
                      <a:endParaRPr/>
                    </a:p>
                  </a:txBody>
                  <a:tcPr marT="45725" marB="45725" marR="91450" marL="91450"/>
                </a:tc>
                <a:tc>
                  <a:txBody>
                    <a:bodyPr/>
                    <a:lstStyle/>
                    <a:p>
                      <a:pPr indent="0" lvl="0" marL="0" marR="0" rtl="0" algn="l">
                        <a:lnSpc>
                          <a:spcPct val="100000"/>
                        </a:lnSpc>
                        <a:spcBef>
                          <a:spcPts val="0"/>
                        </a:spcBef>
                        <a:spcAft>
                          <a:spcPts val="0"/>
                        </a:spcAft>
                        <a:buNone/>
                      </a:pPr>
                      <a:r>
                        <a:rPr lang="en-GB" sz="1400" u="none" cap="none" strike="noStrike"/>
                        <a:t>Correction stock is the type of inventory used for quantities rejected during fulfillment</a:t>
                      </a:r>
                      <a:endParaRPr/>
                    </a:p>
                  </a:txBody>
                  <a:tcPr marT="45725" marB="45725" marR="91450" marL="9145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Entities</a:t>
            </a:r>
            <a:endParaRPr/>
          </a:p>
        </p:txBody>
      </p:sp>
      <p:pic>
        <p:nvPicPr>
          <p:cNvPr id="679" name="Google Shape;679;p75"/>
          <p:cNvPicPr preferRelativeResize="0"/>
          <p:nvPr/>
        </p:nvPicPr>
        <p:blipFill rotWithShape="1">
          <a:blip r:embed="rId3">
            <a:alphaModFix/>
          </a:blip>
          <a:srcRect b="0" l="0" r="0" t="0"/>
          <a:stretch/>
        </p:blipFill>
        <p:spPr>
          <a:xfrm>
            <a:off x="5526313" y="628610"/>
            <a:ext cx="1491334" cy="2644428"/>
          </a:xfrm>
          <a:prstGeom prst="rect">
            <a:avLst/>
          </a:prstGeom>
          <a:noFill/>
          <a:ln>
            <a:noFill/>
          </a:ln>
        </p:spPr>
      </p:pic>
      <p:pic>
        <p:nvPicPr>
          <p:cNvPr id="680" name="Google Shape;680;p75"/>
          <p:cNvPicPr preferRelativeResize="0"/>
          <p:nvPr/>
        </p:nvPicPr>
        <p:blipFill rotWithShape="1">
          <a:blip r:embed="rId4">
            <a:alphaModFix/>
          </a:blip>
          <a:srcRect b="0" l="0" r="0" t="0"/>
          <a:stretch/>
        </p:blipFill>
        <p:spPr>
          <a:xfrm>
            <a:off x="3145187" y="284988"/>
            <a:ext cx="903265" cy="2644427"/>
          </a:xfrm>
          <a:prstGeom prst="rect">
            <a:avLst/>
          </a:prstGeom>
          <a:noFill/>
          <a:ln>
            <a:noFill/>
          </a:ln>
        </p:spPr>
      </p:pic>
      <p:pic>
        <p:nvPicPr>
          <p:cNvPr id="681" name="Google Shape;681;p75"/>
          <p:cNvPicPr preferRelativeResize="0"/>
          <p:nvPr/>
        </p:nvPicPr>
        <p:blipFill rotWithShape="1">
          <a:blip r:embed="rId5">
            <a:alphaModFix/>
          </a:blip>
          <a:srcRect b="0" l="0" r="0" t="0"/>
          <a:stretch/>
        </p:blipFill>
        <p:spPr>
          <a:xfrm>
            <a:off x="8064744" y="2094614"/>
            <a:ext cx="841338" cy="2571750"/>
          </a:xfrm>
          <a:prstGeom prst="rect">
            <a:avLst/>
          </a:prstGeom>
          <a:noFill/>
          <a:ln>
            <a:noFill/>
          </a:ln>
        </p:spPr>
      </p:pic>
      <p:pic>
        <p:nvPicPr>
          <p:cNvPr id="682" name="Google Shape;682;p75"/>
          <p:cNvPicPr preferRelativeResize="0"/>
          <p:nvPr/>
        </p:nvPicPr>
        <p:blipFill rotWithShape="1">
          <a:blip r:embed="rId6">
            <a:alphaModFix/>
          </a:blip>
          <a:srcRect b="0" l="0" r="0" t="0"/>
          <a:stretch/>
        </p:blipFill>
        <p:spPr>
          <a:xfrm>
            <a:off x="3145187" y="3037332"/>
            <a:ext cx="903265" cy="1977518"/>
          </a:xfrm>
          <a:prstGeom prst="rect">
            <a:avLst/>
          </a:prstGeom>
          <a:noFill/>
          <a:ln>
            <a:noFill/>
          </a:ln>
        </p:spPr>
      </p:pic>
      <p:pic>
        <p:nvPicPr>
          <p:cNvPr id="683" name="Google Shape;683;p75"/>
          <p:cNvPicPr preferRelativeResize="0"/>
          <p:nvPr/>
        </p:nvPicPr>
        <p:blipFill rotWithShape="1">
          <a:blip r:embed="rId7">
            <a:alphaModFix/>
          </a:blip>
          <a:srcRect b="0" l="0" r="0" t="0"/>
          <a:stretch/>
        </p:blipFill>
        <p:spPr>
          <a:xfrm>
            <a:off x="719585" y="792075"/>
            <a:ext cx="919976" cy="1977518"/>
          </a:xfrm>
          <a:prstGeom prst="rect">
            <a:avLst/>
          </a:prstGeom>
          <a:noFill/>
          <a:ln>
            <a:noFill/>
          </a:ln>
        </p:spPr>
      </p:pic>
      <p:cxnSp>
        <p:nvCxnSpPr>
          <p:cNvPr id="684" name="Google Shape;684;p75"/>
          <p:cNvCxnSpPr/>
          <p:nvPr/>
        </p:nvCxnSpPr>
        <p:spPr>
          <a:xfrm flipH="1" rot="10800000">
            <a:off x="7017647" y="2328593"/>
            <a:ext cx="1072500" cy="441000"/>
          </a:xfrm>
          <a:prstGeom prst="curvedConnector3">
            <a:avLst>
              <a:gd fmla="val 50002" name="adj1"/>
            </a:avLst>
          </a:prstGeom>
          <a:noFill/>
          <a:ln cap="flat" cmpd="sng" w="9525">
            <a:solidFill>
              <a:srgbClr val="0094D7"/>
            </a:solidFill>
            <a:prstDash val="solid"/>
            <a:round/>
            <a:headEnd len="sm" w="sm" type="none"/>
            <a:tailEnd len="med" w="med" type="triangle"/>
          </a:ln>
        </p:spPr>
      </p:cxnSp>
      <p:cxnSp>
        <p:nvCxnSpPr>
          <p:cNvPr id="685" name="Google Shape;685;p75"/>
          <p:cNvCxnSpPr/>
          <p:nvPr/>
        </p:nvCxnSpPr>
        <p:spPr>
          <a:xfrm flipH="1" rot="5400000">
            <a:off x="3740114" y="785550"/>
            <a:ext cx="2094600" cy="1477800"/>
          </a:xfrm>
          <a:prstGeom prst="curvedConnector3">
            <a:avLst>
              <a:gd fmla="val 99240" name="adj1"/>
            </a:avLst>
          </a:prstGeom>
          <a:noFill/>
          <a:ln cap="flat" cmpd="sng" w="9525">
            <a:solidFill>
              <a:srgbClr val="0094D7"/>
            </a:solidFill>
            <a:prstDash val="solid"/>
            <a:round/>
            <a:headEnd len="sm" w="sm" type="none"/>
            <a:tailEnd len="med" w="med" type="triangle"/>
          </a:ln>
        </p:spPr>
      </p:cxnSp>
      <p:cxnSp>
        <p:nvCxnSpPr>
          <p:cNvPr id="686" name="Google Shape;686;p75"/>
          <p:cNvCxnSpPr/>
          <p:nvPr/>
        </p:nvCxnSpPr>
        <p:spPr>
          <a:xfrm flipH="1">
            <a:off x="4048487" y="3037332"/>
            <a:ext cx="1491300" cy="318900"/>
          </a:xfrm>
          <a:prstGeom prst="curvedConnector3">
            <a:avLst>
              <a:gd fmla="val 50001" name="adj1"/>
            </a:avLst>
          </a:prstGeom>
          <a:noFill/>
          <a:ln cap="flat" cmpd="sng" w="9525">
            <a:solidFill>
              <a:srgbClr val="0094D7"/>
            </a:solidFill>
            <a:prstDash val="solid"/>
            <a:round/>
            <a:headEnd len="sm" w="sm" type="none"/>
            <a:tailEnd len="med" w="med" type="triangle"/>
          </a:ln>
        </p:spPr>
      </p:cxnSp>
      <p:cxnSp>
        <p:nvCxnSpPr>
          <p:cNvPr id="687" name="Google Shape;687;p75"/>
          <p:cNvCxnSpPr/>
          <p:nvPr/>
        </p:nvCxnSpPr>
        <p:spPr>
          <a:xfrm flipH="1" rot="10800000">
            <a:off x="1639561" y="477101"/>
            <a:ext cx="1505700" cy="1130100"/>
          </a:xfrm>
          <a:prstGeom prst="curvedConnector3">
            <a:avLst>
              <a:gd fmla="val 49998" name="adj1"/>
            </a:avLst>
          </a:prstGeom>
          <a:noFill/>
          <a:ln cap="flat" cmpd="sng" w="9525">
            <a:solidFill>
              <a:srgbClr val="0094D7"/>
            </a:solidFill>
            <a:prstDash val="solid"/>
            <a:round/>
            <a:headEnd len="sm" w="sm" type="none"/>
            <a:tailEnd len="med" w="med" type="triangle"/>
          </a:ln>
        </p:spPr>
      </p:cxnSp>
      <p:sp>
        <p:nvSpPr>
          <p:cNvPr id="688" name="Google Shape;688;p75"/>
          <p:cNvSpPr txBox="1"/>
          <p:nvPr/>
        </p:nvSpPr>
        <p:spPr>
          <a:xfrm>
            <a:off x="526150" y="4300775"/>
            <a:ext cx="124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chemeClr val="dk1"/>
                </a:solidFill>
                <a:highlight>
                  <a:srgbClr val="FF0000"/>
                </a:highlight>
              </a:rPr>
              <a:t>OUTDATED</a:t>
            </a:r>
            <a:r>
              <a:rPr lang="en-GB">
                <a:solidFill>
                  <a:schemeClr val="dk1"/>
                </a:solidFill>
                <a:highlight>
                  <a:srgbClr val="FF0000"/>
                </a:highlight>
              </a:rPr>
              <a:t>!</a:t>
            </a:r>
            <a:endParaRPr>
              <a:solidFill>
                <a:schemeClr val="dk1"/>
              </a:solidFill>
              <a:highlight>
                <a:srgbClr val="FF0000"/>
              </a:highlight>
            </a:endParaRPr>
          </a:p>
        </p:txBody>
      </p:sp>
    </p:spTree>
  </p:cSld>
  <p:clrMapOvr>
    <a:masterClrMapping/>
  </p:clrMapOvr>
</p:sld>
</file>

<file path=ppt/theme/theme1.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